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9" r:id="rId1"/>
  </p:sldMasterIdLst>
  <p:sldIdLst>
    <p:sldId id="256" r:id="rId2"/>
    <p:sldId id="257" r:id="rId3"/>
    <p:sldId id="264" r:id="rId4"/>
    <p:sldId id="265" r:id="rId5"/>
    <p:sldId id="266" r:id="rId6"/>
    <p:sldId id="267" r:id="rId7"/>
    <p:sldId id="268" r:id="rId8"/>
    <p:sldId id="271" r:id="rId9"/>
    <p:sldId id="272" r:id="rId10"/>
    <p:sldId id="269" r:id="rId11"/>
    <p:sldId id="270" r:id="rId12"/>
    <p:sldId id="263" r:id="rId13"/>
    <p:sldId id="262" r:id="rId14"/>
  </p:sldIdLst>
  <p:sldSz cx="9144000" cy="5143500" type="screen16x9"/>
  <p:notesSz cx="9144000" cy="5143500"/>
  <p:embeddedFontLst>
    <p:embeddedFont>
      <p:font typeface="Gill Sans MT" pitchFamily="34" charset="0"/>
      <p:regular r:id="rId15"/>
      <p:bold r:id="rId16"/>
      <p:italic r:id="rId17"/>
      <p:boldItalic r:id="rId18"/>
    </p:embeddedFont>
    <p:embeddedFont>
      <p:font typeface="CFJCTS+PublicSans-Bold"/>
      <p:regular r:id="rId19"/>
    </p:embeddedFont>
    <p:embeddedFont>
      <p:font typeface="Arial Rounded MT Bold" pitchFamily="34" charset="0"/>
      <p:regular r:id="rId20"/>
    </p:embeddedFont>
    <p:embeddedFont>
      <p:font typeface="PVLNNE+ArialMT"/>
      <p:regular r:id="rId21"/>
    </p:embeddedFont>
    <p:embeddedFont>
      <p:font typeface="CFRUAJ+EBGaramond-Medium"/>
      <p:regular r:id="rId22"/>
    </p:embeddedFont>
    <p:embeddedFont>
      <p:font typeface="KQGMTU+Arial-BoldMT"/>
      <p:regular r:id="rId23"/>
    </p:embeddedFont>
    <p:embeddedFont>
      <p:font typeface="ILIIOR+EBGaramond-Bold"/>
      <p:regular r:id="rId24"/>
    </p:embeddedFont>
    <p:embeddedFont>
      <p:font typeface="Wingdings 2" pitchFamily="18" charset="2"/>
      <p:regular r:id="rId25"/>
    </p:embeddedFont>
    <p:embeddedFont>
      <p:font typeface="Verdana" pitchFamily="34" charset="0"/>
      <p:regular r:id="rId26"/>
      <p:bold r:id="rId27"/>
      <p:italic r:id="rId28"/>
      <p:boldItalic r:id="rId29"/>
    </p:embeddedFont>
    <p:embeddedFont>
      <p:font typeface="RMKPBC+PublicSans-BoldItalic"/>
      <p:regular r:id="rId30"/>
    </p:embeddedFont>
    <p:embeddedFont>
      <p:font typeface="Arial Black" pitchFamily="34" charset="0"/>
      <p:bold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56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5" d="100"/>
          <a:sy n="145" d="100"/>
        </p:scale>
        <p:origin x="-654" y="-102"/>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9/29/2023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9/29/2023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9/29/2023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9/29/2023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9/29/2023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9/29/2023</a:t>
            </a:fld>
            <a:endParaRPr lang="en-US"/>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reshmaselvam/NM-DSCET-GROUP-05.git" TargetMode="External"/><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business.tutsplus.com/articles/the-secret-to-getting-a-lot-of-web-design-work--fsw-390" TargetMode="External"/><Relationship Id="rId2" Type="http://schemas.openxmlformats.org/officeDocument/2006/relationships/hyperlink" Target="http://www.smashingmagazine.com/2013/06/workflow-design-develop-modern-portfolio-website/"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7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smtClean="0">
                <a:solidFill>
                  <a:srgbClr val="223669"/>
                </a:solidFill>
                <a:latin typeface="CFJCTS+PublicSans-Bold"/>
                <a:cs typeface="CFJCTS+PublicSans-Bold"/>
              </a:rPr>
              <a:t>“</a:t>
            </a:r>
            <a:r>
              <a:rPr lang="en-IN" sz="2400" b="1" dirty="0" smtClean="0">
                <a:solidFill>
                  <a:srgbClr val="223669"/>
                </a:solidFill>
                <a:latin typeface="CFJCTS+PublicSans-Bold"/>
                <a:cs typeface="CFJCTS+PublicSans-Bold"/>
              </a:rPr>
              <a:t> </a:t>
            </a:r>
            <a:r>
              <a:rPr lang="en-US" sz="2400" b="1" dirty="0" smtClean="0">
                <a:solidFill>
                  <a:srgbClr val="223669"/>
                </a:solidFill>
                <a:latin typeface="Arial Rounded MT Bold" panose="020F0704030504030204" pitchFamily="34" charset="0"/>
                <a:cs typeface="CFJCTS+PublicSans-Bold"/>
              </a:rPr>
              <a:t>Portfolio</a:t>
            </a:r>
            <a:r>
              <a:rPr lang="en-US" sz="2400" b="1" dirty="0" smtClean="0">
                <a:solidFill>
                  <a:srgbClr val="223669"/>
                </a:solidFill>
                <a:latin typeface="CFJCTS+PublicSans-Bold"/>
                <a:cs typeface="CFJCTS+PublicSans-Bold"/>
              </a:rPr>
              <a:t> </a:t>
            </a:r>
            <a:r>
              <a:rPr lang="en-US" sz="2400" b="1" dirty="0" smtClean="0">
                <a:solidFill>
                  <a:srgbClr val="223669"/>
                </a:solidFill>
                <a:latin typeface="Arial Rounded MT Bold" panose="020F0704030504030204" pitchFamily="34" charset="0"/>
                <a:cs typeface="Times New Roman" panose="02020603050405020304" pitchFamily="18" charset="0"/>
              </a:rPr>
              <a:t>Website </a:t>
            </a:r>
            <a:r>
              <a:rPr sz="2400" b="1" dirty="0" smtClean="0">
                <a:solidFill>
                  <a:srgbClr val="223669"/>
                </a:solidFill>
                <a:latin typeface="CFJCTS+PublicSans-Bold"/>
                <a:cs typeface="CFJCTS+PublicSans-Bold"/>
              </a:rPr>
              <a:t>”</a:t>
            </a:r>
            <a:endParaRPr sz="2400" b="1" dirty="0">
              <a:solidFill>
                <a:srgbClr val="223669"/>
              </a:solidFill>
              <a:latin typeface="CFJCTS+PublicSans-Bold"/>
              <a:cs typeface="CFJCTS+PublicSans-Bold"/>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422" y="142858"/>
            <a:ext cx="4779466" cy="848933"/>
          </a:xfrm>
        </p:spPr>
        <p:txBody>
          <a:bodyPr>
            <a:normAutofit/>
          </a:bodyPr>
          <a:lstStyle/>
          <a:p>
            <a:r>
              <a:rPr lang="en-IN" sz="3600" b="1" dirty="0" smtClean="0"/>
              <a:t>Class diagram </a:t>
            </a:r>
            <a:endParaRPr lang="en-IN" sz="3600" b="1" dirty="0"/>
          </a:p>
        </p:txBody>
      </p:sp>
      <p:sp>
        <p:nvSpPr>
          <p:cNvPr id="3" name="Text Placeholder 2"/>
          <p:cNvSpPr>
            <a:spLocks noGrp="1"/>
          </p:cNvSpPr>
          <p:nvPr>
            <p:ph type="body" idx="1"/>
          </p:nvPr>
        </p:nvSpPr>
        <p:spPr/>
        <p:txBody>
          <a:bodyPr>
            <a:noAutofit/>
          </a:bodyPr>
          <a:lstStyle/>
          <a:p>
            <a:pPr marL="0" indent="0">
              <a:buNone/>
            </a:pPr>
            <a:r>
              <a:rPr lang="en-US" sz="1400" b="1" dirty="0" smtClean="0"/>
              <a:t>            A class is an abstract, user-defined description of a type of data. It identifies the</a:t>
            </a:r>
          </a:p>
          <a:p>
            <a:pPr marL="0" indent="0">
              <a:buNone/>
            </a:pPr>
            <a:r>
              <a:rPr lang="en-US" sz="1400" b="1" dirty="0" smtClean="0"/>
              <a:t>attributes of the data and the operations that can be performed on instances</a:t>
            </a:r>
          </a:p>
          <a:p>
            <a:pPr marL="0" indent="0">
              <a:buNone/>
            </a:pPr>
            <a:r>
              <a:rPr lang="en-US" sz="1400" b="1" dirty="0" smtClean="0"/>
              <a:t>(</a:t>
            </a:r>
            <a:r>
              <a:rPr lang="en-US" sz="1400" b="1" dirty="0" err="1" smtClean="0"/>
              <a:t>i.e.objects</a:t>
            </a:r>
            <a:r>
              <a:rPr lang="en-US" sz="1400" b="1" dirty="0" smtClean="0"/>
              <a:t>) of the data. A class of data has a name, a set of attributes that describes</a:t>
            </a:r>
          </a:p>
          <a:p>
            <a:pPr marL="0" indent="0">
              <a:buNone/>
            </a:pPr>
            <a:r>
              <a:rPr lang="en-US" sz="1400" b="1" dirty="0" smtClean="0"/>
              <a:t>its characteristics, and a set of operations that can be performed on the objects of that</a:t>
            </a:r>
          </a:p>
          <a:p>
            <a:pPr marL="0" indent="0">
              <a:buNone/>
            </a:pPr>
            <a:r>
              <a:rPr lang="en-US" sz="1400" b="1" dirty="0" smtClean="0"/>
              <a:t>class. The classes’ structure and their relationships to each other frozen in time</a:t>
            </a:r>
          </a:p>
          <a:p>
            <a:pPr marL="0" indent="0">
              <a:buNone/>
            </a:pPr>
            <a:r>
              <a:rPr lang="en-US" sz="1400" b="1" dirty="0" smtClean="0"/>
              <a:t>represent the static model. In this project there are certain main classes which are</a:t>
            </a:r>
          </a:p>
          <a:p>
            <a:pPr marL="0" indent="0">
              <a:buNone/>
            </a:pPr>
            <a:r>
              <a:rPr lang="en-US" sz="1400" b="1" dirty="0" smtClean="0"/>
              <a:t>related to other classes required for their working. There are different kinds of</a:t>
            </a:r>
          </a:p>
          <a:p>
            <a:pPr marL="0" indent="0">
              <a:buNone/>
            </a:pPr>
            <a:r>
              <a:rPr lang="en-US" sz="1400" b="1" dirty="0" smtClean="0"/>
              <a:t>relationships between the classes as shown in the diagram like normal association,</a:t>
            </a:r>
          </a:p>
          <a:p>
            <a:pPr marL="0" indent="0">
              <a:buNone/>
            </a:pPr>
            <a:r>
              <a:rPr lang="en-US" sz="1400" b="1" dirty="0" err="1" smtClean="0"/>
              <a:t>aggregation,and</a:t>
            </a:r>
            <a:r>
              <a:rPr lang="en-US" sz="1400" b="1" dirty="0" smtClean="0"/>
              <a:t> generalization. The relationships are depicted using a role name and</a:t>
            </a:r>
          </a:p>
          <a:p>
            <a:pPr marL="0" indent="0">
              <a:buNone/>
            </a:pPr>
            <a:r>
              <a:rPr lang="en-US" sz="1400" b="1" dirty="0" smtClean="0"/>
              <a:t>multiplicities. Here ‘user’, ‘project’ , ‘Contact form’ and ‘about me’ are the most</a:t>
            </a:r>
          </a:p>
          <a:p>
            <a:pPr marL="0" indent="0">
              <a:buNone/>
            </a:pPr>
            <a:r>
              <a:rPr lang="en-US" sz="1400" b="1" dirty="0" smtClean="0"/>
              <a:t>important classes which are related to other classes</a:t>
            </a:r>
            <a:r>
              <a:rPr lang="en-US" sz="1200" b="1" dirty="0" smtClean="0"/>
              <a:t>.</a:t>
            </a:r>
            <a:endParaRPr lang="en-IN" sz="1400" dirty="0"/>
          </a:p>
        </p:txBody>
      </p:sp>
    </p:spTree>
    <p:extLst>
      <p:ext uri="{BB962C8B-B14F-4D97-AF65-F5344CB8AC3E}">
        <p14:creationId xmlns:p14="http://schemas.microsoft.com/office/powerpoint/2010/main" xmlns="" val="1445505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28728" y="571486"/>
            <a:ext cx="6696744" cy="4121362"/>
          </a:xfrm>
          <a:prstGeom prst="rect">
            <a:avLst/>
          </a:prstGeom>
        </p:spPr>
      </p:pic>
    </p:spTree>
    <p:extLst>
      <p:ext uri="{BB962C8B-B14F-4D97-AF65-F5344CB8AC3E}">
        <p14:creationId xmlns:p14="http://schemas.microsoft.com/office/powerpoint/2010/main" xmlns="" val="151017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000496" y="2143122"/>
            <a:ext cx="3071834" cy="615553"/>
          </a:xfrm>
          <a:prstGeom prst="rect">
            <a:avLst/>
          </a:prstGeom>
        </p:spPr>
        <p:txBody>
          <a:bodyPr vert="horz" wrap="square" lIns="0" tIns="0" rIns="0" bIns="0" rtlCol="0">
            <a:spAutoFit/>
          </a:bodyPr>
          <a:lstStyle/>
          <a:p>
            <a:pPr>
              <a:lnSpc>
                <a:spcPts val="1645"/>
              </a:lnSpc>
            </a:pPr>
            <a:r>
              <a:rPr lang="en-IN" sz="700" b="1" dirty="0" smtClean="0">
                <a:solidFill>
                  <a:srgbClr val="BD8738"/>
                </a:solidFill>
                <a:latin typeface="Arial Black" panose="020B0A04020102020204" pitchFamily="34" charset="0"/>
                <a:cs typeface="RMKPBC+PublicSans-BoldItalic"/>
                <a:hlinkClick r:id="rId3"/>
              </a:rPr>
              <a:t>https://github.com/NAVI7708/NM-DSCET-GROUP-5.git</a:t>
            </a:r>
          </a:p>
          <a:p>
            <a:pPr>
              <a:lnSpc>
                <a:spcPts val="1645"/>
              </a:lnSpc>
            </a:pPr>
            <a:endParaRPr lang="en-IN" sz="700" b="1" dirty="0" smtClean="0">
              <a:solidFill>
                <a:srgbClr val="BD8738"/>
              </a:solidFill>
              <a:latin typeface="Arial Black" panose="020B0A04020102020204" pitchFamily="34" charset="0"/>
              <a:cs typeface="RMKPBC+PublicSans-BoldItalic"/>
              <a:hlinkClick r:id="rId3"/>
            </a:endParaRPr>
          </a:p>
          <a:p>
            <a:pPr>
              <a:lnSpc>
                <a:spcPts val="1645"/>
              </a:lnSpc>
            </a:pPr>
            <a:endParaRPr sz="700" b="1" dirty="0">
              <a:solidFill>
                <a:srgbClr val="BD8738"/>
              </a:solidFill>
              <a:latin typeface="Arial Black" panose="020B0A04020102020204" pitchFamily="34" charset="0"/>
              <a:cs typeface="RMKPBC+PublicSans-BoldItalic"/>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4" name="object 4"/>
          <p:cNvSpPr txBox="1"/>
          <p:nvPr/>
        </p:nvSpPr>
        <p:spPr>
          <a:xfrm>
            <a:off x="214282" y="1000114"/>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428596" y="1000114"/>
            <a:ext cx="2006320" cy="230832"/>
          </a:xfrm>
          <a:prstGeom prst="rect">
            <a:avLst/>
          </a:prstGeom>
        </p:spPr>
        <p:txBody>
          <a:bodyPr vert="horz" wrap="square" lIns="0" tIns="0" rIns="0" bIns="0" rtlCol="0">
            <a:spAutoFit/>
          </a:bodyPr>
          <a:lstStyle/>
          <a:p>
            <a:pPr marL="0" marR="0">
              <a:lnSpc>
                <a:spcPts val="1800"/>
              </a:lnSpc>
              <a:spcBef>
                <a:spcPts val="0"/>
              </a:spcBef>
              <a:spcAft>
                <a:spcPts val="0"/>
              </a:spcAft>
            </a:pPr>
            <a:r>
              <a:rPr sz="1400" smtClean="0">
                <a:solidFill>
                  <a:srgbClr val="FFFFFF"/>
                </a:solidFill>
                <a:latin typeface="CFRUAJ+EBGaramond-Medium"/>
                <a:cs typeface="CFRUAJ+EBGaramond-Medium"/>
              </a:rPr>
              <a:t>ꢀ</a:t>
            </a:r>
            <a:r>
              <a:rPr sz="1400" dirty="0">
                <a:solidFill>
                  <a:srgbClr val="FFFFFF"/>
                </a:solidFill>
                <a:latin typeface="CFRUAJ+EBGaramond-Medium"/>
                <a:cs typeface="CFRUAJ+EBGaramond-Medium"/>
              </a:rPr>
              <a:t>ProjectꢀIntroduction</a:t>
            </a: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11" name="Rectangle 10"/>
          <p:cNvSpPr/>
          <p:nvPr/>
        </p:nvSpPr>
        <p:spPr>
          <a:xfrm>
            <a:off x="214282" y="642924"/>
            <a:ext cx="1857388" cy="400110"/>
          </a:xfrm>
          <a:prstGeom prst="rect">
            <a:avLst/>
          </a:prstGeom>
        </p:spPr>
        <p:txBody>
          <a:bodyPr wrap="square">
            <a:spAutoFit/>
          </a:bodyPr>
          <a:lstStyle/>
          <a:p>
            <a:pPr>
              <a:lnSpc>
                <a:spcPts val="2383"/>
              </a:lnSpc>
            </a:pPr>
            <a:r>
              <a:rPr lang="en-US" b="1" spc="-10" dirty="0" smtClean="0">
                <a:solidFill>
                  <a:srgbClr val="C88C32"/>
                </a:solidFill>
                <a:latin typeface="ILIIOR+EBGaramond-Bold"/>
                <a:cs typeface="ILIIOR+EBGaramond-Bold"/>
              </a:rPr>
              <a:t>Portfolio website</a:t>
            </a:r>
            <a:endParaRPr lang="en-US" b="1" spc="-10" dirty="0">
              <a:solidFill>
                <a:srgbClr val="C88C32"/>
              </a:solidFill>
              <a:latin typeface="ILIIOR+EBGaramond-Bold"/>
              <a:cs typeface="ILIIOR+EBGaramond-Bold"/>
            </a:endParaRPr>
          </a:p>
        </p:txBody>
      </p:sp>
      <p:sp>
        <p:nvSpPr>
          <p:cNvPr id="12" name="Rectangle 11"/>
          <p:cNvSpPr/>
          <p:nvPr/>
        </p:nvSpPr>
        <p:spPr>
          <a:xfrm>
            <a:off x="0" y="1285866"/>
            <a:ext cx="5072066" cy="984885"/>
          </a:xfrm>
          <a:prstGeom prst="rect">
            <a:avLst/>
          </a:prstGeom>
        </p:spPr>
        <p:txBody>
          <a:bodyPr wrap="square">
            <a:spAutoFit/>
          </a:bodyPr>
          <a:lstStyle/>
          <a:p>
            <a:r>
              <a:rPr lang="en-GB" sz="1600" b="1" dirty="0" smtClean="0">
                <a:solidFill>
                  <a:srgbClr val="FFC000"/>
                </a:solidFill>
              </a:rPr>
              <a:t> </a:t>
            </a:r>
            <a:r>
              <a:rPr lang="en-GB" sz="1400" b="1" dirty="0" smtClean="0">
                <a:solidFill>
                  <a:srgbClr val="FFC000"/>
                </a:solidFill>
              </a:rPr>
              <a:t>A portfolio website is a </a:t>
            </a:r>
            <a:r>
              <a:rPr lang="en-GB" sz="1400" b="1" dirty="0" err="1" smtClean="0">
                <a:solidFill>
                  <a:srgbClr val="FFC000"/>
                </a:solidFill>
              </a:rPr>
              <a:t>curated</a:t>
            </a:r>
            <a:r>
              <a:rPr lang="en-GB" sz="1400" b="1" dirty="0" smtClean="0">
                <a:solidFill>
                  <a:srgbClr val="FFC000"/>
                </a:solidFill>
              </a:rPr>
              <a:t>, online space that showcases your best work. It's one of the most practical and memorable ways to share your work with press, potential collaborators or employers. </a:t>
            </a:r>
            <a:endParaRPr lang="en-US" sz="1400" dirty="0"/>
          </a:p>
        </p:txBody>
      </p:sp>
      <p:sp>
        <p:nvSpPr>
          <p:cNvPr id="13" name="Rectangle 12"/>
          <p:cNvSpPr/>
          <p:nvPr/>
        </p:nvSpPr>
        <p:spPr>
          <a:xfrm>
            <a:off x="2214546" y="2786064"/>
            <a:ext cx="1062470" cy="400110"/>
          </a:xfrm>
          <a:prstGeom prst="rect">
            <a:avLst/>
          </a:prstGeom>
        </p:spPr>
        <p:txBody>
          <a:bodyPr wrap="none">
            <a:spAutoFit/>
          </a:bodyPr>
          <a:lstStyle/>
          <a:p>
            <a:pPr>
              <a:lnSpc>
                <a:spcPts val="2383"/>
              </a:lnSpc>
            </a:pPr>
            <a:r>
              <a:rPr lang="en-US" b="1" spc="-10" dirty="0" err="1" smtClean="0">
                <a:solidFill>
                  <a:srgbClr val="C88C32"/>
                </a:solidFill>
                <a:latin typeface="ILIIOR+EBGaramond-Bold"/>
                <a:cs typeface="ILIIOR+EBGaramond-Bold"/>
              </a:rPr>
              <a:t>E.Anitha</a:t>
            </a:r>
            <a:endParaRPr lang="en-US" b="1" spc="-10" dirty="0">
              <a:solidFill>
                <a:srgbClr val="C88C32"/>
              </a:solidFill>
              <a:latin typeface="ILIIOR+EBGaramond-Bold"/>
              <a:cs typeface="ILIIOR+EBGaramond-Bold"/>
            </a:endParaRPr>
          </a:p>
        </p:txBody>
      </p:sp>
      <p:sp>
        <p:nvSpPr>
          <p:cNvPr id="14" name="Rectangle 13"/>
          <p:cNvSpPr/>
          <p:nvPr/>
        </p:nvSpPr>
        <p:spPr>
          <a:xfrm>
            <a:off x="2143108" y="3143254"/>
            <a:ext cx="1211870" cy="400110"/>
          </a:xfrm>
          <a:prstGeom prst="rect">
            <a:avLst/>
          </a:prstGeom>
        </p:spPr>
        <p:txBody>
          <a:bodyPr wrap="none">
            <a:spAutoFit/>
          </a:bodyPr>
          <a:lstStyle/>
          <a:p>
            <a:pPr>
              <a:lnSpc>
                <a:spcPts val="2383"/>
              </a:lnSpc>
            </a:pPr>
            <a:r>
              <a:rPr lang="en-US" b="1" spc="-10" dirty="0" err="1" smtClean="0">
                <a:solidFill>
                  <a:srgbClr val="C88C32"/>
                </a:solidFill>
                <a:latin typeface="ILIIOR+EBGaramond-Bold"/>
                <a:cs typeface="ILIIOR+EBGaramond-Bold"/>
              </a:rPr>
              <a:t>R.Deepika</a:t>
            </a:r>
            <a:endParaRPr lang="en-US" b="1" spc="-10" dirty="0">
              <a:solidFill>
                <a:srgbClr val="C88C32"/>
              </a:solidFill>
              <a:latin typeface="ILIIOR+EBGaramond-Bold"/>
              <a:cs typeface="ILIIOR+EBGaramond-Bold"/>
            </a:endParaRPr>
          </a:p>
        </p:txBody>
      </p:sp>
      <p:sp>
        <p:nvSpPr>
          <p:cNvPr id="15" name="Rectangle 14"/>
          <p:cNvSpPr/>
          <p:nvPr/>
        </p:nvSpPr>
        <p:spPr>
          <a:xfrm>
            <a:off x="1857356" y="3571882"/>
            <a:ext cx="1833835" cy="400110"/>
          </a:xfrm>
          <a:prstGeom prst="rect">
            <a:avLst/>
          </a:prstGeom>
        </p:spPr>
        <p:txBody>
          <a:bodyPr wrap="none">
            <a:spAutoFit/>
          </a:bodyPr>
          <a:lstStyle/>
          <a:p>
            <a:pPr>
              <a:lnSpc>
                <a:spcPts val="2383"/>
              </a:lnSpc>
            </a:pPr>
            <a:r>
              <a:rPr lang="en-US" b="1" spc="-10" dirty="0" err="1" smtClean="0">
                <a:solidFill>
                  <a:srgbClr val="C88C32"/>
                </a:solidFill>
                <a:latin typeface="ILIIOR+EBGaramond-Bold"/>
                <a:cs typeface="ILIIOR+EBGaramond-Bold"/>
              </a:rPr>
              <a:t>V.Naveen</a:t>
            </a:r>
            <a:r>
              <a:rPr lang="en-US" b="1" spc="-10" dirty="0" smtClean="0">
                <a:solidFill>
                  <a:srgbClr val="C88C32"/>
                </a:solidFill>
                <a:latin typeface="ILIIOR+EBGaramond-Bold"/>
                <a:cs typeface="ILIIOR+EBGaramond-Bold"/>
              </a:rPr>
              <a:t> </a:t>
            </a:r>
            <a:r>
              <a:rPr lang="en-US" b="1" spc="-10" dirty="0" err="1" smtClean="0">
                <a:solidFill>
                  <a:srgbClr val="C88C32"/>
                </a:solidFill>
                <a:latin typeface="ILIIOR+EBGaramond-Bold"/>
                <a:cs typeface="ILIIOR+EBGaramond-Bold"/>
              </a:rPr>
              <a:t>kumar</a:t>
            </a:r>
            <a:endParaRPr lang="en-US" b="1" spc="-10" dirty="0">
              <a:solidFill>
                <a:srgbClr val="C88C32"/>
              </a:solidFill>
              <a:latin typeface="ILIIOR+EBGaramond-Bold"/>
              <a:cs typeface="ILIIOR+EBGaramond-Bold"/>
            </a:endParaRPr>
          </a:p>
        </p:txBody>
      </p:sp>
      <p:sp>
        <p:nvSpPr>
          <p:cNvPr id="16" name="Rectangle 15"/>
          <p:cNvSpPr/>
          <p:nvPr/>
        </p:nvSpPr>
        <p:spPr>
          <a:xfrm>
            <a:off x="2143108" y="3929072"/>
            <a:ext cx="1131400" cy="400110"/>
          </a:xfrm>
          <a:prstGeom prst="rect">
            <a:avLst/>
          </a:prstGeom>
        </p:spPr>
        <p:txBody>
          <a:bodyPr wrap="none">
            <a:spAutoFit/>
          </a:bodyPr>
          <a:lstStyle/>
          <a:p>
            <a:pPr>
              <a:lnSpc>
                <a:spcPts val="2383"/>
              </a:lnSpc>
            </a:pPr>
            <a:r>
              <a:rPr lang="en-US" b="1" spc="-10" dirty="0" err="1" smtClean="0">
                <a:solidFill>
                  <a:srgbClr val="C88C32"/>
                </a:solidFill>
                <a:latin typeface="ILIIOR+EBGaramond-Bold"/>
                <a:cs typeface="ILIIOR+EBGaramond-Bold"/>
              </a:rPr>
              <a:t>S.Reshma</a:t>
            </a:r>
            <a:endParaRPr lang="en-US" b="1" spc="-10" dirty="0">
              <a:solidFill>
                <a:srgbClr val="C88C32"/>
              </a:solidFill>
              <a:latin typeface="ILIIOR+EBGaramond-Bold"/>
              <a:cs typeface="ILIIOR+EBGaramond-Bold"/>
            </a:endParaRPr>
          </a:p>
        </p:txBody>
      </p:sp>
      <p:sp>
        <p:nvSpPr>
          <p:cNvPr id="17" name="Rectangle 16"/>
          <p:cNvSpPr/>
          <p:nvPr/>
        </p:nvSpPr>
        <p:spPr>
          <a:xfrm>
            <a:off x="3714744" y="2786064"/>
            <a:ext cx="461024" cy="400110"/>
          </a:xfrm>
          <a:prstGeom prst="rect">
            <a:avLst/>
          </a:prstGeom>
        </p:spPr>
        <p:txBody>
          <a:bodyPr wrap="none">
            <a:spAutoFit/>
          </a:bodyPr>
          <a:lstStyle/>
          <a:p>
            <a:pPr>
              <a:lnSpc>
                <a:spcPts val="2383"/>
              </a:lnSpc>
            </a:pPr>
            <a:r>
              <a:rPr lang="en-US" b="1" spc="-10" dirty="0" smtClean="0">
                <a:solidFill>
                  <a:srgbClr val="C88C32"/>
                </a:solidFill>
                <a:latin typeface="ILIIOR+EBGaramond-Bold"/>
                <a:cs typeface="ILIIOR+EBGaramond-Bold"/>
              </a:rPr>
              <a:t>05</a:t>
            </a:r>
            <a:endParaRPr lang="en-US" b="1" spc="-10" dirty="0">
              <a:solidFill>
                <a:srgbClr val="C88C32"/>
              </a:solidFill>
              <a:latin typeface="ILIIOR+EBGaramond-Bold"/>
              <a:cs typeface="ILIIOR+EBGaramond-Bold"/>
            </a:endParaRPr>
          </a:p>
        </p:txBody>
      </p:sp>
      <p:sp>
        <p:nvSpPr>
          <p:cNvPr id="18" name="Rectangle 17"/>
          <p:cNvSpPr/>
          <p:nvPr/>
        </p:nvSpPr>
        <p:spPr>
          <a:xfrm>
            <a:off x="3714744" y="3143254"/>
            <a:ext cx="461024" cy="400110"/>
          </a:xfrm>
          <a:prstGeom prst="rect">
            <a:avLst/>
          </a:prstGeom>
        </p:spPr>
        <p:txBody>
          <a:bodyPr wrap="none">
            <a:spAutoFit/>
          </a:bodyPr>
          <a:lstStyle/>
          <a:p>
            <a:pPr>
              <a:lnSpc>
                <a:spcPts val="2383"/>
              </a:lnSpc>
            </a:pPr>
            <a:r>
              <a:rPr lang="en-US" b="1" spc="-10" dirty="0" smtClean="0">
                <a:solidFill>
                  <a:srgbClr val="C88C32"/>
                </a:solidFill>
                <a:latin typeface="ILIIOR+EBGaramond-Bold"/>
                <a:cs typeface="ILIIOR+EBGaramond-Bold"/>
              </a:rPr>
              <a:t>05</a:t>
            </a:r>
            <a:endParaRPr lang="en-US" b="1" spc="-10" dirty="0">
              <a:solidFill>
                <a:srgbClr val="C88C32"/>
              </a:solidFill>
              <a:latin typeface="ILIIOR+EBGaramond-Bold"/>
              <a:cs typeface="ILIIOR+EBGaramond-Bold"/>
            </a:endParaRPr>
          </a:p>
        </p:txBody>
      </p:sp>
      <p:sp>
        <p:nvSpPr>
          <p:cNvPr id="19" name="Rectangle 18"/>
          <p:cNvSpPr/>
          <p:nvPr/>
        </p:nvSpPr>
        <p:spPr>
          <a:xfrm>
            <a:off x="3714744" y="3571882"/>
            <a:ext cx="461024" cy="400110"/>
          </a:xfrm>
          <a:prstGeom prst="rect">
            <a:avLst/>
          </a:prstGeom>
        </p:spPr>
        <p:txBody>
          <a:bodyPr wrap="none">
            <a:spAutoFit/>
          </a:bodyPr>
          <a:lstStyle/>
          <a:p>
            <a:pPr>
              <a:lnSpc>
                <a:spcPts val="2383"/>
              </a:lnSpc>
            </a:pPr>
            <a:r>
              <a:rPr lang="en-US" b="1" spc="-10" dirty="0" smtClean="0">
                <a:solidFill>
                  <a:srgbClr val="C88C32"/>
                </a:solidFill>
                <a:latin typeface="ILIIOR+EBGaramond-Bold"/>
                <a:cs typeface="ILIIOR+EBGaramond-Bold"/>
              </a:rPr>
              <a:t>05</a:t>
            </a:r>
            <a:endParaRPr lang="en-US" b="1" spc="-10" dirty="0">
              <a:solidFill>
                <a:srgbClr val="C88C32"/>
              </a:solidFill>
              <a:latin typeface="ILIIOR+EBGaramond-Bold"/>
              <a:cs typeface="ILIIOR+EBGaramond-Bold"/>
            </a:endParaRPr>
          </a:p>
        </p:txBody>
      </p:sp>
      <p:sp>
        <p:nvSpPr>
          <p:cNvPr id="20" name="Rectangle 19"/>
          <p:cNvSpPr/>
          <p:nvPr/>
        </p:nvSpPr>
        <p:spPr>
          <a:xfrm>
            <a:off x="3571868" y="3929072"/>
            <a:ext cx="675338" cy="400110"/>
          </a:xfrm>
          <a:prstGeom prst="rect">
            <a:avLst/>
          </a:prstGeom>
        </p:spPr>
        <p:txBody>
          <a:bodyPr wrap="square">
            <a:spAutoFit/>
          </a:bodyPr>
          <a:lstStyle/>
          <a:p>
            <a:pPr>
              <a:lnSpc>
                <a:spcPts val="2383"/>
              </a:lnSpc>
            </a:pPr>
            <a:r>
              <a:rPr lang="en-US" b="1" spc="-10" dirty="0" smtClean="0">
                <a:solidFill>
                  <a:srgbClr val="C88C32"/>
                </a:solidFill>
                <a:latin typeface="ILIIOR+EBGaramond-Bold"/>
                <a:cs typeface="ILIIOR+EBGaramond-Bold"/>
              </a:rPr>
              <a:t>  05</a:t>
            </a:r>
            <a:endParaRPr lang="en-US" b="1" spc="-10" dirty="0">
              <a:solidFill>
                <a:srgbClr val="C88C32"/>
              </a:solidFill>
              <a:latin typeface="ILIIOR+EBGaramond-Bold"/>
              <a:cs typeface="ILIIOR+EBGaramond-Bo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3174" y="214296"/>
            <a:ext cx="4226256" cy="500066"/>
          </a:xfrm>
        </p:spPr>
        <p:txBody>
          <a:bodyPr>
            <a:noAutofit/>
          </a:bodyPr>
          <a:lstStyle/>
          <a:p>
            <a:r>
              <a:rPr lang="en-US" sz="3600" b="1" dirty="0" smtClean="0"/>
              <a:t>INTRODUCTION</a:t>
            </a:r>
            <a:endParaRPr lang="en-US" sz="3600" b="1" dirty="0"/>
          </a:p>
        </p:txBody>
      </p:sp>
      <p:sp>
        <p:nvSpPr>
          <p:cNvPr id="3" name="Text Placeholder 2"/>
          <p:cNvSpPr>
            <a:spLocks noGrp="1"/>
          </p:cNvSpPr>
          <p:nvPr>
            <p:ph type="body" idx="1"/>
          </p:nvPr>
        </p:nvSpPr>
        <p:spPr>
          <a:xfrm>
            <a:off x="1071538" y="500048"/>
            <a:ext cx="7862150" cy="4572032"/>
          </a:xfrm>
        </p:spPr>
        <p:txBody>
          <a:bodyPr>
            <a:normAutofit/>
          </a:bodyPr>
          <a:lstStyle/>
          <a:p>
            <a:pPr>
              <a:buNone/>
            </a:pPr>
            <a:r>
              <a:rPr lang="en-US" dirty="0" smtClean="0"/>
              <a:t>    </a:t>
            </a:r>
            <a:r>
              <a:rPr lang="en-US" sz="3800" dirty="0" smtClean="0"/>
              <a:t> </a:t>
            </a:r>
            <a:endParaRPr lang="en-US" dirty="0"/>
          </a:p>
        </p:txBody>
      </p:sp>
      <p:sp>
        <p:nvSpPr>
          <p:cNvPr id="4" name="Rectangle 3"/>
          <p:cNvSpPr/>
          <p:nvPr/>
        </p:nvSpPr>
        <p:spPr>
          <a:xfrm>
            <a:off x="1500166" y="928677"/>
            <a:ext cx="6929486" cy="4524315"/>
          </a:xfrm>
          <a:prstGeom prst="rect">
            <a:avLst/>
          </a:prstGeom>
        </p:spPr>
        <p:txBody>
          <a:bodyPr wrap="square">
            <a:spAutoFit/>
          </a:bodyPr>
          <a:lstStyle/>
          <a:p>
            <a:pPr>
              <a:buNone/>
            </a:pPr>
            <a:r>
              <a:rPr lang="en-US" sz="1600" b="1" dirty="0" smtClean="0">
                <a:latin typeface="Times New Roman" pitchFamily="18" charset="0"/>
                <a:cs typeface="Times New Roman" pitchFamily="18" charset="0"/>
              </a:rPr>
              <a:t>        The portfolio work aims to report the process of designing and developing a web portfolio for a graduating bachelor design student specializing in web design and development. It will define what a portfolio website is, it will also explain the basic theory and elements of an online portfolio design process. Further this work presents different ways and channels through which a design student can create And develop a personal online portfolio. By covering aspects such as: How to Integrate personal visual identity and what is required to build an effective portfolio. In order to carry out this process, it is essential to understand various strategies and Techniques that are used to today, while acquiring skill full understanding of modern tools and trends.</a:t>
            </a:r>
            <a:r>
              <a:rPr lang="en-GB" sz="1600" b="1" dirty="0" smtClean="0">
                <a:latin typeface="Times New Roman" pitchFamily="18" charset="0"/>
                <a:cs typeface="Times New Roman" pitchFamily="18" charset="0"/>
              </a:rPr>
              <a:t>It is not only a way to introduce yourself and your work but also a way to showcase your personality and voice. You want to sound authentic, engaging and confident, not boring, generic, or arrogant. Write in a conversational tone that reflects your brand identity and values.</a:t>
            </a:r>
          </a:p>
          <a:p>
            <a:pPr>
              <a:buNone/>
            </a:pPr>
            <a:endParaRPr lang="en-GB" sz="1600" b="1" dirty="0" smtClean="0"/>
          </a:p>
          <a:p>
            <a:pPr>
              <a:buNone/>
            </a:pPr>
            <a:endParaRPr lang="en-GB" sz="1600" b="1" dirty="0" smtClean="0"/>
          </a:p>
          <a:p>
            <a:pPr>
              <a:buNone/>
            </a:pPr>
            <a:endParaRPr lang="en-GB" sz="1600" b="1" dirty="0" smtClean="0"/>
          </a:p>
          <a:p>
            <a:pPr>
              <a:buNone/>
            </a:pPr>
            <a:endParaRPr lang="en-US" sz="16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08" y="142858"/>
            <a:ext cx="5636722" cy="848933"/>
          </a:xfrm>
        </p:spPr>
        <p:txBody>
          <a:bodyPr/>
          <a:lstStyle/>
          <a:p>
            <a:r>
              <a:rPr lang="en-US" sz="3600" b="1" dirty="0" smtClean="0"/>
              <a:t>Document Conventions</a:t>
            </a:r>
            <a:endParaRPr lang="en-US" sz="3600" dirty="0"/>
          </a:p>
        </p:txBody>
      </p:sp>
      <p:sp>
        <p:nvSpPr>
          <p:cNvPr id="3" name="Text Placeholder 2"/>
          <p:cNvSpPr>
            <a:spLocks noGrp="1"/>
          </p:cNvSpPr>
          <p:nvPr>
            <p:ph type="body" idx="1"/>
          </p:nvPr>
        </p:nvSpPr>
        <p:spPr/>
        <p:txBody>
          <a:bodyPr>
            <a:normAutofit fontScale="62500" lnSpcReduction="20000"/>
          </a:bodyPr>
          <a:lstStyle/>
          <a:p>
            <a:pPr>
              <a:buNone/>
            </a:pPr>
            <a:r>
              <a:rPr lang="en-US" dirty="0" smtClean="0"/>
              <a:t> </a:t>
            </a:r>
            <a:r>
              <a:rPr lang="en-US" sz="2900" b="1" dirty="0" smtClean="0">
                <a:latin typeface="Times New Roman" pitchFamily="18" charset="0"/>
                <a:cs typeface="Times New Roman" pitchFamily="18" charset="0"/>
              </a:rPr>
              <a:t>Entire document should be justified.</a:t>
            </a:r>
          </a:p>
          <a:p>
            <a:pPr>
              <a:buNone/>
            </a:pPr>
            <a:r>
              <a:rPr lang="en-US" sz="2900" b="1" dirty="0" smtClean="0">
                <a:latin typeface="Times New Roman" pitchFamily="18" charset="0"/>
                <a:cs typeface="Times New Roman" pitchFamily="18" charset="0"/>
              </a:rPr>
              <a:t> 1.Convention for Main title </a:t>
            </a:r>
          </a:p>
          <a:p>
            <a:pPr>
              <a:buFont typeface="Wingdings" pitchFamily="2" charset="2"/>
              <a:buChar char="Ø"/>
            </a:pPr>
            <a:r>
              <a:rPr lang="en-US" sz="2900" b="1" dirty="0" smtClean="0">
                <a:latin typeface="Times New Roman" pitchFamily="18" charset="0"/>
                <a:cs typeface="Times New Roman" pitchFamily="18" charset="0"/>
              </a:rPr>
              <a:t> Font </a:t>
            </a:r>
            <a:r>
              <a:rPr lang="en-US" sz="2900" b="1" dirty="0" err="1" smtClean="0">
                <a:latin typeface="Times New Roman" pitchFamily="18" charset="0"/>
                <a:cs typeface="Times New Roman" pitchFamily="18" charset="0"/>
              </a:rPr>
              <a:t>face:Times</a:t>
            </a:r>
            <a:r>
              <a:rPr lang="en-US" sz="2900" b="1" dirty="0" smtClean="0">
                <a:latin typeface="Times New Roman" pitchFamily="18" charset="0"/>
                <a:cs typeface="Times New Roman" pitchFamily="18" charset="0"/>
              </a:rPr>
              <a:t> New Roman </a:t>
            </a:r>
          </a:p>
          <a:p>
            <a:pPr>
              <a:buFont typeface="Wingdings" pitchFamily="2" charset="2"/>
              <a:buChar char="Ø"/>
            </a:pPr>
            <a:r>
              <a:rPr lang="en-US" sz="2900" b="1" dirty="0" smtClean="0">
                <a:latin typeface="Times New Roman" pitchFamily="18" charset="0"/>
                <a:cs typeface="Times New Roman" pitchFamily="18" charset="0"/>
              </a:rPr>
              <a:t> Font </a:t>
            </a:r>
            <a:r>
              <a:rPr lang="en-US" sz="2900" b="1" dirty="0" err="1" smtClean="0">
                <a:latin typeface="Times New Roman" pitchFamily="18" charset="0"/>
                <a:cs typeface="Times New Roman" pitchFamily="18" charset="0"/>
              </a:rPr>
              <a:t>style:Bold</a:t>
            </a:r>
            <a:endParaRPr lang="en-US" sz="2900" b="1" dirty="0" smtClean="0">
              <a:latin typeface="Times New Roman" pitchFamily="18" charset="0"/>
              <a:cs typeface="Times New Roman" pitchFamily="18" charset="0"/>
            </a:endParaRPr>
          </a:p>
          <a:p>
            <a:pPr>
              <a:buFont typeface="Wingdings" pitchFamily="2" charset="2"/>
              <a:buChar char="Ø"/>
            </a:pPr>
            <a:r>
              <a:rPr lang="en-US" sz="2900" b="1" dirty="0" smtClean="0">
                <a:latin typeface="Times New Roman" pitchFamily="18" charset="0"/>
                <a:cs typeface="Times New Roman" pitchFamily="18" charset="0"/>
              </a:rPr>
              <a:t> Font Size: 14 </a:t>
            </a:r>
          </a:p>
          <a:p>
            <a:pPr>
              <a:buNone/>
            </a:pPr>
            <a:r>
              <a:rPr lang="en-US" sz="2900" b="1" dirty="0" smtClean="0">
                <a:latin typeface="Times New Roman" pitchFamily="18" charset="0"/>
                <a:cs typeface="Times New Roman" pitchFamily="18" charset="0"/>
              </a:rPr>
              <a:t> 2. Convention for Sub title </a:t>
            </a:r>
          </a:p>
          <a:p>
            <a:pPr>
              <a:buFont typeface="Wingdings" pitchFamily="2" charset="2"/>
              <a:buChar char="Ø"/>
            </a:pPr>
            <a:r>
              <a:rPr lang="en-US" sz="2900" b="1" dirty="0" smtClean="0">
                <a:latin typeface="Times New Roman" pitchFamily="18" charset="0"/>
                <a:cs typeface="Times New Roman" pitchFamily="18" charset="0"/>
              </a:rPr>
              <a:t> Font </a:t>
            </a:r>
            <a:r>
              <a:rPr lang="en-US" sz="2900" b="1" dirty="0" err="1" smtClean="0">
                <a:latin typeface="Times New Roman" pitchFamily="18" charset="0"/>
                <a:cs typeface="Times New Roman" pitchFamily="18" charset="0"/>
              </a:rPr>
              <a:t>face:Times</a:t>
            </a:r>
            <a:r>
              <a:rPr lang="en-US" sz="2900" b="1" dirty="0" smtClean="0">
                <a:latin typeface="Times New Roman" pitchFamily="18" charset="0"/>
                <a:cs typeface="Times New Roman" pitchFamily="18" charset="0"/>
              </a:rPr>
              <a:t> New Roman</a:t>
            </a:r>
          </a:p>
          <a:p>
            <a:pPr>
              <a:buFont typeface="Wingdings" pitchFamily="2" charset="2"/>
              <a:buChar char="Ø"/>
            </a:pPr>
            <a:r>
              <a:rPr lang="en-US" sz="2900" b="1" dirty="0" smtClean="0">
                <a:latin typeface="Times New Roman" pitchFamily="18" charset="0"/>
                <a:cs typeface="Times New Roman" pitchFamily="18" charset="0"/>
              </a:rPr>
              <a:t> Font </a:t>
            </a:r>
            <a:r>
              <a:rPr lang="en-US" sz="2900" b="1" dirty="0" err="1" smtClean="0">
                <a:latin typeface="Times New Roman" pitchFamily="18" charset="0"/>
                <a:cs typeface="Times New Roman" pitchFamily="18" charset="0"/>
              </a:rPr>
              <a:t>style:Bold</a:t>
            </a:r>
            <a:r>
              <a:rPr lang="en-US" sz="2900" b="1" dirty="0" smtClean="0">
                <a:latin typeface="Times New Roman" pitchFamily="18" charset="0"/>
                <a:cs typeface="Times New Roman" pitchFamily="18" charset="0"/>
              </a:rPr>
              <a:t> </a:t>
            </a:r>
          </a:p>
          <a:p>
            <a:pPr>
              <a:buFont typeface="Wingdings" pitchFamily="2" charset="2"/>
              <a:buChar char="Ø"/>
            </a:pPr>
            <a:r>
              <a:rPr lang="en-US" sz="2900" b="1" dirty="0" smtClean="0">
                <a:latin typeface="Times New Roman" pitchFamily="18" charset="0"/>
                <a:cs typeface="Times New Roman" pitchFamily="18" charset="0"/>
              </a:rPr>
              <a:t> Font Size: 12 </a:t>
            </a:r>
          </a:p>
          <a:p>
            <a:pPr>
              <a:buNone/>
            </a:pPr>
            <a:r>
              <a:rPr lang="en-US" sz="2900" b="1" dirty="0" smtClean="0">
                <a:latin typeface="Times New Roman" pitchFamily="18" charset="0"/>
                <a:cs typeface="Times New Roman" pitchFamily="18" charset="0"/>
              </a:rPr>
              <a:t> 3.Convention for body </a:t>
            </a:r>
          </a:p>
          <a:p>
            <a:pPr>
              <a:buFont typeface="Wingdings" pitchFamily="2" charset="2"/>
              <a:buChar char="Ø"/>
            </a:pPr>
            <a:r>
              <a:rPr lang="en-US" sz="2900" b="1" dirty="0" smtClean="0">
                <a:latin typeface="Times New Roman" pitchFamily="18" charset="0"/>
                <a:cs typeface="Times New Roman" pitchFamily="18" charset="0"/>
              </a:rPr>
              <a:t>  Font </a:t>
            </a:r>
            <a:r>
              <a:rPr lang="en-US" sz="2900" b="1" dirty="0" err="1" smtClean="0">
                <a:latin typeface="Times New Roman" pitchFamily="18" charset="0"/>
                <a:cs typeface="Times New Roman" pitchFamily="18" charset="0"/>
              </a:rPr>
              <a:t>face:Times</a:t>
            </a:r>
            <a:r>
              <a:rPr lang="en-US" sz="2900" b="1" dirty="0" smtClean="0">
                <a:latin typeface="Times New Roman" pitchFamily="18" charset="0"/>
                <a:cs typeface="Times New Roman" pitchFamily="18" charset="0"/>
              </a:rPr>
              <a:t> New Roman </a:t>
            </a:r>
          </a:p>
          <a:p>
            <a:pPr>
              <a:buFont typeface="Wingdings" pitchFamily="2" charset="2"/>
              <a:buChar char="Ø"/>
            </a:pPr>
            <a:r>
              <a:rPr lang="en-US" sz="2900" b="1" dirty="0" smtClean="0">
                <a:latin typeface="Times New Roman" pitchFamily="18" charset="0"/>
                <a:cs typeface="Times New Roman" pitchFamily="18" charset="0"/>
              </a:rPr>
              <a:t>  Font Size: 12</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400" b="1" dirty="0" smtClean="0"/>
              <a:t>Scope of Development Project</a:t>
            </a:r>
            <a:endParaRPr lang="en-IN" dirty="0"/>
          </a:p>
        </p:txBody>
      </p:sp>
      <p:sp>
        <p:nvSpPr>
          <p:cNvPr id="3" name="Text Placeholder 2"/>
          <p:cNvSpPr>
            <a:spLocks noGrp="1"/>
          </p:cNvSpPr>
          <p:nvPr>
            <p:ph type="body" idx="1"/>
          </p:nvPr>
        </p:nvSpPr>
        <p:spPr>
          <a:xfrm>
            <a:off x="1285852" y="1285866"/>
            <a:ext cx="7498080" cy="3600450"/>
          </a:xfrm>
        </p:spPr>
        <p:txBody>
          <a:bodyPr>
            <a:normAutofit/>
          </a:bodyPr>
          <a:lstStyle/>
          <a:p>
            <a:pPr marL="0" indent="0">
              <a:buNone/>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The portfolio website should consists of our main parts such as personal</a:t>
            </a:r>
          </a:p>
          <a:p>
            <a:pPr marL="0" indent="0">
              <a:buNone/>
            </a:pPr>
            <a:r>
              <a:rPr lang="en-US" sz="1600" b="1" dirty="0" err="1" smtClean="0">
                <a:latin typeface="Times New Roman" pitchFamily="18" charset="0"/>
                <a:cs typeface="Times New Roman" pitchFamily="18" charset="0"/>
              </a:rPr>
              <a:t>information,including</a:t>
            </a:r>
            <a:r>
              <a:rPr lang="en-US" sz="1600" b="1" dirty="0" smtClean="0">
                <a:latin typeface="Times New Roman" pitchFamily="18" charset="0"/>
                <a:cs typeface="Times New Roman" pitchFamily="18" charset="0"/>
              </a:rPr>
              <a:t> short </a:t>
            </a:r>
            <a:r>
              <a:rPr lang="en-US" sz="1600" b="1" dirty="0" err="1" smtClean="0">
                <a:latin typeface="Times New Roman" pitchFamily="18" charset="0"/>
                <a:cs typeface="Times New Roman" pitchFamily="18" charset="0"/>
              </a:rPr>
              <a:t>cv</a:t>
            </a:r>
            <a:r>
              <a:rPr lang="en-US" sz="1600" b="1" dirty="0" smtClean="0">
                <a:latin typeface="Times New Roman" pitchFamily="18" charset="0"/>
                <a:cs typeface="Times New Roman" pitchFamily="18" charset="0"/>
              </a:rPr>
              <a:t> and professional skills, portfolio showcase, and</a:t>
            </a:r>
          </a:p>
          <a:p>
            <a:pPr marL="0" indent="0">
              <a:buNone/>
            </a:pPr>
            <a:r>
              <a:rPr lang="en-US" sz="1600" b="1" dirty="0" smtClean="0">
                <a:latin typeface="Times New Roman" pitchFamily="18" charset="0"/>
                <a:cs typeface="Times New Roman" pitchFamily="18" charset="0"/>
              </a:rPr>
              <a:t>contact information including feedback Form . The Parallax effect possible can</a:t>
            </a:r>
          </a:p>
          <a:p>
            <a:pPr marL="0" indent="0">
              <a:buNone/>
            </a:pPr>
            <a:r>
              <a:rPr lang="en-US" sz="1600" b="1" dirty="0" smtClean="0">
                <a:latin typeface="Times New Roman" pitchFamily="18" charset="0"/>
                <a:cs typeface="Times New Roman" pitchFamily="18" charset="0"/>
              </a:rPr>
              <a:t>be implemented in order to bring the visual depth and dynamics to graphical </a:t>
            </a:r>
          </a:p>
          <a:p>
            <a:pPr marL="0" indent="0">
              <a:buNone/>
            </a:pPr>
            <a:r>
              <a:rPr lang="en-US" sz="1600" b="1" dirty="0" err="1" smtClean="0">
                <a:latin typeface="Times New Roman" pitchFamily="18" charset="0"/>
                <a:cs typeface="Times New Roman" pitchFamily="18" charset="0"/>
              </a:rPr>
              <a:t>objects.Parallax</a:t>
            </a:r>
            <a:r>
              <a:rPr lang="en-US" sz="1600" b="1" dirty="0" smtClean="0">
                <a:latin typeface="Times New Roman" pitchFamily="18" charset="0"/>
                <a:cs typeface="Times New Roman" pitchFamily="18" charset="0"/>
              </a:rPr>
              <a:t> is a web design technique that allows components of a web page</a:t>
            </a:r>
          </a:p>
          <a:p>
            <a:pPr marL="0" indent="0">
              <a:buNone/>
            </a:pPr>
            <a:r>
              <a:rPr lang="en-US" sz="1600" b="1" dirty="0" smtClean="0">
                <a:latin typeface="Times New Roman" pitchFamily="18" charset="0"/>
                <a:cs typeface="Times New Roman" pitchFamily="18" charset="0"/>
              </a:rPr>
              <a:t>to move at varying speeds when a user scrolls. In particular, the effect is created</a:t>
            </a:r>
          </a:p>
          <a:p>
            <a:pPr marL="0" indent="0">
              <a:buNone/>
            </a:pPr>
            <a:r>
              <a:rPr lang="en-US" sz="1600" b="1" dirty="0" smtClean="0">
                <a:latin typeface="Times New Roman" pitchFamily="18" charset="0"/>
                <a:cs typeface="Times New Roman" pitchFamily="18" charset="0"/>
              </a:rPr>
              <a:t>when the background of a web page moves at a Different speed from the rest of</a:t>
            </a:r>
          </a:p>
          <a:p>
            <a:pPr marL="0" indent="0">
              <a:buNone/>
            </a:pPr>
            <a:r>
              <a:rPr lang="en-US" sz="1600" b="1" dirty="0" smtClean="0">
                <a:latin typeface="Times New Roman" pitchFamily="18" charset="0"/>
                <a:cs typeface="Times New Roman" pitchFamily="18" charset="0"/>
              </a:rPr>
              <a:t>the elements when you scroll</a:t>
            </a:r>
            <a:r>
              <a:rPr lang="en-US" sz="1600" dirty="0" smtClean="0">
                <a:latin typeface="Times New Roman" pitchFamily="18" charset="0"/>
                <a:cs typeface="Times New Roman" pitchFamily="18" charset="0"/>
              </a:rPr>
              <a:t>.</a:t>
            </a:r>
            <a:r>
              <a:rPr lang="en-GB" sz="1600" dirty="0" smtClean="0">
                <a:latin typeface="Times New Roman" pitchFamily="18" charset="0"/>
                <a:cs typeface="Times New Roman" pitchFamily="18" charset="0"/>
              </a:rPr>
              <a:t> </a:t>
            </a:r>
            <a:r>
              <a:rPr lang="en-GB" sz="1600" b="1" dirty="0" smtClean="0">
                <a:latin typeface="Times New Roman" pitchFamily="18" charset="0"/>
                <a:cs typeface="Times New Roman" pitchFamily="18" charset="0"/>
              </a:rPr>
              <a:t>The scope of a standard portfolio is defined by its</a:t>
            </a:r>
          </a:p>
          <a:p>
            <a:pPr marL="0" indent="0">
              <a:buNone/>
            </a:pPr>
            <a:r>
              <a:rPr lang="en-GB" sz="1600" b="1" dirty="0" smtClean="0">
                <a:latin typeface="Times New Roman" pitchFamily="18" charset="0"/>
                <a:cs typeface="Times New Roman" pitchFamily="18" charset="0"/>
              </a:rPr>
              <a:t>component projects and programmes whereas the scope of a structured portfolio</a:t>
            </a:r>
          </a:p>
          <a:p>
            <a:pPr marL="0" indent="0">
              <a:buNone/>
            </a:pPr>
            <a:r>
              <a:rPr lang="en-GB" sz="1600" b="1" dirty="0" smtClean="0">
                <a:latin typeface="Times New Roman" pitchFamily="18" charset="0"/>
                <a:cs typeface="Times New Roman" pitchFamily="18" charset="0"/>
              </a:rPr>
              <a:t>is defined by the strategic objectives it is designed to achieve</a:t>
            </a:r>
            <a:r>
              <a:rPr lang="en-GB"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4282071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166" y="214296"/>
            <a:ext cx="6829444" cy="1063590"/>
          </a:xfrm>
        </p:spPr>
        <p:txBody>
          <a:bodyPr>
            <a:normAutofit fontScale="90000"/>
          </a:bodyPr>
          <a:lstStyle/>
          <a:p>
            <a:pPr algn="ctr"/>
            <a:r>
              <a:rPr lang="en-IN" sz="3200" dirty="0" smtClean="0"/>
              <a:t> </a:t>
            </a:r>
            <a:r>
              <a:rPr lang="en-IN" sz="3200" b="1" dirty="0" smtClean="0"/>
              <a:t>Definitions, Acronyms and Abbreviations</a:t>
            </a:r>
            <a:endParaRPr lang="en-IN" sz="3200" b="1" dirty="0"/>
          </a:p>
        </p:txBody>
      </p:sp>
      <p:sp>
        <p:nvSpPr>
          <p:cNvPr id="3" name="Text Placeholder 2"/>
          <p:cNvSpPr>
            <a:spLocks noGrp="1"/>
          </p:cNvSpPr>
          <p:nvPr>
            <p:ph type="body" idx="1"/>
          </p:nvPr>
        </p:nvSpPr>
        <p:spPr>
          <a:xfrm>
            <a:off x="1428728" y="1428742"/>
            <a:ext cx="7300906" cy="2531740"/>
          </a:xfrm>
        </p:spPr>
        <p:txBody>
          <a:bodyPr>
            <a:normAutofit fontScale="62500" lnSpcReduction="20000"/>
          </a:bodyPr>
          <a:lstStyle/>
          <a:p>
            <a:r>
              <a:rPr lang="en-US" sz="2900" b="1" dirty="0" smtClean="0">
                <a:latin typeface="Times New Roman" pitchFamily="18" charset="0"/>
                <a:cs typeface="Times New Roman" pitchFamily="18" charset="0"/>
              </a:rPr>
              <a:t>JAVA -&gt; platform independence</a:t>
            </a:r>
          </a:p>
          <a:p>
            <a:pPr lvl="1">
              <a:buFont typeface="Wingdings" pitchFamily="2" charset="2"/>
              <a:buChar char="v"/>
            </a:pPr>
            <a:r>
              <a:rPr lang="en-GB" sz="2900" b="1" dirty="0" smtClean="0">
                <a:latin typeface="Times New Roman" pitchFamily="18" charset="0"/>
                <a:cs typeface="Times New Roman" pitchFamily="18" charset="0"/>
              </a:rPr>
              <a:t> </a:t>
            </a:r>
            <a:r>
              <a:rPr lang="en-GB" sz="2900" dirty="0" smtClean="0">
                <a:latin typeface="Times New Roman" pitchFamily="18" charset="0"/>
                <a:cs typeface="Times New Roman" pitchFamily="18" charset="0"/>
              </a:rPr>
              <a:t>It is used to develop computer-based applications</a:t>
            </a:r>
            <a:r>
              <a:rPr lang="en-GB" sz="2900" b="1" dirty="0" smtClean="0">
                <a:latin typeface="Times New Roman" pitchFamily="18" charset="0"/>
                <a:cs typeface="Times New Roman" pitchFamily="18" charset="0"/>
              </a:rPr>
              <a:t>.</a:t>
            </a:r>
            <a:endParaRPr lang="en-US" sz="2900" b="1" dirty="0" smtClean="0">
              <a:latin typeface="Times New Roman" pitchFamily="18" charset="0"/>
              <a:cs typeface="Times New Roman" pitchFamily="18" charset="0"/>
            </a:endParaRPr>
          </a:p>
          <a:p>
            <a:r>
              <a:rPr lang="en-US" sz="2900" b="1" dirty="0" smtClean="0">
                <a:latin typeface="Times New Roman" pitchFamily="18" charset="0"/>
                <a:cs typeface="Times New Roman" pitchFamily="18" charset="0"/>
              </a:rPr>
              <a:t>SQL  -&gt; Structured query Language</a:t>
            </a:r>
          </a:p>
          <a:p>
            <a:pPr lvl="1">
              <a:buFont typeface="Wingdings" pitchFamily="2" charset="2"/>
              <a:buChar char="v"/>
            </a:pPr>
            <a:r>
              <a:rPr lang="en-GB" sz="2500" b="1" dirty="0" smtClean="0">
                <a:latin typeface="Times New Roman" pitchFamily="18" charset="0"/>
                <a:cs typeface="Times New Roman" pitchFamily="18" charset="0"/>
              </a:rPr>
              <a:t> It is used to communicate with a database. </a:t>
            </a:r>
            <a:endParaRPr lang="en-US" sz="2500" b="1" dirty="0" smtClean="0">
              <a:latin typeface="Times New Roman" pitchFamily="18" charset="0"/>
              <a:cs typeface="Times New Roman" pitchFamily="18" charset="0"/>
            </a:endParaRPr>
          </a:p>
          <a:p>
            <a:r>
              <a:rPr lang="en-US" sz="2900" b="1" dirty="0" smtClean="0">
                <a:latin typeface="Times New Roman" pitchFamily="18" charset="0"/>
                <a:cs typeface="Times New Roman" pitchFamily="18" charset="0"/>
              </a:rPr>
              <a:t>IDE   -&gt; Integrated Development Environment</a:t>
            </a:r>
          </a:p>
          <a:p>
            <a:pPr lvl="1">
              <a:buFont typeface="Wingdings" pitchFamily="2" charset="2"/>
              <a:buChar char="v"/>
            </a:pPr>
            <a:r>
              <a:rPr lang="en-GB" sz="2500" b="1" dirty="0" smtClean="0">
                <a:latin typeface="Times New Roman" pitchFamily="18" charset="0"/>
                <a:cs typeface="Times New Roman" pitchFamily="18" charset="0"/>
              </a:rPr>
              <a:t> It is used to develop software code efficiently.</a:t>
            </a:r>
            <a:endParaRPr lang="en-US" sz="2500" b="1" dirty="0" smtClean="0">
              <a:latin typeface="Times New Roman" pitchFamily="18" charset="0"/>
              <a:cs typeface="Times New Roman" pitchFamily="18" charset="0"/>
            </a:endParaRPr>
          </a:p>
          <a:p>
            <a:r>
              <a:rPr lang="en-US" sz="2900" b="1" dirty="0" smtClean="0">
                <a:latin typeface="Times New Roman" pitchFamily="18" charset="0"/>
                <a:cs typeface="Times New Roman" pitchFamily="18" charset="0"/>
              </a:rPr>
              <a:t>SRS   -&gt; Software Requirement Specification</a:t>
            </a:r>
          </a:p>
          <a:p>
            <a:pPr lvl="1">
              <a:buFont typeface="Wingdings" pitchFamily="2" charset="2"/>
              <a:buChar char="v"/>
            </a:pPr>
            <a:r>
              <a:rPr lang="en-US" sz="2500" b="1" dirty="0" smtClean="0">
                <a:latin typeface="Times New Roman" pitchFamily="18" charset="0"/>
                <a:cs typeface="Times New Roman" pitchFamily="18" charset="0"/>
              </a:rPr>
              <a:t>  It is used to </a:t>
            </a:r>
            <a:r>
              <a:rPr lang="en-GB" sz="2500" b="1" dirty="0" smtClean="0">
                <a:latin typeface="Times New Roman" pitchFamily="18" charset="0"/>
                <a:cs typeface="Times New Roman" pitchFamily="18" charset="0"/>
              </a:rPr>
              <a:t> perform particular functions in a specific environment.</a:t>
            </a:r>
            <a:endParaRPr lang="en-IN" sz="2500" b="1" dirty="0" smtClean="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xmlns="" val="1061171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4612" y="214296"/>
            <a:ext cx="3357586" cy="785812"/>
          </a:xfrm>
        </p:spPr>
        <p:txBody>
          <a:bodyPr>
            <a:normAutofit/>
          </a:bodyPr>
          <a:lstStyle/>
          <a:p>
            <a:r>
              <a:rPr lang="en-IN" sz="3600" b="1" dirty="0" smtClean="0"/>
              <a:t>References</a:t>
            </a:r>
            <a:endParaRPr lang="en-IN" sz="3600" b="1" dirty="0"/>
          </a:p>
        </p:txBody>
      </p:sp>
      <p:sp>
        <p:nvSpPr>
          <p:cNvPr id="3" name="Text Placeholder 2"/>
          <p:cNvSpPr>
            <a:spLocks noGrp="1"/>
          </p:cNvSpPr>
          <p:nvPr>
            <p:ph type="body" idx="1"/>
          </p:nvPr>
        </p:nvSpPr>
        <p:spPr/>
        <p:txBody>
          <a:bodyPr>
            <a:normAutofit/>
          </a:bodyPr>
          <a:lstStyle/>
          <a:p>
            <a:pPr>
              <a:buFont typeface="Wingdings" panose="05000000000000000000" pitchFamily="2" charset="2"/>
              <a:buChar char="Ø"/>
            </a:pPr>
            <a:r>
              <a:rPr lang="en-US" dirty="0"/>
              <a:t> </a:t>
            </a:r>
            <a:r>
              <a:rPr lang="en-US" sz="2800" b="1" dirty="0" smtClean="0"/>
              <a:t>Books</a:t>
            </a:r>
          </a:p>
          <a:p>
            <a:pPr marL="274320" lvl="1" indent="0">
              <a:buNone/>
            </a:pPr>
            <a:r>
              <a:rPr lang="en-US" sz="1600" dirty="0" smtClean="0"/>
              <a:t>       ○ </a:t>
            </a:r>
            <a:r>
              <a:rPr lang="en-US" sz="1600" dirty="0" err="1" smtClean="0"/>
              <a:t>Airey</a:t>
            </a:r>
            <a:r>
              <a:rPr lang="en-US" sz="1600" dirty="0" smtClean="0"/>
              <a:t>, D., 2010. Logo Design Love: A Guide to Creating Iconic Brand Identities</a:t>
            </a:r>
          </a:p>
          <a:p>
            <a:pPr marL="274320" lvl="1" indent="0">
              <a:buNone/>
            </a:pPr>
            <a:r>
              <a:rPr lang="en-US" sz="1600" dirty="0" smtClean="0"/>
              <a:t>       ○ Berkeley</a:t>
            </a:r>
            <a:r>
              <a:rPr lang="en-US" sz="1600" dirty="0"/>
              <a:t>, CA: New </a:t>
            </a:r>
            <a:r>
              <a:rPr lang="en-US" sz="1600" dirty="0" smtClean="0"/>
              <a:t>Riders</a:t>
            </a:r>
          </a:p>
          <a:p>
            <a:pPr lvl="1">
              <a:buFont typeface="Wingdings" panose="05000000000000000000" pitchFamily="2" charset="2"/>
              <a:buChar char="Ø"/>
            </a:pPr>
            <a:r>
              <a:rPr lang="en-US" b="1" dirty="0" smtClean="0"/>
              <a:t>Websites</a:t>
            </a:r>
          </a:p>
          <a:p>
            <a:pPr marL="0" indent="0">
              <a:buNone/>
            </a:pPr>
            <a:r>
              <a:rPr lang="en-US" sz="2000" dirty="0" smtClean="0"/>
              <a:t>          </a:t>
            </a:r>
            <a:r>
              <a:rPr lang="en-US" sz="1600" dirty="0" smtClean="0"/>
              <a:t>○   </a:t>
            </a:r>
            <a:r>
              <a:rPr lang="en-US" sz="1600" dirty="0" smtClean="0">
                <a:hlinkClick r:id="rId2"/>
              </a:rPr>
              <a:t>http://www.smashingmagazine.com/2013/06/workflow-design-develop-modern-portfolio-website/</a:t>
            </a:r>
            <a:endParaRPr lang="en-US" sz="1600" dirty="0" smtClean="0"/>
          </a:p>
          <a:p>
            <a:pPr marL="0" indent="0">
              <a:buNone/>
            </a:pPr>
            <a:r>
              <a:rPr lang="en-IN" sz="1600" dirty="0" smtClean="0"/>
              <a:t>            </a:t>
            </a:r>
            <a:r>
              <a:rPr lang="en-US" sz="1600" dirty="0" smtClean="0"/>
              <a:t>○ </a:t>
            </a:r>
            <a:r>
              <a:rPr lang="en-IN" sz="1600" dirty="0" smtClean="0"/>
              <a:t>  </a:t>
            </a:r>
            <a:r>
              <a:rPr lang="en-IN" sz="1600" dirty="0">
                <a:hlinkClick r:id="rId3"/>
              </a:rPr>
              <a:t>http://</a:t>
            </a:r>
            <a:r>
              <a:rPr lang="en-IN" sz="1600" dirty="0" smtClean="0">
                <a:hlinkClick r:id="rId3"/>
              </a:rPr>
              <a:t>business.tutsplus.com/articles/the-secret-to-getting-a-lot-of-web-design-work-</a:t>
            </a:r>
            <a:r>
              <a:rPr lang="en-IN" sz="1600" dirty="0">
                <a:hlinkClick r:id="rId3"/>
              </a:rPr>
              <a:t>-fsw-390            </a:t>
            </a:r>
            <a:endParaRPr lang="en-IN" sz="1600" dirty="0"/>
          </a:p>
        </p:txBody>
      </p:sp>
    </p:spTree>
    <p:extLst>
      <p:ext uri="{BB962C8B-B14F-4D97-AF65-F5344CB8AC3E}">
        <p14:creationId xmlns:p14="http://schemas.microsoft.com/office/powerpoint/2010/main" xmlns="" val="1354345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0298" y="142858"/>
            <a:ext cx="4136524" cy="634619"/>
          </a:xfrm>
        </p:spPr>
        <p:txBody>
          <a:bodyPr>
            <a:normAutofit fontScale="90000"/>
          </a:bodyPr>
          <a:lstStyle/>
          <a:p>
            <a:r>
              <a:rPr lang="en-US" sz="3600" b="1" dirty="0" smtClean="0"/>
              <a:t>Overall description </a:t>
            </a:r>
            <a:endParaRPr lang="en-IN" sz="3600" b="1" dirty="0"/>
          </a:p>
        </p:txBody>
      </p:sp>
      <p:sp>
        <p:nvSpPr>
          <p:cNvPr id="3" name="Text Placeholder 2"/>
          <p:cNvSpPr>
            <a:spLocks noGrp="1"/>
          </p:cNvSpPr>
          <p:nvPr>
            <p:ph type="body" idx="1"/>
          </p:nvPr>
        </p:nvSpPr>
        <p:spPr>
          <a:xfrm>
            <a:off x="1500166" y="928676"/>
            <a:ext cx="7498080" cy="3600450"/>
          </a:xfrm>
        </p:spPr>
        <p:txBody>
          <a:bodyPr/>
          <a:lstStyle/>
          <a:p>
            <a:r>
              <a:rPr lang="en-US" sz="2000" b="1" dirty="0" smtClean="0"/>
              <a:t>Product perspective</a:t>
            </a:r>
            <a:endParaRPr lang="en-IN" sz="2000" b="1" dirty="0"/>
          </a:p>
          <a:p>
            <a:pPr marL="0" indent="0">
              <a:buNone/>
            </a:pPr>
            <a:r>
              <a:rPr lang="en-US" sz="1800" dirty="0" smtClean="0"/>
              <a:t>   </a:t>
            </a:r>
            <a:r>
              <a:rPr lang="en-US" sz="1600" dirty="0" err="1" smtClean="0"/>
              <a:t>Usecase</a:t>
            </a:r>
            <a:r>
              <a:rPr lang="en-US" sz="1600" dirty="0" smtClean="0"/>
              <a:t> diagram of portfolio website</a:t>
            </a:r>
          </a:p>
          <a:p>
            <a:endParaRPr lang="en-IN" dirty="0"/>
          </a:p>
        </p:txBody>
      </p:sp>
      <p:pic>
        <p:nvPicPr>
          <p:cNvPr id="5" name="Picture 4"/>
          <p:cNvPicPr>
            <a:picLocks noChangeAspect="1"/>
          </p:cNvPicPr>
          <p:nvPr/>
        </p:nvPicPr>
        <p:blipFill>
          <a:blip r:embed="rId2" cstate="print"/>
          <a:stretch>
            <a:fillRect/>
          </a:stretch>
        </p:blipFill>
        <p:spPr>
          <a:xfrm>
            <a:off x="1128874" y="1857370"/>
            <a:ext cx="7064000" cy="3214710"/>
          </a:xfrm>
          <a:prstGeom prst="rect">
            <a:avLst/>
          </a:prstGeom>
        </p:spPr>
      </p:pic>
    </p:spTree>
    <p:extLst>
      <p:ext uri="{BB962C8B-B14F-4D97-AF65-F5344CB8AC3E}">
        <p14:creationId xmlns:p14="http://schemas.microsoft.com/office/powerpoint/2010/main" xmlns="" val="347092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1736" y="142858"/>
            <a:ext cx="4286280" cy="574924"/>
          </a:xfrm>
        </p:spPr>
        <p:txBody>
          <a:bodyPr>
            <a:noAutofit/>
          </a:bodyPr>
          <a:lstStyle/>
          <a:p>
            <a:r>
              <a:rPr lang="en-IN" sz="3600" b="1" dirty="0" smtClean="0"/>
              <a:t>Product function</a:t>
            </a:r>
            <a:endParaRPr lang="en-IN" sz="3600" b="1" dirty="0"/>
          </a:p>
        </p:txBody>
      </p:sp>
      <p:sp>
        <p:nvSpPr>
          <p:cNvPr id="3" name="Text Placeholder 2"/>
          <p:cNvSpPr>
            <a:spLocks noGrp="1"/>
          </p:cNvSpPr>
          <p:nvPr>
            <p:ph type="body" idx="1"/>
          </p:nvPr>
        </p:nvSpPr>
        <p:spPr>
          <a:xfrm>
            <a:off x="1000100" y="928676"/>
            <a:ext cx="8229600" cy="3744416"/>
          </a:xfrm>
        </p:spPr>
        <p:txBody>
          <a:bodyPr>
            <a:normAutofit/>
          </a:bodyPr>
          <a:lstStyle/>
          <a:p>
            <a:r>
              <a:rPr lang="en-US" sz="1600" dirty="0"/>
              <a:t>Entity Relationship Diagram </a:t>
            </a:r>
            <a:r>
              <a:rPr lang="en-US" sz="1600"/>
              <a:t>of </a:t>
            </a:r>
            <a:r>
              <a:rPr lang="en-US" sz="1600" smtClean="0"/>
              <a:t>Portfolio </a:t>
            </a:r>
            <a:endParaRPr lang="en-IN" sz="1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71538" y="1571618"/>
            <a:ext cx="7361372" cy="3219822"/>
          </a:xfrm>
          <a:prstGeom prst="rect">
            <a:avLst/>
          </a:prstGeom>
        </p:spPr>
      </p:pic>
    </p:spTree>
    <p:extLst>
      <p:ext uri="{BB962C8B-B14F-4D97-AF65-F5344CB8AC3E}">
        <p14:creationId xmlns:p14="http://schemas.microsoft.com/office/powerpoint/2010/main" xmlns="" val="3587134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836</TotalTime>
  <Words>614</Words>
  <Application>Microsoft Office PowerPoint</Application>
  <PresentationFormat>On-screen Show (16:9)</PresentationFormat>
  <Paragraphs>81</Paragraphs>
  <Slides>13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13</vt:i4>
      </vt:variant>
    </vt:vector>
  </HeadingPairs>
  <TitlesOfParts>
    <vt:vector size="28" baseType="lpstr">
      <vt:lpstr>Arial</vt:lpstr>
      <vt:lpstr>Gill Sans MT</vt:lpstr>
      <vt:lpstr>CFJCTS+PublicSans-Bold</vt:lpstr>
      <vt:lpstr>Arial Rounded MT Bold</vt:lpstr>
      <vt:lpstr>Times New Roman</vt:lpstr>
      <vt:lpstr>PVLNNE+ArialMT</vt:lpstr>
      <vt:lpstr>CFRUAJ+EBGaramond-Medium</vt:lpstr>
      <vt:lpstr>KQGMTU+Arial-BoldMT</vt:lpstr>
      <vt:lpstr>ILIIOR+EBGaramond-Bold</vt:lpstr>
      <vt:lpstr>Wingdings 2</vt:lpstr>
      <vt:lpstr>Wingdings</vt:lpstr>
      <vt:lpstr>Verdana</vt:lpstr>
      <vt:lpstr>RMKPBC+PublicSans-BoldItalic</vt:lpstr>
      <vt:lpstr>Arial Black</vt:lpstr>
      <vt:lpstr>Solstice</vt:lpstr>
      <vt:lpstr>Slide 1</vt:lpstr>
      <vt:lpstr>Slide 2</vt:lpstr>
      <vt:lpstr>INTRODUCTION</vt:lpstr>
      <vt:lpstr>Document Conventions</vt:lpstr>
      <vt:lpstr>Scope of Development Project</vt:lpstr>
      <vt:lpstr> Definitions, Acronyms and Abbreviations</vt:lpstr>
      <vt:lpstr>References</vt:lpstr>
      <vt:lpstr>Overall description </vt:lpstr>
      <vt:lpstr>Product function</vt:lpstr>
      <vt:lpstr>Class diagram </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HP</dc:creator>
  <cp:lastModifiedBy>HP</cp:lastModifiedBy>
  <cp:revision>49</cp:revision>
  <dcterms:modified xsi:type="dcterms:W3CDTF">2023-09-29T08:54:44Z</dcterms:modified>
</cp:coreProperties>
</file>