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hiv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Chivo-bold.fntdata"/><Relationship Id="rId6" Type="http://schemas.openxmlformats.org/officeDocument/2006/relationships/slide" Target="slides/slide2.xml"/><Relationship Id="rId18" Type="http://schemas.openxmlformats.org/officeDocument/2006/relationships/font" Target="fonts/Chiv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Our project comprises to evaluate how satisfied employees are with company internal services of different departments.</a:t>
            </a:r>
            <a:endParaRPr sz="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Therefore, we used a dataframe that contains  the results of an annual employee survey with the aim to: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c2fa6589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cc2fa65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7202db10_12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7202db10_1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Therefore, we used a dataframe that contains  the results of an annual employee survey with the aim to: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Therefore, we used a dataframe that contains  the results of an annual employee survey with the aim to: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7f1dde6a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7f1dde6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7202db10_1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7202db10_1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7f1ddf8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7f1ddf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7202db10_14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7202db10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7f1dde6a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7f1dde6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idx="4294967295" type="ctrTitle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800">
                <a:solidFill>
                  <a:schemeClr val="lt1"/>
                </a:solidFill>
              </a:rPr>
              <a:t>Employee Satisfaction</a:t>
            </a:r>
            <a:endParaRPr sz="5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41" name="Google Shape;141;p13"/>
          <p:cNvSpPr txBox="1"/>
          <p:nvPr>
            <p:ph idx="4294967295" type="subTitle"/>
          </p:nvPr>
        </p:nvSpPr>
        <p:spPr>
          <a:xfrm>
            <a:off x="457200" y="2992750"/>
            <a:ext cx="5960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Employees’ </a:t>
            </a:r>
            <a:r>
              <a:rPr lang="en" sz="1800">
                <a:solidFill>
                  <a:srgbClr val="FFFFFF"/>
                </a:solidFill>
              </a:rPr>
              <a:t>satisfaction level with internal services</a:t>
            </a: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549430" y="2247629"/>
            <a:ext cx="283836" cy="271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2466685">
            <a:off x="6136548" y="961352"/>
            <a:ext cx="394362" cy="376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 rot="-1609489">
            <a:off x="6713312" y="1198287"/>
            <a:ext cx="283826" cy="2710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2926195">
            <a:off x="8434174" y="1412981"/>
            <a:ext cx="212540" cy="2029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-1609101">
            <a:off x="7513412" y="329101"/>
            <a:ext cx="191497" cy="18284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955676" y="1744065"/>
            <a:ext cx="544706" cy="57435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6667426" y="418765"/>
            <a:ext cx="544706" cy="57435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6606106" y="180290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150" name="Google Shape;150;p13"/>
          <p:cNvGrpSpPr/>
          <p:nvPr/>
        </p:nvGrpSpPr>
        <p:grpSpPr>
          <a:xfrm>
            <a:off x="8181543" y="255014"/>
            <a:ext cx="429216" cy="396933"/>
            <a:chOff x="5975075" y="2327500"/>
            <a:chExt cx="420100" cy="388350"/>
          </a:xfrm>
        </p:grpSpPr>
        <p:sp>
          <p:nvSpPr>
            <p:cNvPr id="151" name="Google Shape;151;p1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5400000">
            <a:off x="7184523" y="784017"/>
            <a:ext cx="1068079" cy="1099537"/>
            <a:chOff x="3955900" y="2984500"/>
            <a:chExt cx="414000" cy="422525"/>
          </a:xfrm>
        </p:grpSpPr>
        <p:sp>
          <p:nvSpPr>
            <p:cNvPr id="154" name="Google Shape;154;p1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457200" y="-100"/>
            <a:ext cx="66333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457200" y="2121825"/>
            <a:ext cx="5134800" cy="24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>
                <a:solidFill>
                  <a:schemeClr val="accent3"/>
                </a:solidFill>
              </a:rPr>
              <a:t>Gain knowledge from New Delhi office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>
                <a:solidFill>
                  <a:schemeClr val="accent3"/>
                </a:solidFill>
              </a:rPr>
              <a:t>Improve Accounting &amp; HR services focusing on the 5 main fields  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>
                <a:solidFill>
                  <a:schemeClr val="accent3"/>
                </a:solidFill>
              </a:rPr>
              <a:t>Conduct employee survey once per year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92024" cy="3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400" y="0"/>
            <a:ext cx="2743200" cy="23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62300"/>
            <a:ext cx="2743200" cy="2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>
            <p:ph type="title"/>
          </p:nvPr>
        </p:nvSpPr>
        <p:spPr>
          <a:xfrm>
            <a:off x="1328400" y="2862300"/>
            <a:ext cx="4114800" cy="11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CA388"/>
                </a:solidFill>
              </a:rPr>
              <a:t>Thanks!</a:t>
            </a:r>
            <a:endParaRPr sz="7200">
              <a:solidFill>
                <a:srgbClr val="2CA388"/>
              </a:solidFill>
            </a:endParaRPr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5816100" y="3335775"/>
            <a:ext cx="3208500" cy="78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. . .  a</a:t>
            </a:r>
            <a:r>
              <a:rPr b="1" lang="en" sz="2200"/>
              <a:t>re you satisfied 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ctrTitle"/>
          </p:nvPr>
        </p:nvSpPr>
        <p:spPr>
          <a:xfrm>
            <a:off x="457200" y="1659550"/>
            <a:ext cx="85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Figure out how to</a:t>
            </a:r>
            <a:r>
              <a:rPr b="0" lang="en" sz="3600"/>
              <a:t> improve 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internal company services</a:t>
            </a:r>
            <a:endParaRPr b="0" sz="3600"/>
          </a:p>
        </p:txBody>
      </p:sp>
      <p:sp>
        <p:nvSpPr>
          <p:cNvPr id="162" name="Google Shape;162;p14"/>
          <p:cNvSpPr txBox="1"/>
          <p:nvPr/>
        </p:nvSpPr>
        <p:spPr>
          <a:xfrm>
            <a:off x="4032200" y="2645525"/>
            <a:ext cx="3815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4"/>
          <p:cNvSpPr txBox="1"/>
          <p:nvPr>
            <p:ph idx="4294967295" type="title"/>
          </p:nvPr>
        </p:nvSpPr>
        <p:spPr>
          <a:xfrm>
            <a:off x="457200" y="-100"/>
            <a:ext cx="5873700" cy="194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-100"/>
            <a:ext cx="5873700" cy="194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company</a:t>
            </a:r>
            <a:endParaRPr/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21967" l="9321" r="0" t="11925"/>
          <a:stretch/>
        </p:blipFill>
        <p:spPr>
          <a:xfrm>
            <a:off x="4258371" y="1622948"/>
            <a:ext cx="4970368" cy="299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8222400" y="1690550"/>
            <a:ext cx="959700" cy="9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Amsterdam</a:t>
            </a:r>
            <a:endParaRPr sz="90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Boston</a:t>
            </a:r>
            <a:endParaRPr sz="90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New Delhi</a:t>
            </a:r>
            <a:endParaRPr sz="90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72" name="Google Shape;172;p15"/>
          <p:cNvGrpSpPr/>
          <p:nvPr/>
        </p:nvGrpSpPr>
        <p:grpSpPr>
          <a:xfrm>
            <a:off x="5412443" y="1449659"/>
            <a:ext cx="2732701" cy="1467345"/>
            <a:chOff x="5412443" y="1449659"/>
            <a:chExt cx="2732701" cy="1467345"/>
          </a:xfrm>
        </p:grpSpPr>
        <p:sp>
          <p:nvSpPr>
            <p:cNvPr id="173" name="Google Shape;173;p15"/>
            <p:cNvSpPr/>
            <p:nvPr/>
          </p:nvSpPr>
          <p:spPr>
            <a:xfrm>
              <a:off x="7880170" y="1449659"/>
              <a:ext cx="264974" cy="320840"/>
            </a:xfrm>
            <a:custGeom>
              <a:rect b="b" l="l" r="r" t="t"/>
              <a:pathLst>
                <a:path extrusionOk="0" h="16901" w="16902">
                  <a:moveTo>
                    <a:pt x="14386" y="757"/>
                  </a:moveTo>
                  <a:lnTo>
                    <a:pt x="14557" y="782"/>
                  </a:lnTo>
                  <a:lnTo>
                    <a:pt x="14728" y="806"/>
                  </a:lnTo>
                  <a:lnTo>
                    <a:pt x="14899" y="831"/>
                  </a:lnTo>
                  <a:lnTo>
                    <a:pt x="15070" y="904"/>
                  </a:lnTo>
                  <a:lnTo>
                    <a:pt x="15216" y="977"/>
                  </a:lnTo>
                  <a:lnTo>
                    <a:pt x="15363" y="1050"/>
                  </a:lnTo>
                  <a:lnTo>
                    <a:pt x="15509" y="1148"/>
                  </a:lnTo>
                  <a:lnTo>
                    <a:pt x="15631" y="1270"/>
                  </a:lnTo>
                  <a:lnTo>
                    <a:pt x="15729" y="1392"/>
                  </a:lnTo>
                  <a:lnTo>
                    <a:pt x="15827" y="1539"/>
                  </a:lnTo>
                  <a:lnTo>
                    <a:pt x="15925" y="1661"/>
                  </a:lnTo>
                  <a:lnTo>
                    <a:pt x="15998" y="1807"/>
                  </a:lnTo>
                  <a:lnTo>
                    <a:pt x="16047" y="1978"/>
                  </a:lnTo>
                  <a:lnTo>
                    <a:pt x="16095" y="2125"/>
                  </a:lnTo>
                  <a:lnTo>
                    <a:pt x="16120" y="2296"/>
                  </a:lnTo>
                  <a:lnTo>
                    <a:pt x="16144" y="2467"/>
                  </a:lnTo>
                  <a:lnTo>
                    <a:pt x="16120" y="2565"/>
                  </a:lnTo>
                  <a:lnTo>
                    <a:pt x="16071" y="2638"/>
                  </a:lnTo>
                  <a:lnTo>
                    <a:pt x="15998" y="2687"/>
                  </a:lnTo>
                  <a:lnTo>
                    <a:pt x="15900" y="2711"/>
                  </a:lnTo>
                  <a:lnTo>
                    <a:pt x="15802" y="2687"/>
                  </a:lnTo>
                  <a:lnTo>
                    <a:pt x="15729" y="2638"/>
                  </a:lnTo>
                  <a:lnTo>
                    <a:pt x="15680" y="2565"/>
                  </a:lnTo>
                  <a:lnTo>
                    <a:pt x="15656" y="2467"/>
                  </a:lnTo>
                  <a:lnTo>
                    <a:pt x="15631" y="2247"/>
                  </a:lnTo>
                  <a:lnTo>
                    <a:pt x="15558" y="2003"/>
                  </a:lnTo>
                  <a:lnTo>
                    <a:pt x="15436" y="1807"/>
                  </a:lnTo>
                  <a:lnTo>
                    <a:pt x="15290" y="1612"/>
                  </a:lnTo>
                  <a:lnTo>
                    <a:pt x="15094" y="1466"/>
                  </a:lnTo>
                  <a:lnTo>
                    <a:pt x="14874" y="1343"/>
                  </a:lnTo>
                  <a:lnTo>
                    <a:pt x="14630" y="1270"/>
                  </a:lnTo>
                  <a:lnTo>
                    <a:pt x="14386" y="1246"/>
                  </a:lnTo>
                  <a:lnTo>
                    <a:pt x="14288" y="1246"/>
                  </a:lnTo>
                  <a:lnTo>
                    <a:pt x="14215" y="1172"/>
                  </a:lnTo>
                  <a:lnTo>
                    <a:pt x="14166" y="1099"/>
                  </a:lnTo>
                  <a:lnTo>
                    <a:pt x="14142" y="1002"/>
                  </a:lnTo>
                  <a:lnTo>
                    <a:pt x="14166" y="904"/>
                  </a:lnTo>
                  <a:lnTo>
                    <a:pt x="14215" y="831"/>
                  </a:lnTo>
                  <a:lnTo>
                    <a:pt x="14288" y="782"/>
                  </a:lnTo>
                  <a:lnTo>
                    <a:pt x="14386" y="757"/>
                  </a:lnTo>
                  <a:close/>
                  <a:moveTo>
                    <a:pt x="15460" y="0"/>
                  </a:moveTo>
                  <a:lnTo>
                    <a:pt x="15167" y="25"/>
                  </a:lnTo>
                  <a:lnTo>
                    <a:pt x="14850" y="49"/>
                  </a:lnTo>
                  <a:lnTo>
                    <a:pt x="14557" y="122"/>
                  </a:lnTo>
                  <a:lnTo>
                    <a:pt x="14117" y="244"/>
                  </a:lnTo>
                  <a:lnTo>
                    <a:pt x="13873" y="318"/>
                  </a:lnTo>
                  <a:lnTo>
                    <a:pt x="13653" y="415"/>
                  </a:lnTo>
                  <a:lnTo>
                    <a:pt x="13458" y="537"/>
                  </a:lnTo>
                  <a:lnTo>
                    <a:pt x="13287" y="660"/>
                  </a:lnTo>
                  <a:lnTo>
                    <a:pt x="10625" y="3346"/>
                  </a:lnTo>
                  <a:lnTo>
                    <a:pt x="2858" y="1221"/>
                  </a:lnTo>
                  <a:lnTo>
                    <a:pt x="2712" y="1197"/>
                  </a:lnTo>
                  <a:lnTo>
                    <a:pt x="2590" y="1221"/>
                  </a:lnTo>
                  <a:lnTo>
                    <a:pt x="2467" y="1270"/>
                  </a:lnTo>
                  <a:lnTo>
                    <a:pt x="2345" y="1343"/>
                  </a:lnTo>
                  <a:lnTo>
                    <a:pt x="1613" y="2101"/>
                  </a:lnTo>
                  <a:lnTo>
                    <a:pt x="1539" y="2198"/>
                  </a:lnTo>
                  <a:lnTo>
                    <a:pt x="1491" y="2296"/>
                  </a:lnTo>
                  <a:lnTo>
                    <a:pt x="1466" y="2418"/>
                  </a:lnTo>
                  <a:lnTo>
                    <a:pt x="1466" y="2516"/>
                  </a:lnTo>
                  <a:lnTo>
                    <a:pt x="1491" y="2613"/>
                  </a:lnTo>
                  <a:lnTo>
                    <a:pt x="1515" y="2687"/>
                  </a:lnTo>
                  <a:lnTo>
                    <a:pt x="1613" y="2833"/>
                  </a:lnTo>
                  <a:lnTo>
                    <a:pt x="1710" y="2907"/>
                  </a:lnTo>
                  <a:lnTo>
                    <a:pt x="7425" y="6619"/>
                  </a:lnTo>
                  <a:lnTo>
                    <a:pt x="4177" y="10893"/>
                  </a:lnTo>
                  <a:lnTo>
                    <a:pt x="929" y="10331"/>
                  </a:lnTo>
                  <a:lnTo>
                    <a:pt x="831" y="10331"/>
                  </a:lnTo>
                  <a:lnTo>
                    <a:pt x="709" y="10356"/>
                  </a:lnTo>
                  <a:lnTo>
                    <a:pt x="611" y="10404"/>
                  </a:lnTo>
                  <a:lnTo>
                    <a:pt x="514" y="10478"/>
                  </a:lnTo>
                  <a:lnTo>
                    <a:pt x="147" y="10844"/>
                  </a:lnTo>
                  <a:lnTo>
                    <a:pt x="74" y="10942"/>
                  </a:lnTo>
                  <a:lnTo>
                    <a:pt x="25" y="11064"/>
                  </a:lnTo>
                  <a:lnTo>
                    <a:pt x="1" y="11186"/>
                  </a:lnTo>
                  <a:lnTo>
                    <a:pt x="1" y="11308"/>
                  </a:lnTo>
                  <a:lnTo>
                    <a:pt x="50" y="11455"/>
                  </a:lnTo>
                  <a:lnTo>
                    <a:pt x="147" y="11601"/>
                  </a:lnTo>
                  <a:lnTo>
                    <a:pt x="245" y="11674"/>
                  </a:lnTo>
                  <a:lnTo>
                    <a:pt x="3444" y="13457"/>
                  </a:lnTo>
                  <a:lnTo>
                    <a:pt x="5227" y="16657"/>
                  </a:lnTo>
                  <a:lnTo>
                    <a:pt x="5301" y="16754"/>
                  </a:lnTo>
                  <a:lnTo>
                    <a:pt x="5447" y="16852"/>
                  </a:lnTo>
                  <a:lnTo>
                    <a:pt x="5594" y="16901"/>
                  </a:lnTo>
                  <a:lnTo>
                    <a:pt x="5716" y="16901"/>
                  </a:lnTo>
                  <a:lnTo>
                    <a:pt x="5838" y="16877"/>
                  </a:lnTo>
                  <a:lnTo>
                    <a:pt x="5960" y="16828"/>
                  </a:lnTo>
                  <a:lnTo>
                    <a:pt x="6058" y="16754"/>
                  </a:lnTo>
                  <a:lnTo>
                    <a:pt x="6424" y="16388"/>
                  </a:lnTo>
                  <a:lnTo>
                    <a:pt x="6497" y="16290"/>
                  </a:lnTo>
                  <a:lnTo>
                    <a:pt x="6546" y="16193"/>
                  </a:lnTo>
                  <a:lnTo>
                    <a:pt x="6571" y="16071"/>
                  </a:lnTo>
                  <a:lnTo>
                    <a:pt x="6571" y="15973"/>
                  </a:lnTo>
                  <a:lnTo>
                    <a:pt x="6009" y="12725"/>
                  </a:lnTo>
                  <a:lnTo>
                    <a:pt x="10283" y="9476"/>
                  </a:lnTo>
                  <a:lnTo>
                    <a:pt x="13995" y="15191"/>
                  </a:lnTo>
                  <a:lnTo>
                    <a:pt x="14068" y="15289"/>
                  </a:lnTo>
                  <a:lnTo>
                    <a:pt x="14215" y="15387"/>
                  </a:lnTo>
                  <a:lnTo>
                    <a:pt x="14288" y="15411"/>
                  </a:lnTo>
                  <a:lnTo>
                    <a:pt x="14386" y="15436"/>
                  </a:lnTo>
                  <a:lnTo>
                    <a:pt x="14484" y="15436"/>
                  </a:lnTo>
                  <a:lnTo>
                    <a:pt x="14606" y="15411"/>
                  </a:lnTo>
                  <a:lnTo>
                    <a:pt x="14703" y="15362"/>
                  </a:lnTo>
                  <a:lnTo>
                    <a:pt x="14801" y="15289"/>
                  </a:lnTo>
                  <a:lnTo>
                    <a:pt x="15558" y="14556"/>
                  </a:lnTo>
                  <a:lnTo>
                    <a:pt x="15631" y="14434"/>
                  </a:lnTo>
                  <a:lnTo>
                    <a:pt x="15680" y="14312"/>
                  </a:lnTo>
                  <a:lnTo>
                    <a:pt x="15705" y="14190"/>
                  </a:lnTo>
                  <a:lnTo>
                    <a:pt x="15680" y="14043"/>
                  </a:lnTo>
                  <a:lnTo>
                    <a:pt x="13555" y="6277"/>
                  </a:lnTo>
                  <a:lnTo>
                    <a:pt x="16242" y="3615"/>
                  </a:lnTo>
                  <a:lnTo>
                    <a:pt x="16364" y="3444"/>
                  </a:lnTo>
                  <a:lnTo>
                    <a:pt x="16486" y="3248"/>
                  </a:lnTo>
                  <a:lnTo>
                    <a:pt x="16584" y="3029"/>
                  </a:lnTo>
                  <a:lnTo>
                    <a:pt x="16657" y="2784"/>
                  </a:lnTo>
                  <a:lnTo>
                    <a:pt x="16779" y="2345"/>
                  </a:lnTo>
                  <a:lnTo>
                    <a:pt x="16853" y="2052"/>
                  </a:lnTo>
                  <a:lnTo>
                    <a:pt x="16877" y="1734"/>
                  </a:lnTo>
                  <a:lnTo>
                    <a:pt x="16901" y="1441"/>
                  </a:lnTo>
                  <a:lnTo>
                    <a:pt x="16901" y="1197"/>
                  </a:lnTo>
                  <a:lnTo>
                    <a:pt x="16901" y="953"/>
                  </a:lnTo>
                  <a:lnTo>
                    <a:pt x="16853" y="757"/>
                  </a:lnTo>
                  <a:lnTo>
                    <a:pt x="16779" y="586"/>
                  </a:lnTo>
                  <a:lnTo>
                    <a:pt x="16706" y="415"/>
                  </a:lnTo>
                  <a:lnTo>
                    <a:pt x="16608" y="293"/>
                  </a:lnTo>
                  <a:lnTo>
                    <a:pt x="16486" y="196"/>
                  </a:lnTo>
                  <a:lnTo>
                    <a:pt x="16315" y="122"/>
                  </a:lnTo>
                  <a:lnTo>
                    <a:pt x="16144" y="49"/>
                  </a:lnTo>
                  <a:lnTo>
                    <a:pt x="159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412443" y="1838375"/>
              <a:ext cx="2415566" cy="1078629"/>
            </a:xfrm>
            <a:custGeom>
              <a:rect b="b" l="l" r="r" t="t"/>
              <a:pathLst>
                <a:path extrusionOk="0" h="47501" w="128813">
                  <a:moveTo>
                    <a:pt x="2891" y="41948"/>
                  </a:moveTo>
                  <a:cubicBezTo>
                    <a:pt x="2891" y="41328"/>
                    <a:pt x="-3614" y="39769"/>
                    <a:pt x="2891" y="38228"/>
                  </a:cubicBezTo>
                  <a:cubicBezTo>
                    <a:pt x="9396" y="36687"/>
                    <a:pt x="28927" y="31328"/>
                    <a:pt x="41919" y="32701"/>
                  </a:cubicBezTo>
                  <a:cubicBezTo>
                    <a:pt x="54912" y="34075"/>
                    <a:pt x="66364" y="51919"/>
                    <a:pt x="80846" y="46469"/>
                  </a:cubicBezTo>
                  <a:cubicBezTo>
                    <a:pt x="95328" y="41019"/>
                    <a:pt x="120819" y="7745"/>
                    <a:pt x="128813" y="0"/>
                  </a:cubicBezTo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175" name="Google Shape;175;p15"/>
          <p:cNvSpPr txBox="1"/>
          <p:nvPr>
            <p:ph idx="2" type="body"/>
          </p:nvPr>
        </p:nvSpPr>
        <p:spPr>
          <a:xfrm>
            <a:off x="1050600" y="2295800"/>
            <a:ext cx="3866100" cy="23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en" sz="1700">
                <a:solidFill>
                  <a:schemeClr val="accent3"/>
                </a:solidFill>
              </a:rPr>
              <a:t>consulting company</a:t>
            </a:r>
            <a:endParaRPr sz="17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en" sz="1700">
                <a:solidFill>
                  <a:schemeClr val="accent3"/>
                </a:solidFill>
              </a:rPr>
              <a:t>413 employees</a:t>
            </a:r>
            <a:endParaRPr sz="17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1A"/>
              </a:buClr>
              <a:buSzPts val="1700"/>
              <a:buChar char="●"/>
            </a:pPr>
            <a:r>
              <a:rPr lang="en" sz="1700">
                <a:solidFill>
                  <a:schemeClr val="accent3"/>
                </a:solidFill>
              </a:rPr>
              <a:t>3 locations worldwide</a:t>
            </a:r>
            <a:endParaRPr b="1" sz="1700">
              <a:solidFill>
                <a:srgbClr val="00001A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is based on an employee survey</a:t>
            </a:r>
            <a:endParaRPr/>
          </a:p>
        </p:txBody>
      </p:sp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6"/>
          <p:cNvSpPr txBox="1"/>
          <p:nvPr>
            <p:ph idx="2" type="body"/>
          </p:nvPr>
        </p:nvSpPr>
        <p:spPr>
          <a:xfrm>
            <a:off x="3452125" y="1761375"/>
            <a:ext cx="5959500" cy="30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238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CA388"/>
              </a:buClr>
              <a:buSzPts val="1500"/>
              <a:buAutoNum type="arabicPeriod"/>
            </a:pPr>
            <a:r>
              <a:rPr lang="en" sz="1500"/>
              <a:t>Employees’ profile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A388"/>
              </a:buClr>
              <a:buSzPts val="1500"/>
              <a:buAutoNum type="arabicPeriod"/>
            </a:pPr>
            <a:r>
              <a:rPr lang="en" sz="1500"/>
              <a:t>Contact times with departments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A388"/>
              </a:buClr>
              <a:buSzPts val="1500"/>
              <a:buAutoNum type="arabicPeriod"/>
            </a:pPr>
            <a:r>
              <a:rPr lang="en" sz="1500"/>
              <a:t>Reasons for contact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A388"/>
              </a:buClr>
              <a:buSzPts val="1500"/>
              <a:buAutoNum type="arabicPeriod"/>
            </a:pPr>
            <a:r>
              <a:rPr lang="en" sz="1500"/>
              <a:t>Rating of contact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A388"/>
              </a:buClr>
              <a:buSzPts val="1500"/>
              <a:buAutoNum type="arabicPeriod"/>
            </a:pPr>
            <a:r>
              <a:rPr lang="en" sz="1500"/>
              <a:t>Rating of service quality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1A"/>
              </a:solidFill>
            </a:endParaRPr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259225" y="8103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7043675" y="2411400"/>
            <a:ext cx="1904700" cy="1865400"/>
          </a:xfrm>
          <a:prstGeom prst="rect">
            <a:avLst/>
          </a:prstGeom>
          <a:noFill/>
          <a:ln cap="flat" cmpd="sng" w="28575">
            <a:solidFill>
              <a:srgbClr val="2CA3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Departments</a:t>
            </a:r>
            <a:endParaRPr sz="1500">
              <a:solidFill>
                <a:srgbClr val="2CA38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Accounting</a:t>
            </a:r>
            <a:endParaRPr sz="1300">
              <a:solidFill>
                <a:schemeClr val="accent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HR</a:t>
            </a:r>
            <a:endParaRPr sz="1300">
              <a:solidFill>
                <a:schemeClr val="accent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Office Management</a:t>
            </a:r>
            <a:endParaRPr sz="1300">
              <a:solidFill>
                <a:schemeClr val="accent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Security</a:t>
            </a:r>
            <a:endParaRPr sz="1300">
              <a:solidFill>
                <a:schemeClr val="accent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Data &amp; Records</a:t>
            </a:r>
            <a:endParaRPr sz="130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76100"/>
            <a:ext cx="2920400" cy="25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4032200" y="2645525"/>
            <a:ext cx="3815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New Delhi </a:t>
            </a:r>
            <a:endParaRPr/>
          </a:p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457200" y="2171163"/>
            <a:ext cx="328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ivo"/>
                <a:ea typeface="Chivo"/>
                <a:cs typeface="Chivo"/>
                <a:sym typeface="Chivo"/>
              </a:rPr>
              <a:t>Employee satisfaction in New Delhi is the highest.</a:t>
            </a:r>
            <a:endParaRPr sz="18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457200" y="3520900"/>
            <a:ext cx="42207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hivo"/>
                <a:ea typeface="Chivo"/>
                <a:cs typeface="Chivo"/>
                <a:sym typeface="Chivo"/>
              </a:rPr>
              <a:t>The 3-5 years seniority level, </a:t>
            </a:r>
            <a:endParaRPr sz="16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hivo"/>
                <a:ea typeface="Chivo"/>
                <a:cs typeface="Chivo"/>
                <a:sym typeface="Chivo"/>
              </a:rPr>
              <a:t>Has the lowest the satisfaction rate</a:t>
            </a:r>
            <a:endParaRPr sz="1600"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200" name="Google Shape;200;p18"/>
          <p:cNvGrpSpPr/>
          <p:nvPr/>
        </p:nvGrpSpPr>
        <p:grpSpPr>
          <a:xfrm>
            <a:off x="4087093" y="1232025"/>
            <a:ext cx="4953663" cy="3885524"/>
            <a:chOff x="4087093" y="1232025"/>
            <a:chExt cx="4953663" cy="3885524"/>
          </a:xfrm>
        </p:grpSpPr>
        <p:sp>
          <p:nvSpPr>
            <p:cNvPr id="201" name="Google Shape;201;p18"/>
            <p:cNvSpPr txBox="1"/>
            <p:nvPr/>
          </p:nvSpPr>
          <p:spPr>
            <a:xfrm>
              <a:off x="4819550" y="1232025"/>
              <a:ext cx="25143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hivo"/>
                  <a:ea typeface="Chivo"/>
                  <a:cs typeface="Chivo"/>
                  <a:sym typeface="Chivo"/>
                </a:rPr>
                <a:t>Satisfaction by Location</a:t>
              </a:r>
              <a:endParaRPr sz="1600">
                <a:latin typeface="Chivo"/>
                <a:ea typeface="Chivo"/>
                <a:cs typeface="Chivo"/>
                <a:sym typeface="Chivo"/>
              </a:endParaRPr>
            </a:p>
          </p:txBody>
        </p:sp>
        <p:pic>
          <p:nvPicPr>
            <p:cNvPr id="202" name="Google Shape;202;p18"/>
            <p:cNvPicPr preferRelativeResize="0"/>
            <p:nvPr/>
          </p:nvPicPr>
          <p:blipFill rotWithShape="1">
            <a:blip r:embed="rId3">
              <a:alphaModFix/>
            </a:blip>
            <a:srcRect b="7232" l="0" r="0" t="8662"/>
            <a:stretch/>
          </p:blipFill>
          <p:spPr>
            <a:xfrm>
              <a:off x="4111504" y="1928821"/>
              <a:ext cx="4248952" cy="30631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8"/>
            <p:cNvSpPr txBox="1"/>
            <p:nvPr/>
          </p:nvSpPr>
          <p:spPr>
            <a:xfrm>
              <a:off x="4578725" y="4819350"/>
              <a:ext cx="1132982" cy="298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Amsterdam</a:t>
              </a:r>
              <a:r>
                <a:rPr lang="en">
                  <a:latin typeface="Chivo"/>
                  <a:ea typeface="Chivo"/>
                  <a:cs typeface="Chivo"/>
                  <a:sym typeface="Chivo"/>
                </a:rPr>
                <a:t>	</a:t>
              </a: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6680337" y="1761631"/>
              <a:ext cx="708442" cy="29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8</a:t>
              </a:r>
              <a:endParaRPr sz="13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739930" y="1910537"/>
              <a:ext cx="708442" cy="29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7.52</a:t>
              </a:r>
              <a:endParaRPr sz="13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4799523" y="1910537"/>
              <a:ext cx="708442" cy="29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7.5</a:t>
              </a:r>
              <a:endParaRPr sz="13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5711627" y="4819340"/>
              <a:ext cx="765047" cy="298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Boston</a:t>
              </a:r>
              <a:endParaRPr sz="13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6608302" y="4819350"/>
              <a:ext cx="1132982" cy="298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New Delhi</a:t>
              </a:r>
              <a:endParaRPr sz="13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7393100" y="1683350"/>
              <a:ext cx="937197" cy="421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Seniority</a:t>
              </a:r>
              <a:endParaRPr sz="13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 rot="-5400000">
              <a:off x="3294327" y="3069706"/>
              <a:ext cx="1953467" cy="3679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hivo"/>
                  <a:ea typeface="Chivo"/>
                  <a:cs typeface="Chivo"/>
                  <a:sym typeface="Chivo"/>
                </a:rPr>
                <a:t>Satisfaction Score</a:t>
              </a: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7886525" y="2104675"/>
              <a:ext cx="765000" cy="263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7886531" y="4549497"/>
              <a:ext cx="1063200" cy="29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hivo"/>
                  <a:ea typeface="Chivo"/>
                  <a:cs typeface="Chivo"/>
                  <a:sym typeface="Chivo"/>
                </a:rPr>
                <a:t>Up to 2</a:t>
              </a:r>
              <a:r>
                <a:rPr lang="en" sz="1100">
                  <a:latin typeface="Chivo"/>
                  <a:ea typeface="Chivo"/>
                  <a:cs typeface="Chivo"/>
                  <a:sym typeface="Chivo"/>
                </a:rPr>
                <a:t> years</a:t>
              </a:r>
              <a:endParaRPr sz="1100"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7977556" y="3518101"/>
              <a:ext cx="1063200" cy="29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hivo"/>
                  <a:ea typeface="Chivo"/>
                  <a:cs typeface="Chivo"/>
                  <a:sym typeface="Chivo"/>
                </a:rPr>
                <a:t>6-10</a:t>
              </a:r>
              <a:r>
                <a:rPr lang="en" sz="1100">
                  <a:latin typeface="Chivo"/>
                  <a:ea typeface="Chivo"/>
                  <a:cs typeface="Chivo"/>
                  <a:sym typeface="Chivo"/>
                </a:rPr>
                <a:t> years</a:t>
              </a:r>
              <a:endParaRPr sz="1100"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7928031" y="4112876"/>
              <a:ext cx="1063200" cy="29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hivo"/>
                  <a:ea typeface="Chivo"/>
                  <a:cs typeface="Chivo"/>
                  <a:sym typeface="Chivo"/>
                </a:rPr>
                <a:t>3</a:t>
              </a:r>
              <a:r>
                <a:rPr lang="en" sz="1100">
                  <a:latin typeface="Chivo"/>
                  <a:ea typeface="Chivo"/>
                  <a:cs typeface="Chivo"/>
                  <a:sym typeface="Chivo"/>
                </a:rPr>
                <a:t>-5 years</a:t>
              </a:r>
              <a:endParaRPr sz="1100"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215" name="Google Shape;215;p18"/>
          <p:cNvSpPr txBox="1"/>
          <p:nvPr/>
        </p:nvSpPr>
        <p:spPr>
          <a:xfrm>
            <a:off x="7977556" y="2923326"/>
            <a:ext cx="1063200" cy="2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hivo"/>
                <a:ea typeface="Chivo"/>
                <a:cs typeface="Chivo"/>
                <a:sym typeface="Chivo"/>
              </a:rPr>
              <a:t>11</a:t>
            </a:r>
            <a:r>
              <a:rPr lang="en" sz="1100">
                <a:latin typeface="Chivo"/>
                <a:ea typeface="Chivo"/>
                <a:cs typeface="Chivo"/>
                <a:sym typeface="Chivo"/>
              </a:rPr>
              <a:t>-20 years</a:t>
            </a:r>
            <a:endParaRPr sz="11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7977549" y="2336150"/>
            <a:ext cx="1302300" cy="2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hivo"/>
                <a:ea typeface="Chivo"/>
                <a:cs typeface="Chivo"/>
                <a:sym typeface="Chivo"/>
              </a:rPr>
              <a:t>Over </a:t>
            </a:r>
            <a:r>
              <a:rPr lang="en" sz="1100">
                <a:latin typeface="Chivo"/>
                <a:ea typeface="Chivo"/>
                <a:cs typeface="Chivo"/>
                <a:sym typeface="Chivo"/>
              </a:rPr>
              <a:t>21 years</a:t>
            </a:r>
            <a:endParaRPr sz="11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New Delhi </a:t>
            </a:r>
            <a:endParaRPr/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10272" l="12202" r="23406" t="17991"/>
          <a:stretch/>
        </p:blipFill>
        <p:spPr>
          <a:xfrm>
            <a:off x="4049275" y="1717175"/>
            <a:ext cx="4890224" cy="35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4">
            <a:alphaModFix/>
          </a:blip>
          <a:srcRect b="62269" l="81671" r="0" t="21222"/>
          <a:stretch/>
        </p:blipFill>
        <p:spPr>
          <a:xfrm>
            <a:off x="3155850" y="4242225"/>
            <a:ext cx="1407875" cy="8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/>
        </p:nvSpPr>
        <p:spPr>
          <a:xfrm>
            <a:off x="5333600" y="1178075"/>
            <a:ext cx="31347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hivo"/>
                <a:ea typeface="Chivo"/>
                <a:cs typeface="Chivo"/>
                <a:sym typeface="Chivo"/>
              </a:rPr>
              <a:t>Rating of Department Contact</a:t>
            </a:r>
            <a:endParaRPr sz="16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0" y="2107650"/>
            <a:ext cx="32859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ivo"/>
                <a:ea typeface="Chivo"/>
                <a:cs typeface="Chivo"/>
                <a:sym typeface="Chivo"/>
              </a:rPr>
              <a:t>Ratings for New Delhi </a:t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ivo"/>
                <a:ea typeface="Chivo"/>
                <a:cs typeface="Chivo"/>
                <a:sym typeface="Chivo"/>
              </a:rPr>
              <a:t>are </a:t>
            </a:r>
            <a:r>
              <a:rPr b="1" lang="en" sz="1800">
                <a:latin typeface="Chivo"/>
                <a:ea typeface="Chivo"/>
                <a:cs typeface="Chivo"/>
                <a:sym typeface="Chivo"/>
              </a:rPr>
              <a:t>consistently higher</a:t>
            </a:r>
            <a:r>
              <a:rPr lang="en" sz="1800">
                <a:latin typeface="Chivo"/>
                <a:ea typeface="Chivo"/>
                <a:cs typeface="Chivo"/>
                <a:sym typeface="Chivo"/>
              </a:rPr>
              <a:t> than for other locations! </a:t>
            </a:r>
            <a:endParaRPr sz="18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457200" y="-100"/>
            <a:ext cx="6197400" cy="15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affects the Satisfaction Score?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19805" l="33478" r="61692" t="27124"/>
          <a:stretch/>
        </p:blipFill>
        <p:spPr>
          <a:xfrm>
            <a:off x="6840525" y="2334275"/>
            <a:ext cx="249901" cy="2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33488" l="88826" r="0" t="0"/>
          <a:stretch/>
        </p:blipFill>
        <p:spPr>
          <a:xfrm>
            <a:off x="7919500" y="750275"/>
            <a:ext cx="801125" cy="38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/>
        </p:nvSpPr>
        <p:spPr>
          <a:xfrm>
            <a:off x="514075" y="2334275"/>
            <a:ext cx="44238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ivo"/>
                <a:ea typeface="Chivo"/>
                <a:cs typeface="Chivo"/>
                <a:sym typeface="Chivo"/>
              </a:rPr>
              <a:t>The </a:t>
            </a:r>
            <a:r>
              <a:rPr b="1" lang="en" sz="1800">
                <a:latin typeface="Chivo"/>
                <a:ea typeface="Chivo"/>
                <a:cs typeface="Chivo"/>
                <a:sym typeface="Chivo"/>
              </a:rPr>
              <a:t>S</a:t>
            </a:r>
            <a:r>
              <a:rPr b="1" lang="en" sz="1800">
                <a:latin typeface="Chivo"/>
                <a:ea typeface="Chivo"/>
                <a:cs typeface="Chivo"/>
                <a:sym typeface="Chivo"/>
              </a:rPr>
              <a:t>atisfaction Score</a:t>
            </a:r>
            <a:r>
              <a:rPr lang="en" sz="1800">
                <a:latin typeface="Chivo"/>
                <a:ea typeface="Chivo"/>
                <a:cs typeface="Chivo"/>
                <a:sym typeface="Chivo"/>
              </a:rPr>
              <a:t> </a:t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ivo"/>
                <a:ea typeface="Chivo"/>
                <a:cs typeface="Chivo"/>
                <a:sym typeface="Chivo"/>
              </a:rPr>
              <a:t>is positively related with </a:t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ivo"/>
                <a:ea typeface="Chivo"/>
                <a:cs typeface="Chivo"/>
                <a:sym typeface="Chivo"/>
              </a:rPr>
              <a:t>the Accounting </a:t>
            </a: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rating </a:t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&amp; </a:t>
            </a:r>
            <a:r>
              <a:rPr lang="en" sz="1800">
                <a:latin typeface="Chivo"/>
                <a:ea typeface="Chivo"/>
                <a:cs typeface="Chivo"/>
                <a:sym typeface="Chivo"/>
              </a:rPr>
              <a:t>HR rating. </a:t>
            </a:r>
            <a:r>
              <a:rPr lang="en" sz="1800">
                <a:latin typeface="Chivo"/>
                <a:ea typeface="Chivo"/>
                <a:cs typeface="Chivo"/>
                <a:sym typeface="Chivo"/>
              </a:rPr>
              <a:t> </a:t>
            </a:r>
            <a:endParaRPr sz="18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5353275" y="2331650"/>
            <a:ext cx="1673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Accounting rating </a:t>
            </a:r>
            <a:endParaRPr sz="12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5901677" y="2598975"/>
            <a:ext cx="1049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HR</a:t>
            </a:r>
            <a:r>
              <a:rPr lang="en" sz="1200">
                <a:latin typeface="Chivo"/>
                <a:ea typeface="Chivo"/>
                <a:cs typeface="Chivo"/>
                <a:sym typeface="Chivo"/>
              </a:rPr>
              <a:t> rating</a:t>
            </a:r>
            <a:endParaRPr sz="12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6718000" y="4674100"/>
            <a:ext cx="1049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Satisfaction </a:t>
            </a:r>
            <a:endParaRPr sz="1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score</a:t>
            </a:r>
            <a:endParaRPr sz="12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6326975" y="1745450"/>
            <a:ext cx="1178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7977725" y="4674100"/>
            <a:ext cx="878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Relation Index</a:t>
            </a:r>
            <a:endParaRPr sz="12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ressure points</a:t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460925" y="2362950"/>
            <a:ext cx="2563500" cy="26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Accounting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Professionalism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Reimbursement of expenditure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Service for payrolls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3303900" y="235390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HR</a:t>
            </a:r>
            <a:endParaRPr b="1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Professionalism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Off-boarding process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Relocation and reassignment process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6252600" y="1651050"/>
            <a:ext cx="2612100" cy="2669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Chivo"/>
                <a:ea typeface="Chivo"/>
                <a:cs typeface="Chivo"/>
                <a:sym typeface="Chivo"/>
              </a:rPr>
              <a:t>Methodology</a:t>
            </a:r>
            <a:endParaRPr b="1" sz="1200" u="sng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Sub-questions to rate different service quality: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-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Service related to payroll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-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Professionalism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-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Courtesy...etc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Check relationship of rating in each sub-question with: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-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Satisfaction Score (Overall)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-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Department Rating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00001A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