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267" r:id="rId5"/>
    <p:sldId id="289" r:id="rId6"/>
    <p:sldId id="281" r:id="rId7"/>
    <p:sldId id="299" r:id="rId8"/>
    <p:sldId id="303" r:id="rId9"/>
    <p:sldId id="304" r:id="rId10"/>
    <p:sldId id="305" r:id="rId11"/>
    <p:sldId id="311" r:id="rId12"/>
    <p:sldId id="301" r:id="rId13"/>
    <p:sldId id="302" r:id="rId14"/>
    <p:sldId id="306" r:id="rId15"/>
    <p:sldId id="282" r:id="rId16"/>
    <p:sldId id="290" r:id="rId17"/>
    <p:sldId id="296" r:id="rId18"/>
    <p:sldId id="297" r:id="rId19"/>
    <p:sldId id="298" r:id="rId20"/>
    <p:sldId id="309" r:id="rId21"/>
    <p:sldId id="310" r:id="rId22"/>
    <p:sldId id="313" r:id="rId23"/>
    <p:sldId id="312" r:id="rId24"/>
    <p:sldId id="288" r:id="rId2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natra" userId="2b7c680cd835e144" providerId="LiveId" clId="{43BE8173-84CA-4776-8637-25D5CFBCDEED}"/>
    <pc:docChg chg="modSld sldOrd">
      <pc:chgData name="charan natra" userId="2b7c680cd835e144" providerId="LiveId" clId="{43BE8173-84CA-4776-8637-25D5CFBCDEED}" dt="2025-03-25T08:14:30.655" v="1"/>
      <pc:docMkLst>
        <pc:docMk/>
      </pc:docMkLst>
      <pc:sldChg chg="ord">
        <pc:chgData name="charan natra" userId="2b7c680cd835e144" providerId="LiveId" clId="{43BE8173-84CA-4776-8637-25D5CFBCDEED}" dt="2025-03-25T08:14:30.655" v="1"/>
        <pc:sldMkLst>
          <pc:docMk/>
          <pc:sldMk cId="3983075548" sldId="3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extLst>
      <p:ext uri="{BB962C8B-B14F-4D97-AF65-F5344CB8AC3E}">
        <p14:creationId xmlns:p14="http://schemas.microsoft.com/office/powerpoint/2010/main" val="429495982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03CCDE5-9680-4ECB-BF2F-471E3EEC7E5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578FDC01-D32A-4B4D-BE9A-AFD50353268B}" type="slidenum">
              <a:t>‹#›</a:t>
            </a:fld>
            <a:endParaRPr/>
          </a:p>
        </p:txBody>
      </p:sp>
      <p:sp>
        <p:nvSpPr>
          <p:cNvPr id="4" name="PlaceHolder 3"/>
          <p:cNvSpPr>
            <a:spLocks noGrp="1"/>
          </p:cNvSpPr>
          <p:nvPr>
            <p:ph type="dt" idx="4"/>
          </p:nvPr>
        </p:nvSpPr>
        <p:spPr/>
        <p:txBody>
          <a:bodyPr/>
          <a:lstStyle/>
          <a:p>
            <a:endParaRPr/>
          </a:p>
        </p:txBody>
      </p:sp>
    </p:spTree>
    <p:extLst>
      <p:ext uri="{BB962C8B-B14F-4D97-AF65-F5344CB8AC3E}">
        <p14:creationId xmlns:p14="http://schemas.microsoft.com/office/powerpoint/2010/main" val="383308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9"/>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3/25/2025</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09/ACCESS.2024.339263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16/j.gene.2024.14897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16/j.ebiom.2024.105495"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917033" y="141917"/>
            <a:ext cx="10584273" cy="997709"/>
          </a:xfrm>
          <a:prstGeom prst="rect">
            <a:avLst/>
          </a:prstGeom>
        </p:spPr>
        <p:txBody>
          <a:bodyPr vert="horz" wrap="square" lIns="0" tIns="12700" rIns="0" bIns="0" rtlCol="0" anchor="t">
            <a:spAutoFit/>
          </a:bodyPr>
          <a:lstStyle/>
          <a:p>
            <a:pPr algn="ctr"/>
            <a:r>
              <a:rPr lang="en-US" dirty="0">
                <a:solidFill>
                  <a:schemeClr val="tx1"/>
                </a:solidFill>
              </a:rPr>
              <a:t>Multi-Class Cancer Classification Using Gene Expression and Machine Learning</a:t>
            </a:r>
            <a:endParaRPr lang="en-IN" dirty="0">
              <a:solidFill>
                <a:schemeClr val="tx1"/>
              </a:solidFill>
              <a:highlight>
                <a:srgbClr val="FFFF00"/>
              </a:highlight>
              <a:latin typeface="Arial"/>
              <a:cs typeface="Arial"/>
            </a:endParaRPr>
          </a:p>
        </p:txBody>
      </p:sp>
      <p:sp>
        <p:nvSpPr>
          <p:cNvPr id="4" name="object 4"/>
          <p:cNvSpPr txBox="1"/>
          <p:nvPr/>
        </p:nvSpPr>
        <p:spPr>
          <a:xfrm>
            <a:off x="933327" y="1225117"/>
            <a:ext cx="9293266" cy="505908"/>
          </a:xfrm>
          <a:prstGeom prst="rect">
            <a:avLst/>
          </a:prstGeom>
        </p:spPr>
        <p:txBody>
          <a:bodyPr vert="horz" wrap="square" lIns="0" tIns="13335" rIns="0" bIns="0" rtlCol="0" anchor="t">
            <a:spAutoFit/>
          </a:bodyPr>
          <a:lstStyle/>
          <a:p>
            <a:pPr algn="ctr">
              <a:spcBef>
                <a:spcPts val="105"/>
              </a:spcBef>
            </a:pPr>
            <a:r>
              <a:rPr lang="en-US" sz="3200" b="1" spc="-10" dirty="0">
                <a:solidFill>
                  <a:srgbClr val="FFC000"/>
                </a:solidFill>
                <a:latin typeface="Times New Roman" panose="02020603050405020304"/>
                <a:cs typeface="Times New Roman" panose="02020603050405020304"/>
              </a:rPr>
              <a:t>22BIO211- Intelligence of Biological Systems - 2</a:t>
            </a:r>
          </a:p>
        </p:txBody>
      </p:sp>
      <p:sp>
        <p:nvSpPr>
          <p:cNvPr id="6" name="object 5"/>
          <p:cNvSpPr txBox="1"/>
          <p:nvPr/>
        </p:nvSpPr>
        <p:spPr>
          <a:xfrm>
            <a:off x="2576051" y="2308959"/>
            <a:ext cx="6096001" cy="2983509"/>
          </a:xfrm>
          <a:prstGeom prst="rect">
            <a:avLst/>
          </a:prstGeom>
          <a:solidFill>
            <a:srgbClr val="AD1237"/>
          </a:solidFill>
        </p:spPr>
        <p:txBody>
          <a:bodyPr vert="horz" wrap="square" lIns="0" tIns="28575" rIns="0" bIns="0" rtlCol="0" anchor="t">
            <a:spAutoFit/>
          </a:bodyPr>
          <a:lstStyle/>
          <a:p>
            <a:pPr algn="ctr"/>
            <a:r>
              <a:rPr lang="en-US" sz="2400" b="1" spc="-90" dirty="0">
                <a:solidFill>
                  <a:schemeClr val="bg1"/>
                </a:solidFill>
                <a:latin typeface="Microsoft YaHei"/>
                <a:ea typeface="Microsoft YaHei"/>
                <a:cs typeface="Times New Roman"/>
              </a:rPr>
              <a:t> </a:t>
            </a:r>
            <a:r>
              <a:rPr lang="en-US" sz="2400" b="1" spc="-90">
                <a:solidFill>
                  <a:schemeClr val="bg1"/>
                </a:solidFill>
                <a:latin typeface="Times New Roman"/>
                <a:ea typeface="Microsoft YaHei"/>
                <a:cs typeface="Times New Roman"/>
              </a:rPr>
              <a:t>TEAM 10</a:t>
            </a:r>
            <a:endParaRPr lang="en-US" sz="2400" b="1" spc="-90"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en-US" sz="2400" spc="-90" dirty="0">
                <a:solidFill>
                  <a:schemeClr val="bg1"/>
                </a:solidFill>
                <a:latin typeface="Times New Roman"/>
                <a:ea typeface="Microsoft JhengHei UI"/>
                <a:cs typeface="Times New Roman"/>
              </a:rPr>
              <a:t>     CH.SC.U4AIE23008  </a:t>
            </a:r>
            <a:r>
              <a:rPr lang="en-US" sz="2400" b="1" spc="-90" dirty="0">
                <a:solidFill>
                  <a:schemeClr val="bg1"/>
                </a:solidFill>
                <a:latin typeface="Times New Roman"/>
                <a:ea typeface="Microsoft JhengHei UI"/>
                <a:cs typeface="Times New Roman"/>
              </a:rPr>
              <a:t>–  CH.Mohith Reddy</a:t>
            </a:r>
          </a:p>
          <a:p>
            <a:pPr algn="ctr"/>
            <a:r>
              <a:rPr lang="en-US" sz="2400" spc="-90" dirty="0">
                <a:solidFill>
                  <a:schemeClr val="bg1"/>
                </a:solidFill>
                <a:latin typeface="Times New Roman"/>
                <a:cs typeface="Times New Roman"/>
              </a:rPr>
              <a:t>          </a:t>
            </a:r>
            <a:r>
              <a:rPr lang="en-US" sz="2400" spc="-90" dirty="0">
                <a:solidFill>
                  <a:schemeClr val="bg1"/>
                </a:solidFill>
                <a:latin typeface="Times New Roman"/>
                <a:ea typeface="Microsoft JhengHei UI"/>
                <a:cs typeface="Times New Roman"/>
              </a:rPr>
              <a:t>CH.SC.U4AIE23009  </a:t>
            </a:r>
            <a:r>
              <a:rPr lang="en-US" sz="2400" b="1" spc="-90" dirty="0">
                <a:solidFill>
                  <a:schemeClr val="bg1"/>
                </a:solidFill>
                <a:latin typeface="Times New Roman"/>
                <a:ea typeface="Microsoft JhengHei UI"/>
                <a:cs typeface="Times New Roman"/>
              </a:rPr>
              <a:t>–  CH.Nayanesh Reddy</a:t>
            </a:r>
          </a:p>
          <a:p>
            <a:pPr algn="ctr"/>
            <a:r>
              <a:rPr lang="en-US" sz="2400" spc="-90" dirty="0">
                <a:solidFill>
                  <a:schemeClr val="bg1"/>
                </a:solidFill>
                <a:latin typeface="Times New Roman"/>
                <a:cs typeface="Times New Roman"/>
              </a:rPr>
              <a:t>    </a:t>
            </a:r>
            <a:r>
              <a:rPr lang="en-US" sz="2400" spc="-90" dirty="0">
                <a:solidFill>
                  <a:schemeClr val="bg1"/>
                </a:solidFill>
                <a:latin typeface="Times New Roman"/>
                <a:ea typeface="Microsoft JhengHei UI"/>
                <a:cs typeface="Times New Roman"/>
              </a:rPr>
              <a:t>CH.SC.U4AIE23033  </a:t>
            </a:r>
            <a:r>
              <a:rPr lang="en-US" sz="2400" b="1" spc="-90" dirty="0">
                <a:solidFill>
                  <a:schemeClr val="bg1"/>
                </a:solidFill>
                <a:latin typeface="Times New Roman"/>
                <a:ea typeface="Microsoft JhengHei UI"/>
                <a:cs typeface="Times New Roman"/>
              </a:rPr>
              <a:t>–  M.Likhith Reddy </a:t>
            </a:r>
          </a:p>
          <a:p>
            <a:pPr algn="ctr"/>
            <a:r>
              <a:rPr lang="en-US" sz="2400" spc="-90" dirty="0">
                <a:solidFill>
                  <a:schemeClr val="bg1"/>
                </a:solidFill>
                <a:latin typeface="Times New Roman"/>
                <a:ea typeface="Microsoft JhengHei UI"/>
                <a:cs typeface="Times New Roman"/>
              </a:rPr>
              <a:t>     CH.SC.U4AIE23035 </a:t>
            </a:r>
            <a:r>
              <a:rPr lang="en-US" sz="2400" b="1" spc="-90" dirty="0">
                <a:solidFill>
                  <a:schemeClr val="bg1"/>
                </a:solidFill>
                <a:latin typeface="Times New Roman"/>
                <a:ea typeface="Microsoft JhengHei UI"/>
                <a:cs typeface="Times New Roman"/>
              </a:rPr>
              <a:t>– N.Harshith Varma</a:t>
            </a:r>
          </a:p>
          <a:p>
            <a:pPr algn="ctr"/>
            <a:r>
              <a:rPr lang="en-US" sz="2400" spc="-90" dirty="0">
                <a:solidFill>
                  <a:schemeClr val="bg1"/>
                </a:solidFill>
                <a:latin typeface="Times New Roman"/>
                <a:ea typeface="Microsoft JhengHei UI"/>
                <a:cs typeface="Times New Roman"/>
              </a:rPr>
              <a:t>CH.SC.U4AIE23038  </a:t>
            </a:r>
            <a:r>
              <a:rPr lang="en-US" sz="2400" b="1" spc="-90" dirty="0">
                <a:solidFill>
                  <a:schemeClr val="bg1"/>
                </a:solidFill>
                <a:latin typeface="Times New Roman"/>
                <a:ea typeface="Microsoft JhengHei UI"/>
                <a:cs typeface="Times New Roman"/>
              </a:rPr>
              <a:t>–  N.Charan</a:t>
            </a:r>
          </a:p>
          <a:p>
            <a:pPr algn="ctr"/>
            <a:r>
              <a:rPr lang="en-US" sz="2400" spc="-90" dirty="0">
                <a:solidFill>
                  <a:schemeClr val="bg1"/>
                </a:solidFill>
                <a:latin typeface="Times New Roman"/>
                <a:ea typeface="Microsoft JhengHei UI"/>
                <a:cs typeface="Times New Roman"/>
              </a:rPr>
              <a:t>CH.SC.U4AIE23040  </a:t>
            </a:r>
            <a:r>
              <a:rPr lang="en-US" sz="2400" b="1" spc="-90" dirty="0">
                <a:solidFill>
                  <a:schemeClr val="bg1"/>
                </a:solidFill>
                <a:latin typeface="Times New Roman"/>
                <a:ea typeface="Microsoft JhengHei UI"/>
                <a:cs typeface="Times New Roman"/>
              </a:rPr>
              <a:t>–  P.M.D.Kalesha</a:t>
            </a:r>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a:p>
            <a:pPr algn="l"/>
            <a:endPar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CFF7F-4D79-F60B-2E6F-F07358DA1A0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B7980ED-98FF-B22D-54C1-ADC6EF4FDC32}"/>
              </a:ext>
            </a:extLst>
          </p:cNvPr>
          <p:cNvSpPr>
            <a:spLocks noGrp="1"/>
          </p:cNvSpPr>
          <p:nvPr>
            <p:ph type="body" idx="1"/>
          </p:nvPr>
        </p:nvSpPr>
        <p:spPr>
          <a:xfrm>
            <a:off x="400842" y="1091380"/>
            <a:ext cx="10689945" cy="4431983"/>
          </a:xfrm>
        </p:spPr>
        <p:txBody>
          <a:bodyPr wrap="square" lIns="0" tIns="0" rIns="0" bIns="0" anchor="t">
            <a:spAutoFit/>
          </a:bodyPr>
          <a:lstStyle/>
          <a:p>
            <a:r>
              <a:rPr lang="en-IN" sz="1800" b="1" dirty="0"/>
              <a:t>b) Scaling</a:t>
            </a:r>
            <a:endParaRPr lang="en-IN" sz="1800" dirty="0"/>
          </a:p>
          <a:p>
            <a:pPr marL="742950" lvl="1" indent="-285750">
              <a:buFont typeface="Arial" panose="020B0604020202020204" pitchFamily="34" charset="0"/>
              <a:buChar char="•"/>
            </a:pPr>
            <a:r>
              <a:rPr lang="en-IN" dirty="0"/>
              <a:t>Different scaling techniques were applied based on the model's requirements:</a:t>
            </a:r>
          </a:p>
          <a:p>
            <a:pPr marL="1143000" lvl="2" indent="-228600">
              <a:buFont typeface="Arial" panose="020B0604020202020204" pitchFamily="34" charset="0"/>
              <a:buChar char="•"/>
            </a:pPr>
            <a:r>
              <a:rPr lang="en-IN" b="1" dirty="0" err="1"/>
              <a:t>StandardScaler</a:t>
            </a:r>
            <a:r>
              <a:rPr lang="en-IN" dirty="0"/>
              <a:t> – Used for Logistic Regression, LDA, SVM, KNN, and MLP.</a:t>
            </a:r>
          </a:p>
          <a:p>
            <a:pPr marL="1143000" lvl="2" indent="-228600">
              <a:buFont typeface="Arial" panose="020B0604020202020204" pitchFamily="34" charset="0"/>
              <a:buChar char="•"/>
            </a:pPr>
            <a:r>
              <a:rPr lang="en-IN" b="1" dirty="0" err="1"/>
              <a:t>MinMaxScaler</a:t>
            </a:r>
            <a:r>
              <a:rPr lang="en-IN" dirty="0"/>
              <a:t> – Used for Naïve Bayes (since it requires non-negative values).</a:t>
            </a:r>
          </a:p>
          <a:p>
            <a:pPr marL="1143000" lvl="2" indent="-228600">
              <a:buFont typeface="Arial" panose="020B0604020202020204" pitchFamily="34" charset="0"/>
              <a:buChar char="•"/>
            </a:pPr>
            <a:r>
              <a:rPr lang="en-IN" b="1" dirty="0" err="1"/>
              <a:t>RobustScaler</a:t>
            </a:r>
            <a:r>
              <a:rPr lang="en-IN" dirty="0"/>
              <a:t> – Used for Gradient Boosting and Random Forest to handle outliers.</a:t>
            </a:r>
          </a:p>
          <a:p>
            <a:r>
              <a:rPr lang="en-IN" sz="1800" b="1" dirty="0"/>
              <a:t>c) Data Balancing</a:t>
            </a:r>
            <a:endParaRPr lang="en-IN" sz="1800" dirty="0"/>
          </a:p>
          <a:p>
            <a:pPr marL="742950" lvl="1" indent="-285750">
              <a:buFont typeface="Arial" panose="020B0604020202020204" pitchFamily="34" charset="0"/>
              <a:buChar char="•"/>
            </a:pPr>
            <a:r>
              <a:rPr lang="en-IN" b="1" dirty="0"/>
              <a:t>Synthetic Minority Over-sampling Technique (SMOTE)</a:t>
            </a:r>
            <a:r>
              <a:rPr lang="en-IN" dirty="0"/>
              <a:t> was applied to handle class imbalance.</a:t>
            </a:r>
          </a:p>
          <a:p>
            <a:pPr marL="742950" lvl="1" indent="-285750">
              <a:buFont typeface="Arial" panose="020B0604020202020204" pitchFamily="34" charset="0"/>
              <a:buChar char="•"/>
            </a:pPr>
            <a:r>
              <a:rPr lang="en-IN" dirty="0"/>
              <a:t>This technique generates synthetic samples for minority classes, preventing biased model predictions.</a:t>
            </a:r>
          </a:p>
          <a:p>
            <a:pPr lvl="1"/>
            <a:endParaRPr lang="en-IN" dirty="0"/>
          </a:p>
          <a:p>
            <a:pPr>
              <a:buNone/>
            </a:pPr>
            <a:r>
              <a:rPr lang="en-US" sz="1800" b="1" dirty="0"/>
              <a:t>3. Model Selection and Training</a:t>
            </a:r>
          </a:p>
          <a:p>
            <a:r>
              <a:rPr lang="en-US" sz="1800" b="1" dirty="0"/>
              <a:t>Eight machine learning models</a:t>
            </a:r>
            <a:r>
              <a:rPr lang="en-US" sz="1800" dirty="0"/>
              <a:t> were selected and trained:</a:t>
            </a:r>
          </a:p>
          <a:p>
            <a:pPr marL="742950" lvl="1" indent="-285750">
              <a:buFont typeface="Arial" panose="020B0604020202020204" pitchFamily="34" charset="0"/>
              <a:buChar char="•"/>
            </a:pPr>
            <a:r>
              <a:rPr lang="en-US" dirty="0"/>
              <a:t>Logistic Regression (LR)</a:t>
            </a:r>
          </a:p>
          <a:p>
            <a:pPr marL="742950" lvl="1" indent="-285750">
              <a:buFont typeface="Arial" panose="020B0604020202020204" pitchFamily="34" charset="0"/>
              <a:buChar char="•"/>
            </a:pPr>
            <a:r>
              <a:rPr lang="en-US" dirty="0"/>
              <a:t>Naïve Bayes (NB)</a:t>
            </a:r>
          </a:p>
          <a:p>
            <a:pPr marL="742950" lvl="1" indent="-285750">
              <a:buFont typeface="Arial" panose="020B0604020202020204" pitchFamily="34" charset="0"/>
              <a:buChar char="•"/>
            </a:pPr>
            <a:r>
              <a:rPr lang="en-US" dirty="0"/>
              <a:t>Linear Discriminant Analysis (LDA)</a:t>
            </a:r>
          </a:p>
          <a:p>
            <a:pPr marL="742950" lvl="1" indent="-285750">
              <a:buFont typeface="Arial" panose="020B0604020202020204" pitchFamily="34" charset="0"/>
              <a:buChar char="•"/>
            </a:pPr>
            <a:r>
              <a:rPr lang="en-US" dirty="0"/>
              <a:t>Random Forest (RF)</a:t>
            </a:r>
          </a:p>
          <a:p>
            <a:pPr marL="742950" lvl="1" indent="-285750">
              <a:buFont typeface="Arial" panose="020B0604020202020204" pitchFamily="34" charset="0"/>
              <a:buChar char="•"/>
            </a:pPr>
            <a:endParaRPr lang="en-IN" dirty="0"/>
          </a:p>
        </p:txBody>
      </p:sp>
      <p:sp>
        <p:nvSpPr>
          <p:cNvPr id="5" name="object 2">
            <a:extLst>
              <a:ext uri="{FF2B5EF4-FFF2-40B4-BE49-F238E27FC236}">
                <a16:creationId xmlns:a16="http://schemas.microsoft.com/office/drawing/2014/main" id="{35540501-7ACA-F6FE-165A-01B87DEFE929}"/>
              </a:ext>
            </a:extLst>
          </p:cNvPr>
          <p:cNvSpPr txBox="1">
            <a:spLocks noEditPoints="1"/>
          </p:cNvSpPr>
          <p:nvPr/>
        </p:nvSpPr>
        <p:spPr>
          <a:xfrm>
            <a:off x="400842" y="277270"/>
            <a:ext cx="427931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METHODOLOGY:</a:t>
            </a:r>
          </a:p>
        </p:txBody>
      </p:sp>
    </p:spTree>
    <p:extLst>
      <p:ext uri="{BB962C8B-B14F-4D97-AF65-F5344CB8AC3E}">
        <p14:creationId xmlns:p14="http://schemas.microsoft.com/office/powerpoint/2010/main" val="30234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3F4F1-51F9-427E-0475-490DB275CE2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6722687-2873-BF11-8CEC-7703AC94BA1C}"/>
              </a:ext>
            </a:extLst>
          </p:cNvPr>
          <p:cNvSpPr>
            <a:spLocks noGrp="1"/>
          </p:cNvSpPr>
          <p:nvPr>
            <p:ph type="body" idx="1"/>
          </p:nvPr>
        </p:nvSpPr>
        <p:spPr>
          <a:xfrm>
            <a:off x="400842" y="1091380"/>
            <a:ext cx="10689945" cy="4154984"/>
          </a:xfrm>
        </p:spPr>
        <p:txBody>
          <a:bodyPr wrap="square" lIns="0" tIns="0" rIns="0" bIns="0" anchor="t">
            <a:spAutoFit/>
          </a:bodyPr>
          <a:lstStyle/>
          <a:p>
            <a:pPr>
              <a:buFont typeface="Arial" panose="020B0604020202020204" pitchFamily="34" charset="0"/>
              <a:buChar char="•"/>
            </a:pPr>
            <a:endParaRPr lang="en-US" sz="1800" dirty="0"/>
          </a:p>
          <a:p>
            <a:pPr marL="742950" lvl="1" indent="-285750">
              <a:buFont typeface="Arial" panose="020B0604020202020204" pitchFamily="34" charset="0"/>
              <a:buChar char="•"/>
            </a:pPr>
            <a:r>
              <a:rPr lang="en-US" dirty="0"/>
              <a:t>Support Vector Machine (SVM)</a:t>
            </a:r>
          </a:p>
          <a:p>
            <a:pPr marL="742950" lvl="1" indent="-285750">
              <a:buFont typeface="Arial" panose="020B0604020202020204" pitchFamily="34" charset="0"/>
              <a:buChar char="•"/>
            </a:pPr>
            <a:r>
              <a:rPr lang="en-US" dirty="0"/>
              <a:t>K-Nearest Neighbors (KNN)</a:t>
            </a:r>
          </a:p>
          <a:p>
            <a:pPr marL="742950" lvl="1" indent="-285750">
              <a:buFont typeface="Arial" panose="020B0604020202020204" pitchFamily="34" charset="0"/>
              <a:buChar char="•"/>
            </a:pPr>
            <a:r>
              <a:rPr lang="en-US" dirty="0"/>
              <a:t>Multi-Layer Perceptron (MLP)</a:t>
            </a:r>
          </a:p>
          <a:p>
            <a:pPr marL="742950" lvl="1" indent="-285750">
              <a:buFont typeface="Arial" panose="020B0604020202020204" pitchFamily="34" charset="0"/>
              <a:buChar char="•"/>
            </a:pPr>
            <a:r>
              <a:rPr lang="en-US" dirty="0"/>
              <a:t>Gradient Boosting (GB)</a:t>
            </a:r>
          </a:p>
          <a:p>
            <a:r>
              <a:rPr lang="en-US" sz="1800" dirty="0"/>
              <a:t>Each model was trained using a </a:t>
            </a:r>
            <a:r>
              <a:rPr lang="en-US" sz="1800" b="1" dirty="0"/>
              <a:t>stratified K-fold cross-validation</a:t>
            </a:r>
            <a:r>
              <a:rPr lang="en-US" sz="1800" dirty="0"/>
              <a:t> approach to ensure robustness and prevent overfitting.</a:t>
            </a:r>
          </a:p>
          <a:p>
            <a:pPr>
              <a:buFont typeface="Arial" panose="020B0604020202020204" pitchFamily="34" charset="0"/>
              <a:buChar char="•"/>
            </a:pPr>
            <a:endParaRPr lang="en-US" sz="1800" dirty="0"/>
          </a:p>
          <a:p>
            <a:pPr>
              <a:buNone/>
            </a:pPr>
            <a:r>
              <a:rPr lang="en-US" sz="1800" b="1" dirty="0"/>
              <a:t>4. Evaluation Metrics</a:t>
            </a:r>
          </a:p>
          <a:p>
            <a:r>
              <a:rPr lang="en-US" sz="1800" dirty="0"/>
              <a:t>The trained models were evaluated using key classification metrics:</a:t>
            </a:r>
          </a:p>
          <a:p>
            <a:pPr marL="742950" lvl="1" indent="-285750">
              <a:buFont typeface="Arial" panose="020B0604020202020204" pitchFamily="34" charset="0"/>
              <a:buChar char="•"/>
            </a:pPr>
            <a:r>
              <a:rPr lang="en-US" b="1" dirty="0"/>
              <a:t>Accuracy</a:t>
            </a:r>
            <a:r>
              <a:rPr lang="en-US" dirty="0"/>
              <a:t> – Measures overall correctness of predictions.</a:t>
            </a:r>
          </a:p>
          <a:p>
            <a:pPr marL="742950" lvl="1" indent="-285750">
              <a:buFont typeface="Arial" panose="020B0604020202020204" pitchFamily="34" charset="0"/>
              <a:buChar char="•"/>
            </a:pPr>
            <a:r>
              <a:rPr lang="en-US" b="1" dirty="0"/>
              <a:t>Precision</a:t>
            </a:r>
            <a:r>
              <a:rPr lang="en-US" dirty="0"/>
              <a:t> – Evaluates how many predicted positives were actually correct.</a:t>
            </a:r>
          </a:p>
          <a:p>
            <a:pPr marL="742950" lvl="1" indent="-285750">
              <a:buFont typeface="Arial" panose="020B0604020202020204" pitchFamily="34" charset="0"/>
              <a:buChar char="•"/>
            </a:pPr>
            <a:r>
              <a:rPr lang="en-US" b="1" dirty="0"/>
              <a:t>Recall (Sensitivity)</a:t>
            </a:r>
            <a:r>
              <a:rPr lang="en-US" dirty="0"/>
              <a:t> – Assesses the model’s ability to detect actual positives.</a:t>
            </a:r>
          </a:p>
          <a:p>
            <a:pPr marL="742950" lvl="1" indent="-285750">
              <a:buFont typeface="Arial" panose="020B0604020202020204" pitchFamily="34" charset="0"/>
              <a:buChar char="•"/>
            </a:pPr>
            <a:r>
              <a:rPr lang="en-US" b="1" dirty="0"/>
              <a:t>F1-score</a:t>
            </a:r>
            <a:r>
              <a:rPr lang="en-US" dirty="0"/>
              <a:t> – A harmonic mean of precision and recall for balanced evaluation.</a:t>
            </a:r>
          </a:p>
          <a:p>
            <a:pPr marL="742950" lvl="1" indent="-285750">
              <a:buFont typeface="Arial" panose="020B0604020202020204" pitchFamily="34" charset="0"/>
              <a:buChar char="•"/>
            </a:pPr>
            <a:r>
              <a:rPr lang="en-US" b="1" dirty="0"/>
              <a:t>Confusion Matrices</a:t>
            </a:r>
            <a:r>
              <a:rPr lang="en-US" dirty="0"/>
              <a:t> – Visual representations of model predictions vs. actual classes.</a:t>
            </a:r>
          </a:p>
        </p:txBody>
      </p:sp>
      <p:sp>
        <p:nvSpPr>
          <p:cNvPr id="5" name="object 2">
            <a:extLst>
              <a:ext uri="{FF2B5EF4-FFF2-40B4-BE49-F238E27FC236}">
                <a16:creationId xmlns:a16="http://schemas.microsoft.com/office/drawing/2014/main" id="{DA3BBF17-584D-400B-3A44-FEFE26A149D6}"/>
              </a:ext>
            </a:extLst>
          </p:cNvPr>
          <p:cNvSpPr txBox="1">
            <a:spLocks noEditPoints="1"/>
          </p:cNvSpPr>
          <p:nvPr/>
        </p:nvSpPr>
        <p:spPr>
          <a:xfrm>
            <a:off x="400842" y="277270"/>
            <a:ext cx="427931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METHODOLOGY:</a:t>
            </a:r>
          </a:p>
        </p:txBody>
      </p:sp>
    </p:spTree>
    <p:extLst>
      <p:ext uri="{BB962C8B-B14F-4D97-AF65-F5344CB8AC3E}">
        <p14:creationId xmlns:p14="http://schemas.microsoft.com/office/powerpoint/2010/main" val="677735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85673"/>
            <a:ext cx="11811000" cy="1191998"/>
          </a:xfrm>
        </p:spPr>
        <p:txBody>
          <a:bodyPr/>
          <a:lstStyle/>
          <a:p>
            <a:r>
              <a:rPr lang="en-US"/>
              <a:t>Agenda</a:t>
            </a:r>
          </a:p>
        </p:txBody>
      </p:sp>
      <p:sp>
        <p:nvSpPr>
          <p:cNvPr id="3" name="Content Placeholder 2"/>
          <p:cNvSpPr>
            <a:spLocks noGrp="1"/>
          </p:cNvSpPr>
          <p:nvPr>
            <p:ph idx="1"/>
          </p:nvPr>
        </p:nvSpPr>
        <p:spPr>
          <a:xfrm>
            <a:off x="913607" y="1216550"/>
            <a:ext cx="9966914" cy="5009321"/>
          </a:xfrm>
        </p:spPr>
        <p:txBody>
          <a:bodyPr vert="horz" lIns="91440" tIns="45720" rIns="91440" bIns="45720" rtlCol="0" anchor="t">
            <a:normAutofit/>
          </a:bodyPr>
          <a:lstStyle/>
          <a:p>
            <a:pPr algn="l" rtl="0" fontAlgn="base"/>
            <a:endParaRPr lang="en-US" sz="2000">
              <a:latin typeface="+mn-lt"/>
            </a:endParaRPr>
          </a:p>
          <a:p>
            <a:pPr marL="457200" indent="-457200" algn="l" rtl="0" fontAlgn="base">
              <a:buFont typeface="Arial" panose="020B0604020202020204" pitchFamily="34" charset="0"/>
              <a:buChar char="•"/>
            </a:pPr>
            <a:endParaRPr lang="en-US" sz="2400"/>
          </a:p>
          <a:p>
            <a:pPr marL="457200" indent="-457200" algn="l" rtl="0" fontAlgn="base">
              <a:buFont typeface="Arial" panose="020B0604020202020204" pitchFamily="34" charset="0"/>
              <a:buChar char="•"/>
            </a:pPr>
            <a:endParaRPr lang="en-US" sz="2400"/>
          </a:p>
          <a:p>
            <a:pPr marL="457200" indent="-457200" algn="l" rtl="0" fontAlgn="base">
              <a:buFont typeface="Arial" panose="020B0604020202020204" pitchFamily="34" charset="0"/>
              <a:buChar char="•"/>
            </a:pPr>
            <a:endParaRPr lang="en-US" sz="2400"/>
          </a:p>
          <a:p>
            <a:pPr marL="457200" indent="-457200" algn="l" rtl="0" fontAlgn="base">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p:txBody>
      </p:sp>
      <p:sp>
        <p:nvSpPr>
          <p:cNvPr id="4" name="object 2"/>
          <p:cNvSpPr txBox="1">
            <a:spLocks noEditPoints="1"/>
          </p:cNvSpPr>
          <p:nvPr/>
        </p:nvSpPr>
        <p:spPr>
          <a:xfrm>
            <a:off x="0" y="-14596"/>
            <a:ext cx="4303768"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a:t>Literature Review</a:t>
            </a:r>
          </a:p>
        </p:txBody>
      </p:sp>
      <p:graphicFrame>
        <p:nvGraphicFramePr>
          <p:cNvPr id="7" name="Table 16">
            <a:extLst>
              <a:ext uri="{FF2B5EF4-FFF2-40B4-BE49-F238E27FC236}">
                <a16:creationId xmlns:a16="http://schemas.microsoft.com/office/drawing/2014/main" id="{7F337774-9396-7050-125A-ACCD24990370}"/>
              </a:ext>
            </a:extLst>
          </p:cNvPr>
          <p:cNvGraphicFramePr/>
          <p:nvPr>
            <p:extLst>
              <p:ext uri="{D42A27DB-BD31-4B8C-83A1-F6EECF244321}">
                <p14:modId xmlns:p14="http://schemas.microsoft.com/office/powerpoint/2010/main" val="2859695031"/>
              </p:ext>
            </p:extLst>
          </p:nvPr>
        </p:nvGraphicFramePr>
        <p:xfrm>
          <a:off x="0" y="602242"/>
          <a:ext cx="12192001" cy="6949440"/>
        </p:xfrm>
        <a:graphic>
          <a:graphicData uri="http://schemas.openxmlformats.org/drawingml/2006/table">
            <a:tbl>
              <a:tblPr/>
              <a:tblGrid>
                <a:gridCol w="822960">
                  <a:extLst>
                    <a:ext uri="{9D8B030D-6E8A-4147-A177-3AD203B41FA5}">
                      <a16:colId xmlns:a16="http://schemas.microsoft.com/office/drawing/2014/main" val="20000"/>
                    </a:ext>
                  </a:extLst>
                </a:gridCol>
                <a:gridCol w="1369634">
                  <a:extLst>
                    <a:ext uri="{9D8B030D-6E8A-4147-A177-3AD203B41FA5}">
                      <a16:colId xmlns:a16="http://schemas.microsoft.com/office/drawing/2014/main" val="20001"/>
                    </a:ext>
                  </a:extLst>
                </a:gridCol>
                <a:gridCol w="1484671">
                  <a:extLst>
                    <a:ext uri="{9D8B030D-6E8A-4147-A177-3AD203B41FA5}">
                      <a16:colId xmlns:a16="http://schemas.microsoft.com/office/drawing/2014/main" val="20002"/>
                    </a:ext>
                  </a:extLst>
                </a:gridCol>
                <a:gridCol w="2025445">
                  <a:extLst>
                    <a:ext uri="{9D8B030D-6E8A-4147-A177-3AD203B41FA5}">
                      <a16:colId xmlns:a16="http://schemas.microsoft.com/office/drawing/2014/main" val="20003"/>
                    </a:ext>
                  </a:extLst>
                </a:gridCol>
                <a:gridCol w="2231922">
                  <a:extLst>
                    <a:ext uri="{9D8B030D-6E8A-4147-A177-3AD203B41FA5}">
                      <a16:colId xmlns:a16="http://schemas.microsoft.com/office/drawing/2014/main" val="20004"/>
                    </a:ext>
                  </a:extLst>
                </a:gridCol>
                <a:gridCol w="1961722">
                  <a:extLst>
                    <a:ext uri="{9D8B030D-6E8A-4147-A177-3AD203B41FA5}">
                      <a16:colId xmlns:a16="http://schemas.microsoft.com/office/drawing/2014/main" val="20005"/>
                    </a:ext>
                  </a:extLst>
                </a:gridCol>
                <a:gridCol w="2295647">
                  <a:extLst>
                    <a:ext uri="{9D8B030D-6E8A-4147-A177-3AD203B41FA5}">
                      <a16:colId xmlns:a16="http://schemas.microsoft.com/office/drawing/2014/main" val="20006"/>
                    </a:ext>
                  </a:extLst>
                </a:gridCol>
              </a:tblGrid>
              <a:tr h="1275223">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Author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Journal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tabLst>
                          <a:tab pos="0" algn="l"/>
                        </a:tabLst>
                      </a:pPr>
                      <a:endParaRPr lang="en-IN" sz="20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D7D31"/>
                    </a:solidFill>
                  </a:tcPr>
                </a:tc>
                <a:extLst>
                  <a:ext uri="{0D108BD9-81ED-4DB2-BD59-A6C34878D82A}">
                    <a16:rowId xmlns:a16="http://schemas.microsoft.com/office/drawing/2014/main" val="10000"/>
                  </a:ext>
                </a:extLst>
              </a:tr>
              <a:tr h="5622931">
                <a:tc>
                  <a:txBody>
                    <a:bodyPr/>
                    <a:lstStyle/>
                    <a:p>
                      <a:pPr algn="l">
                        <a:lnSpc>
                          <a:spcPct val="100000"/>
                        </a:lnSpc>
                        <a:buNone/>
                      </a:pPr>
                      <a:r>
                        <a:rPr lang="en-IN" sz="1400" b="0" strike="noStrike" spc="-1" dirty="0">
                          <a:latin typeface="Times New Roman" panose="02020603050405020304" pitchFamily="18" charset="0"/>
                          <a:cs typeface="Times New Roman" panose="02020603050405020304" pitchFamily="18" charset="0"/>
                        </a:rPr>
                        <a:t>1.</a:t>
                      </a: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r>
                        <a:rPr lang="en-US" sz="1800" b="1" i="0" kern="1200" dirty="0">
                          <a:solidFill>
                            <a:schemeClr val="tx1"/>
                          </a:solidFill>
                          <a:effectLst/>
                          <a:latin typeface="+mn-lt"/>
                          <a:ea typeface="+mn-ea"/>
                          <a:cs typeface="+mn-cs"/>
                        </a:rPr>
                        <a:t>Gene Selection Based Cancer Classification With Adaptive Optimization Using Deep Learning Architecture</a:t>
                      </a: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pPr marL="0" indent="0" algn="l">
                        <a:lnSpc>
                          <a:spcPct val="100000"/>
                        </a:lnSpc>
                        <a:buFont typeface="Arial" panose="020B0604020202020204" pitchFamily="34" charset="0"/>
                        <a:buNone/>
                      </a:pPr>
                      <a:r>
                        <a:rPr lang="pt-BR" sz="1400" b="0" i="0" u="none" strike="noStrike" kern="1200" spc="-1" dirty="0">
                          <a:solidFill>
                            <a:schemeClr val="tx1"/>
                          </a:solidFill>
                          <a:effectLst/>
                          <a:latin typeface="+mn-lt"/>
                          <a:ea typeface="+mn-ea"/>
                          <a:cs typeface="+mn-cs"/>
                        </a:rPr>
                        <a:t>Anju Das , N.Neelima , </a:t>
                      </a:r>
                    </a:p>
                    <a:p>
                      <a:pPr marL="0" indent="0" algn="l">
                        <a:lnSpc>
                          <a:spcPct val="100000"/>
                        </a:lnSpc>
                        <a:buFont typeface="Arial" panose="020B0604020202020204" pitchFamily="34" charset="0"/>
                        <a:buNone/>
                      </a:pPr>
                      <a:r>
                        <a:rPr lang="pt-BR" sz="1400" b="0" i="0" u="none" strike="noStrike" kern="1200" spc="-1" dirty="0">
                          <a:solidFill>
                            <a:schemeClr val="tx1"/>
                          </a:solidFill>
                          <a:effectLst/>
                          <a:latin typeface="+mn-lt"/>
                          <a:ea typeface="+mn-ea"/>
                          <a:cs typeface="+mn-cs"/>
                        </a:rPr>
                        <a:t>K.Deepa , </a:t>
                      </a:r>
                    </a:p>
                    <a:p>
                      <a:pPr marL="0" indent="0" algn="l">
                        <a:lnSpc>
                          <a:spcPct val="100000"/>
                        </a:lnSpc>
                        <a:buFont typeface="Arial" panose="020B0604020202020204" pitchFamily="34" charset="0"/>
                        <a:buNone/>
                      </a:pPr>
                      <a:r>
                        <a:rPr lang="pt-BR" sz="1400" b="0" i="0" u="none" strike="noStrike" kern="1200" spc="-1" dirty="0">
                          <a:solidFill>
                            <a:schemeClr val="tx1"/>
                          </a:solidFill>
                          <a:effectLst/>
                          <a:latin typeface="+mn-lt"/>
                          <a:ea typeface="+mn-ea"/>
                          <a:cs typeface="+mn-cs"/>
                        </a:rPr>
                        <a:t>Tolga Ozer</a:t>
                      </a:r>
                    </a:p>
                    <a:p>
                      <a:pPr marL="0" indent="0" algn="l">
                        <a:lnSpc>
                          <a:spcPct val="100000"/>
                        </a:lnSpc>
                        <a:buFont typeface="Arial" panose="020B0604020202020204" pitchFamily="34" charset="0"/>
                        <a:buNone/>
                      </a:pPr>
                      <a:endParaRPr lang="en-IN" sz="1400" b="0" i="0" dirty="0">
                        <a:solidFill>
                          <a:schemeClr val="tx1"/>
                        </a:solidFill>
                        <a:effectLst/>
                        <a:latin typeface="+mn-lt"/>
                        <a:ea typeface="+mn-ea"/>
                        <a:cs typeface="+mn-cs"/>
                      </a:endParaRPr>
                    </a:p>
                    <a:p>
                      <a:pPr marL="0" indent="0" algn="l">
                        <a:lnSpc>
                          <a:spcPct val="100000"/>
                        </a:lnSpc>
                        <a:buFont typeface="Arial" panose="020B0604020202020204" pitchFamily="34" charset="0"/>
                        <a:buNone/>
                      </a:pPr>
                      <a:r>
                        <a:rPr lang="en-IN" sz="1400" b="1" i="0" dirty="0" err="1">
                          <a:solidFill>
                            <a:schemeClr val="tx1"/>
                          </a:solidFill>
                          <a:effectLst/>
                          <a:latin typeface="+mn-lt"/>
                          <a:ea typeface="+mn-ea"/>
                          <a:cs typeface="+mn-cs"/>
                        </a:rPr>
                        <a:t>doi</a:t>
                      </a:r>
                      <a:r>
                        <a:rPr lang="en-IN" sz="1400" b="1" i="0" dirty="0">
                          <a:solidFill>
                            <a:schemeClr val="tx1"/>
                          </a:solidFill>
                          <a:effectLst/>
                          <a:latin typeface="+mn-lt"/>
                          <a:ea typeface="+mn-ea"/>
                          <a:cs typeface="+mn-cs"/>
                        </a:rPr>
                        <a:t>:</a:t>
                      </a:r>
                      <a:r>
                        <a:rPr lang="en-IN" sz="1400" b="0" i="0" dirty="0">
                          <a:solidFill>
                            <a:schemeClr val="tx1"/>
                          </a:solidFill>
                          <a:effectLst/>
                          <a:latin typeface="+mn-lt"/>
                          <a:ea typeface="+mn-ea"/>
                          <a:cs typeface="+mn-cs"/>
                        </a:rPr>
                        <a:t> </a:t>
                      </a:r>
                      <a:r>
                        <a:rPr lang="en-IN" sz="1400" b="0" i="0" u="none" strike="noStrike" kern="1200" dirty="0">
                          <a:solidFill>
                            <a:schemeClr val="tx1"/>
                          </a:solidFill>
                          <a:effectLst/>
                          <a:latin typeface="+mn-lt"/>
                          <a:ea typeface="+mn-ea"/>
                          <a:cs typeface="+mn-cs"/>
                          <a:hlinkClick r:id="rId2"/>
                        </a:rPr>
                        <a:t>10.1109/ACCESS.2024.3392633</a:t>
                      </a:r>
                      <a:br>
                        <a:rPr lang="en-IN" sz="1400" dirty="0"/>
                      </a:br>
                      <a:endParaRPr lang="en-IN" sz="14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Cross-reference selected genes with biological databases (e.g., KEGG or GO) to ensure relevance to cancer pathways.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Incorporate attention mechanisms for gene interactions and relevance weighting.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Use metrics such as accuracy, precision, recall, F1-score, and AUC-ROC to assess model performance.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Use techniques such as t-tests, ANOVA, or chi-squared tests to identify genes significantly associated with cancer types. </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pPr marL="285750" indent="-285750">
                        <a:buFont typeface="Arial" panose="020B0604020202020204" pitchFamily="34" charset="0"/>
                        <a:buChar char="•"/>
                      </a:pPr>
                      <a:r>
                        <a:rPr lang="en-US" sz="1400" dirty="0"/>
                        <a:t>The combination of gene selection and deep learning ensures that only the most relevant features are used, leading to higher classification accuracy.</a:t>
                      </a:r>
                    </a:p>
                    <a:p>
                      <a:pPr marL="285750" indent="-285750">
                        <a:buFont typeface="Arial" panose="020B0604020202020204" pitchFamily="34" charset="0"/>
                        <a:buChar char="•"/>
                      </a:pPr>
                      <a:r>
                        <a:rPr lang="en-US" sz="1400" dirty="0"/>
                        <a:t>Adaptive optimization techniques enhance the model's performance by dynamically fine-tuning parameters.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The use of feature selection and dimensionality reduction techniques addresses the high dimensionality of gene expression data, reducing computational costs and overfitting risks.</a:t>
                      </a: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r>
                        <a:rPr lang="en-US" sz="1400" b="1" dirty="0"/>
                        <a:t>Data Availability</a:t>
                      </a:r>
                      <a:r>
                        <a:rPr lang="en-US" sz="1400" dirty="0"/>
                        <a:t>: Gene expression datasets for specific cancer types may be limited, affecting the generalizability of the model.</a:t>
                      </a:r>
                    </a:p>
                    <a:p>
                      <a:r>
                        <a:rPr lang="en-US" sz="1400" b="1" dirty="0"/>
                        <a:t>Data Imbalance</a:t>
                      </a:r>
                      <a:r>
                        <a:rPr lang="en-US" sz="1400" dirty="0"/>
                        <a:t>: Imbalanced datasets with unequal representation of cancer types can lead to biased classification results.</a:t>
                      </a:r>
                    </a:p>
                    <a:p>
                      <a:r>
                        <a:rPr lang="en-US" sz="1400" b="1" dirty="0"/>
                        <a:t>Preprocessing Challenges</a:t>
                      </a:r>
                      <a:r>
                        <a:rPr lang="en-US" sz="1400" dirty="0"/>
                        <a:t>: Handling noise, batch effects, and normalization inconsistencies in gene expression data can be complex and time-consuming.</a:t>
                      </a:r>
                    </a:p>
                    <a:p>
                      <a:r>
                        <a:rPr lang="en-US" sz="1400" dirty="0"/>
                        <a:t>.</a:t>
                      </a: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pPr marL="285750" indent="-285750" algn="l">
                        <a:lnSpc>
                          <a:spcPct val="100000"/>
                        </a:lnSpc>
                        <a:buFont typeface="Arial" panose="020B0604020202020204" pitchFamily="34" charset="0"/>
                        <a:buChar char="•"/>
                      </a:pPr>
                      <a:r>
                        <a:rPr lang="en-US" sz="1400" dirty="0"/>
                        <a:t>Current gene selection methods often focus on individual gene significance, potentially overlooking synergistic interactions among genes.</a:t>
                      </a:r>
                    </a:p>
                    <a:p>
                      <a:pPr marL="285750" indent="-285750" algn="l">
                        <a:lnSpc>
                          <a:spcPct val="100000"/>
                        </a:lnSpc>
                        <a:buFont typeface="Arial" panose="020B0604020202020204" pitchFamily="34" charset="0"/>
                        <a:buChar char="•"/>
                      </a:pPr>
                      <a:r>
                        <a:rPr lang="en-US" sz="1400" dirty="0"/>
                        <a:t>Many cancer datasets are limited in size, contain imbalances, or lack diversity across populations.</a:t>
                      </a:r>
                    </a:p>
                    <a:p>
                      <a:pPr marL="285750" indent="-285750" algn="l">
                        <a:lnSpc>
                          <a:spcPct val="100000"/>
                        </a:lnSpc>
                        <a:buFont typeface="Arial" panose="020B0604020202020204" pitchFamily="34" charset="0"/>
                        <a:buChar char="•"/>
                      </a:pPr>
                      <a:r>
                        <a:rPr lang="en-US" sz="1400" dirty="0"/>
                        <a:t>Gene expression data alone may not capture the full spectrum of cancer biology.</a:t>
                      </a:r>
                      <a:endParaRPr lang="en-IN" sz="1400" b="0" strike="noStrike" spc="-1" dirty="0">
                        <a:latin typeface="Times New Roman" panose="02020603050405020304" pitchFamily="18" charset="0"/>
                        <a:cs typeface="Times New Roman" panose="02020603050405020304" pitchFamily="18"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C39E113-919E-B9F4-1944-8DD09CBE5AFF}"/>
              </a:ext>
            </a:extLst>
          </p:cNvPr>
          <p:cNvGraphicFramePr>
            <a:graphicFrameLocks noGrp="1"/>
          </p:cNvGraphicFramePr>
          <p:nvPr>
            <p:extLst>
              <p:ext uri="{D42A27DB-BD31-4B8C-83A1-F6EECF244321}">
                <p14:modId xmlns:p14="http://schemas.microsoft.com/office/powerpoint/2010/main" val="952375548"/>
              </p:ext>
            </p:extLst>
          </p:nvPr>
        </p:nvGraphicFramePr>
        <p:xfrm>
          <a:off x="9525" y="0"/>
          <a:ext cx="12163425" cy="6964572"/>
        </p:xfrm>
        <a:graphic>
          <a:graphicData uri="http://schemas.openxmlformats.org/drawingml/2006/table">
            <a:tbl>
              <a:tblPr bandRow="1">
                <a:tableStyleId>{5C22544A-7EE6-4342-B048-85BDC9FD1C3A}</a:tableStyleId>
              </a:tblPr>
              <a:tblGrid>
                <a:gridCol w="884555">
                  <a:extLst>
                    <a:ext uri="{9D8B030D-6E8A-4147-A177-3AD203B41FA5}">
                      <a16:colId xmlns:a16="http://schemas.microsoft.com/office/drawing/2014/main" val="2531387533"/>
                    </a:ext>
                  </a:extLst>
                </a:gridCol>
                <a:gridCol w="1819623">
                  <a:extLst>
                    <a:ext uri="{9D8B030D-6E8A-4147-A177-3AD203B41FA5}">
                      <a16:colId xmlns:a16="http://schemas.microsoft.com/office/drawing/2014/main" val="1355562912"/>
                    </a:ext>
                  </a:extLst>
                </a:gridCol>
                <a:gridCol w="1421417">
                  <a:extLst>
                    <a:ext uri="{9D8B030D-6E8A-4147-A177-3AD203B41FA5}">
                      <a16:colId xmlns:a16="http://schemas.microsoft.com/office/drawing/2014/main" val="1964581412"/>
                    </a:ext>
                  </a:extLst>
                </a:gridCol>
                <a:gridCol w="2042160">
                  <a:extLst>
                    <a:ext uri="{9D8B030D-6E8A-4147-A177-3AD203B41FA5}">
                      <a16:colId xmlns:a16="http://schemas.microsoft.com/office/drawing/2014/main" val="415952775"/>
                    </a:ext>
                  </a:extLst>
                </a:gridCol>
                <a:gridCol w="1918970">
                  <a:extLst>
                    <a:ext uri="{9D8B030D-6E8A-4147-A177-3AD203B41FA5}">
                      <a16:colId xmlns:a16="http://schemas.microsoft.com/office/drawing/2014/main" val="2726944195"/>
                    </a:ext>
                  </a:extLst>
                </a:gridCol>
                <a:gridCol w="1990725">
                  <a:extLst>
                    <a:ext uri="{9D8B030D-6E8A-4147-A177-3AD203B41FA5}">
                      <a16:colId xmlns:a16="http://schemas.microsoft.com/office/drawing/2014/main" val="1021626851"/>
                    </a:ext>
                  </a:extLst>
                </a:gridCol>
                <a:gridCol w="2085975">
                  <a:extLst>
                    <a:ext uri="{9D8B030D-6E8A-4147-A177-3AD203B41FA5}">
                      <a16:colId xmlns:a16="http://schemas.microsoft.com/office/drawing/2014/main" val="3443714608"/>
                    </a:ext>
                  </a:extLst>
                </a:gridCol>
              </a:tblGrid>
              <a:tr h="1325772">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Author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Journal </a:t>
                      </a:r>
                      <a:endParaRPr lang="en-IN" sz="2000" b="0" strike="noStrike" spc="-1" dirty="0">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dirty="0">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3137721010"/>
                  </a:ext>
                </a:extLst>
              </a:tr>
              <a:tr h="5544133">
                <a:tc>
                  <a:txBody>
                    <a:bodyPr/>
                    <a:lstStyle/>
                    <a:p>
                      <a:pPr algn="l" fontAlgn="base"/>
                      <a:r>
                        <a:rPr lang="en-US" sz="1400" b="0" i="0" dirty="0">
                          <a:solidFill>
                            <a:srgbClr val="000000"/>
                          </a:solidFill>
                          <a:effectLst/>
                          <a:latin typeface="Times New Roman" panose="02020603050405020304" pitchFamily="18" charset="0"/>
                          <a:cs typeface="Times New Roman" panose="02020603050405020304" pitchFamily="18" charset="0"/>
                        </a:rPr>
                        <a:t>2.</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b="1" dirty="0"/>
                        <a:t>Clinical and prognostic significance of FBXL6 expression in ovarian cancer</a:t>
                      </a:r>
                      <a:endParaRPr lang="en-US" sz="1600" b="1" i="0" dirty="0">
                        <a:solidFill>
                          <a:srgbClr val="000000"/>
                        </a:solidFill>
                        <a:effectLst/>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0" indent="0" algn="l">
                        <a:lnSpc>
                          <a:spcPct val="100000"/>
                        </a:lnSpc>
                        <a:buFont typeface="Arial" panose="020B0604020202020204" pitchFamily="34" charset="0"/>
                        <a:buNone/>
                      </a:pPr>
                      <a:r>
                        <a:rPr lang="en-IN" sz="1400" dirty="0" err="1"/>
                        <a:t>Dianxin</a:t>
                      </a:r>
                      <a:r>
                        <a:rPr lang="en-IN" sz="1400" dirty="0"/>
                        <a:t> Tao a,1 , </a:t>
                      </a:r>
                      <a:r>
                        <a:rPr lang="en-IN" sz="1400" dirty="0" err="1"/>
                        <a:t>Shenghan</a:t>
                      </a:r>
                      <a:r>
                        <a:rPr lang="en-IN" sz="1400" dirty="0"/>
                        <a:t> Lou a,1 , Wei Huang a , </a:t>
                      </a:r>
                      <a:r>
                        <a:rPr lang="en-IN" sz="1400" dirty="0" err="1"/>
                        <a:t>Kaidi</a:t>
                      </a:r>
                      <a:r>
                        <a:rPr lang="en-IN" sz="1400" dirty="0"/>
                        <a:t> Sun a , Jian Li b , Zhiqiang Wang a , Yanan Pi a , Yue Zhao a , </a:t>
                      </a:r>
                      <a:r>
                        <a:rPr lang="en-IN" sz="1400" dirty="0" err="1"/>
                        <a:t>Jinglin</a:t>
                      </a:r>
                      <a:r>
                        <a:rPr lang="en-IN" sz="1400" dirty="0"/>
                        <a:t> Wen a , Qin Xie a , </a:t>
                      </a:r>
                      <a:r>
                        <a:rPr lang="en-IN" sz="1400" dirty="0" err="1"/>
                        <a:t>Fanling</a:t>
                      </a:r>
                      <a:r>
                        <a:rPr lang="en-IN" sz="1400" dirty="0"/>
                        <a:t> Meng a,* , Ge Lou a</a:t>
                      </a:r>
                    </a:p>
                    <a:p>
                      <a:pPr marL="0" indent="0" algn="l">
                        <a:lnSpc>
                          <a:spcPct val="100000"/>
                        </a:lnSpc>
                        <a:buFont typeface="Arial" panose="020B0604020202020204" pitchFamily="34" charset="0"/>
                        <a:buNone/>
                      </a:pPr>
                      <a:endParaRPr lang="en-IN" sz="1400" b="0" i="0" dirty="0">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eaLnBrk="1" fontAlgn="base" latinLnBrk="0" hangingPunct="1">
                        <a:lnSpc>
                          <a:spcPct val="100000"/>
                        </a:lnSpc>
                        <a:spcBef>
                          <a:spcPts val="0"/>
                        </a:spcBef>
                        <a:spcAft>
                          <a:spcPts val="0"/>
                        </a:spcAft>
                        <a:buClrTx/>
                        <a:buSzTx/>
                        <a:buFontTx/>
                        <a:buNone/>
                        <a:tabLst/>
                        <a:defRPr/>
                      </a:pPr>
                      <a:r>
                        <a:rPr lang="en-IN" sz="1400" b="1" i="0" dirty="0" err="1">
                          <a:solidFill>
                            <a:srgbClr val="000000"/>
                          </a:solidFill>
                          <a:effectLst/>
                          <a:latin typeface="Times New Roman" panose="02020603050405020304" pitchFamily="18" charset="0"/>
                          <a:cs typeface="Times New Roman" panose="02020603050405020304" pitchFamily="18" charset="0"/>
                        </a:rPr>
                        <a:t>Doi</a:t>
                      </a:r>
                      <a:r>
                        <a:rPr lang="en-IN" sz="1400" b="0" i="0" dirty="0" err="1">
                          <a:solidFill>
                            <a:srgbClr val="000000"/>
                          </a:solidFill>
                          <a:effectLst/>
                          <a:latin typeface="Times New Roman" panose="02020603050405020304" pitchFamily="18" charset="0"/>
                          <a:cs typeface="Times New Roman" panose="02020603050405020304" pitchFamily="18" charset="0"/>
                        </a:rPr>
                        <a:t>:</a:t>
                      </a:r>
                      <a:r>
                        <a:rPr lang="en-IN" sz="1400" b="0" i="0" u="none" strike="noStrike" dirty="0" err="1">
                          <a:solidFill>
                            <a:schemeClr val="dk1"/>
                          </a:solidFill>
                          <a:effectLst/>
                          <a:latin typeface="+mn-lt"/>
                          <a:ea typeface="+mn-ea"/>
                          <a:cs typeface="+mn-cs"/>
                          <a:hlinkClick r:id="rId2" tooltip="Persistent link using digital object identifier"/>
                        </a:rPr>
                        <a:t>https</a:t>
                      </a:r>
                      <a:r>
                        <a:rPr lang="en-IN" sz="1400" b="0" i="0" u="none" strike="noStrike" dirty="0">
                          <a:solidFill>
                            <a:schemeClr val="dk1"/>
                          </a:solidFill>
                          <a:effectLst/>
                          <a:latin typeface="+mn-lt"/>
                          <a:ea typeface="+mn-ea"/>
                          <a:cs typeface="+mn-cs"/>
                          <a:hlinkClick r:id="rId2" tooltip="Persistent link using digital object identifier"/>
                        </a:rPr>
                        <a:t>://doi.org/10.1016/j.gene.2024.148978</a:t>
                      </a:r>
                      <a:endParaRPr lang="en-IN" sz="1400" b="0" u="none" strike="noStrike" spc="-1" dirty="0">
                        <a:latin typeface="Times New Roman" panose="02020603050405020304" pitchFamily="18" charset="0"/>
                        <a:cs typeface="Times New Roman" panose="02020603050405020304" pitchFamily="18" charset="0"/>
                      </a:endParaRPr>
                    </a:p>
                    <a:p>
                      <a:pPr algn="l" fontAlgn="base"/>
                      <a:endParaRPr lang="en-IN" sz="1400" b="0" i="0" dirty="0">
                        <a:solidFill>
                          <a:srgbClr val="000000"/>
                        </a:solidFill>
                        <a:effectLst/>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Ovarian cancer is the fifth most deadly cancer for women globally. Most cases are diagnosed at an advanced stage because there are no good screening methods. Standard treatment is surgery and platinum-based chemotherapy, but most patients die within 5 years because the cancer comes back or resists treatment. Finding new biomarkers could help with earlier diagnosis and better treatment decisions.</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FBXL6 as a Biomarker:</a:t>
                      </a:r>
                      <a:r>
                        <a:rPr lang="en-US" sz="1400" dirty="0"/>
                        <a:t> The study suggests that FBXL6 could be a new biomarker for predicting the outcome of ovarian cancer. </a:t>
                      </a:r>
                      <a:r>
                        <a:rPr lang="en-US" sz="1400" b="1" dirty="0"/>
                        <a:t>Prognostic Nomogram:</a:t>
                      </a:r>
                      <a:r>
                        <a:rPr lang="en-US" sz="1400" dirty="0"/>
                        <a:t> A nomogram incorporating FBXL6 expression, age, and FIGO stage was developed and showed strong predictive accuracy for patient survival. </a:t>
                      </a:r>
                      <a:r>
                        <a:rPr lang="en-US" sz="1400" b="1" dirty="0"/>
                        <a:t>Potential Therapeutic Target:</a:t>
                      </a:r>
                      <a:r>
                        <a:rPr lang="en-US" sz="1400" dirty="0"/>
                        <a:t> FBXL6's role in regulating key cellular pathways suggests potential new treatment targets for ovarian cancer.</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Limited Sample Size:</a:t>
                      </a:r>
                      <a:r>
                        <a:rPr lang="en-US" sz="1400" dirty="0"/>
                        <a:t> The study involved a relatively small patient group, potentially limiting the generalizability of the findings. </a:t>
                      </a:r>
                      <a:r>
                        <a:rPr lang="en-US" sz="1400" b="1" dirty="0"/>
                        <a:t>Retrospective Design:</a:t>
                      </a:r>
                      <a:r>
                        <a:rPr lang="en-US" sz="1400" dirty="0"/>
                        <a:t> The study's retrospective nature introduces potential biases due to limitations in data collection and control of confounding factors. </a:t>
                      </a:r>
                      <a:r>
                        <a:rPr lang="en-US" sz="1400" b="1" dirty="0"/>
                        <a:t>Focus on Overall Survival:</a:t>
                      </a:r>
                      <a:r>
                        <a:rPr lang="en-US" sz="1400" dirty="0"/>
                        <a:t> The study primarily examined overall survival, with limited investigation of other clinically important outcomes like progression-free survival or response to treatment.</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sz="1400" b="1" dirty="0"/>
                        <a:t>Limited functional validation of FBXL6's role in ovarian cancer:</a:t>
                      </a:r>
                      <a:r>
                        <a:rPr lang="en-US" sz="1400" dirty="0"/>
                        <a:t> The study primarily focused on the association between FBXL6 expression and clinical outcomes. Further research is needed to: </a:t>
                      </a:r>
                      <a:r>
                        <a:rPr lang="en-US" sz="1400" b="1" dirty="0"/>
                        <a:t>Investigate the specific molecular mechanisms</a:t>
                      </a:r>
                      <a:r>
                        <a:rPr lang="en-US" sz="1400" dirty="0"/>
                        <a:t> by which FBXL6 contributes to ovarian cancer progression.</a:t>
                      </a:r>
                    </a:p>
                    <a:p>
                      <a:r>
                        <a:rPr lang="en-US" sz="1400" b="1" dirty="0"/>
                        <a:t>Determine the direct functional impact of FBXL6</a:t>
                      </a:r>
                      <a:r>
                        <a:rPr lang="en-US" sz="1400" dirty="0"/>
                        <a:t> on ovarian cancer cell growth, proliferation, survival, and metastasis through in vitro and in vivo experiments.</a:t>
                      </a:r>
                    </a:p>
                    <a:p>
                      <a:r>
                        <a:rPr lang="en-US" sz="1400" dirty="0"/>
                        <a:t>.</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extLst>
                  <a:ext uri="{0D108BD9-81ED-4DB2-BD59-A6C34878D82A}">
                    <a16:rowId xmlns:a16="http://schemas.microsoft.com/office/drawing/2014/main" val="4123139381"/>
                  </a:ext>
                </a:extLst>
              </a:tr>
            </a:tbl>
          </a:graphicData>
        </a:graphic>
      </p:graphicFrame>
    </p:spTree>
    <p:extLst>
      <p:ext uri="{BB962C8B-B14F-4D97-AF65-F5344CB8AC3E}">
        <p14:creationId xmlns:p14="http://schemas.microsoft.com/office/powerpoint/2010/main" val="2122545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83B0-72B4-99FB-67E2-FFE9F4446A9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31EA931-A9BE-BBC3-F382-26499A765C8A}"/>
              </a:ext>
            </a:extLst>
          </p:cNvPr>
          <p:cNvSpPr>
            <a:spLocks noGrp="1"/>
          </p:cNvSpPr>
          <p:nvPr>
            <p:ph type="body" idx="1"/>
          </p:nvPr>
        </p:nvSpPr>
        <p:spPr/>
        <p:txBody>
          <a:bodyPr/>
          <a:lstStyle/>
          <a:p>
            <a:endParaRPr lang="en-IN"/>
          </a:p>
        </p:txBody>
      </p:sp>
      <p:graphicFrame>
        <p:nvGraphicFramePr>
          <p:cNvPr id="4" name="Table 3">
            <a:extLst>
              <a:ext uri="{FF2B5EF4-FFF2-40B4-BE49-F238E27FC236}">
                <a16:creationId xmlns:a16="http://schemas.microsoft.com/office/drawing/2014/main" id="{D35463A7-75B1-1FA4-A8F7-B7D700286FA2}"/>
              </a:ext>
            </a:extLst>
          </p:cNvPr>
          <p:cNvGraphicFramePr>
            <a:graphicFrameLocks noGrp="1"/>
          </p:cNvGraphicFramePr>
          <p:nvPr>
            <p:extLst>
              <p:ext uri="{D42A27DB-BD31-4B8C-83A1-F6EECF244321}">
                <p14:modId xmlns:p14="http://schemas.microsoft.com/office/powerpoint/2010/main" val="3695690439"/>
              </p:ext>
            </p:extLst>
          </p:nvPr>
        </p:nvGraphicFramePr>
        <p:xfrm>
          <a:off x="14287" y="-11905"/>
          <a:ext cx="12163425" cy="6964572"/>
        </p:xfrm>
        <a:graphic>
          <a:graphicData uri="http://schemas.openxmlformats.org/drawingml/2006/table">
            <a:tbl>
              <a:tblPr bandRow="1">
                <a:tableStyleId>{5C22544A-7EE6-4342-B048-85BDC9FD1C3A}</a:tableStyleId>
              </a:tblPr>
              <a:tblGrid>
                <a:gridCol w="605145">
                  <a:extLst>
                    <a:ext uri="{9D8B030D-6E8A-4147-A177-3AD203B41FA5}">
                      <a16:colId xmlns:a16="http://schemas.microsoft.com/office/drawing/2014/main" val="3191128577"/>
                    </a:ext>
                  </a:extLst>
                </a:gridCol>
                <a:gridCol w="1691149">
                  <a:extLst>
                    <a:ext uri="{9D8B030D-6E8A-4147-A177-3AD203B41FA5}">
                      <a16:colId xmlns:a16="http://schemas.microsoft.com/office/drawing/2014/main" val="3697700678"/>
                    </a:ext>
                  </a:extLst>
                </a:gridCol>
                <a:gridCol w="1553496">
                  <a:extLst>
                    <a:ext uri="{9D8B030D-6E8A-4147-A177-3AD203B41FA5}">
                      <a16:colId xmlns:a16="http://schemas.microsoft.com/office/drawing/2014/main" val="786223768"/>
                    </a:ext>
                  </a:extLst>
                </a:gridCol>
                <a:gridCol w="2317965">
                  <a:extLst>
                    <a:ext uri="{9D8B030D-6E8A-4147-A177-3AD203B41FA5}">
                      <a16:colId xmlns:a16="http://schemas.microsoft.com/office/drawing/2014/main" val="2631180632"/>
                    </a:ext>
                  </a:extLst>
                </a:gridCol>
                <a:gridCol w="1918970">
                  <a:extLst>
                    <a:ext uri="{9D8B030D-6E8A-4147-A177-3AD203B41FA5}">
                      <a16:colId xmlns:a16="http://schemas.microsoft.com/office/drawing/2014/main" val="708860439"/>
                    </a:ext>
                  </a:extLst>
                </a:gridCol>
                <a:gridCol w="1990725">
                  <a:extLst>
                    <a:ext uri="{9D8B030D-6E8A-4147-A177-3AD203B41FA5}">
                      <a16:colId xmlns:a16="http://schemas.microsoft.com/office/drawing/2014/main" val="2853115332"/>
                    </a:ext>
                  </a:extLst>
                </a:gridCol>
                <a:gridCol w="2085975">
                  <a:extLst>
                    <a:ext uri="{9D8B030D-6E8A-4147-A177-3AD203B41FA5}">
                      <a16:colId xmlns:a16="http://schemas.microsoft.com/office/drawing/2014/main" val="64515562"/>
                    </a:ext>
                  </a:extLst>
                </a:gridCol>
              </a:tblGrid>
              <a:tr h="1325772">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Author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Journal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628389871"/>
                  </a:ext>
                </a:extLst>
              </a:tr>
              <a:tr h="5544133">
                <a:tc>
                  <a:txBody>
                    <a:bodyPr/>
                    <a:lstStyle/>
                    <a:p>
                      <a:pPr algn="l" fontAlgn="base"/>
                      <a:r>
                        <a:rPr lang="en-US" sz="1400" b="0" i="0" dirty="0">
                          <a:solidFill>
                            <a:srgbClr val="000000"/>
                          </a:solidFill>
                          <a:effectLst/>
                          <a:latin typeface="Times New Roman" panose="02020603050405020304" pitchFamily="18" charset="0"/>
                          <a:cs typeface="Times New Roman" panose="02020603050405020304" pitchFamily="18" charset="0"/>
                        </a:rPr>
                        <a:t>3.</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sz="1800" b="1" dirty="0"/>
                        <a:t>The Human Pathology Atlas for deciphering the prognostic features of human cancers</a:t>
                      </a:r>
                      <a:endParaRPr lang="en-US" sz="1800" b="1" dirty="0">
                        <a:solidFill>
                          <a:schemeClr val="tx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0" indent="0" algn="l">
                        <a:lnSpc>
                          <a:spcPct val="100000"/>
                        </a:lnSpc>
                        <a:buFont typeface="Arial" panose="020B0604020202020204" pitchFamily="34" charset="0"/>
                        <a:buNone/>
                      </a:pPr>
                      <a:r>
                        <a:rPr lang="en-IN" sz="1400" dirty="0">
                          <a:effectLst/>
                        </a:rPr>
                        <a:t>Meng Yuan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Cheng Zhang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Kalle Von </a:t>
                      </a:r>
                      <a:r>
                        <a:rPr lang="en-IN" sz="1400" dirty="0" err="1">
                          <a:effectLst/>
                        </a:rPr>
                        <a:t>Feilitzen</a:t>
                      </a:r>
                      <a:r>
                        <a:rPr lang="en-IN" sz="1400" dirty="0">
                          <a:effectLst/>
                        </a:rPr>
                        <a:t>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Martin </a:t>
                      </a:r>
                      <a:r>
                        <a:rPr lang="en-IN" sz="1400" dirty="0" err="1">
                          <a:effectLst/>
                        </a:rPr>
                        <a:t>Zwahle</a:t>
                      </a:r>
                      <a:r>
                        <a:rPr lang="en-IN" sz="1600" b="0" i="0" kern="1200" dirty="0">
                          <a:solidFill>
                            <a:schemeClr val="tx1"/>
                          </a:solidFill>
                          <a:effectLst/>
                          <a:latin typeface="+mn-lt"/>
                          <a:ea typeface="+mn-ea"/>
                          <a:cs typeface="+mn-cs"/>
                        </a:rPr>
                        <a:t>, </a:t>
                      </a:r>
                      <a:r>
                        <a:rPr lang="en-IN" sz="1400" dirty="0" err="1">
                          <a:effectLst/>
                        </a:rPr>
                        <a:t>Mengnan</a:t>
                      </a:r>
                      <a:r>
                        <a:rPr lang="en-IN" sz="1400" dirty="0">
                          <a:effectLst/>
                        </a:rPr>
                        <a:t> Shi </a:t>
                      </a:r>
                      <a:r>
                        <a:rPr lang="en-IN" sz="1600" b="0" i="0" kern="1200" dirty="0">
                          <a:solidFill>
                            <a:schemeClr val="tx1"/>
                          </a:solidFill>
                          <a:effectLst/>
                          <a:latin typeface="+mn-lt"/>
                          <a:ea typeface="+mn-ea"/>
                          <a:cs typeface="+mn-cs"/>
                        </a:rPr>
                        <a:t>, </a:t>
                      </a:r>
                      <a:r>
                        <a:rPr lang="en-IN" sz="1400" dirty="0" err="1">
                          <a:effectLst/>
                        </a:rPr>
                        <a:t>Xiangyu</a:t>
                      </a:r>
                      <a:r>
                        <a:rPr lang="en-IN" sz="1400" dirty="0">
                          <a:effectLst/>
                        </a:rPr>
                        <a:t> Li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Hong Yang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err="1">
                          <a:effectLst/>
                        </a:rPr>
                        <a:t>Xiya</a:t>
                      </a:r>
                      <a:r>
                        <a:rPr lang="en-IN" sz="1400" dirty="0">
                          <a:effectLst/>
                        </a:rPr>
                        <a:t> Song </a:t>
                      </a:r>
                      <a:r>
                        <a:rPr lang="en-IN" sz="1600" b="0" i="0" kern="1200" dirty="0">
                          <a:solidFill>
                            <a:schemeClr val="tx1"/>
                          </a:solidFill>
                          <a:effectLst/>
                          <a:latin typeface="+mn-lt"/>
                          <a:ea typeface="+mn-ea"/>
                          <a:cs typeface="+mn-cs"/>
                        </a:rPr>
                        <a:t>, </a:t>
                      </a:r>
                    </a:p>
                    <a:p>
                      <a:pPr marL="0" indent="0" algn="l">
                        <a:lnSpc>
                          <a:spcPct val="100000"/>
                        </a:lnSpc>
                        <a:buFont typeface="Arial" panose="020B0604020202020204" pitchFamily="34" charset="0"/>
                        <a:buNone/>
                      </a:pPr>
                      <a:r>
                        <a:rPr lang="en-IN" sz="1400" dirty="0">
                          <a:effectLst/>
                        </a:rPr>
                        <a:t>Hasan </a:t>
                      </a:r>
                      <a:r>
                        <a:rPr lang="en-IN" sz="1400" dirty="0" err="1">
                          <a:effectLst/>
                        </a:rPr>
                        <a:t>Turkez</a:t>
                      </a:r>
                      <a:r>
                        <a:rPr lang="en-IN" sz="1400" dirty="0">
                          <a:effectLst/>
                        </a:rPr>
                        <a:t> </a:t>
                      </a:r>
                      <a:r>
                        <a:rPr lang="en-IN" sz="1600" b="0" i="0" kern="1200" dirty="0">
                          <a:solidFill>
                            <a:schemeClr val="tx1"/>
                          </a:solidFill>
                          <a:effectLst/>
                          <a:latin typeface="+mn-lt"/>
                          <a:ea typeface="+mn-ea"/>
                          <a:cs typeface="+mn-cs"/>
                        </a:rPr>
                        <a:t>, </a:t>
                      </a:r>
                      <a:r>
                        <a:rPr lang="en-IN" sz="1400" dirty="0">
                          <a:effectLst/>
                        </a:rPr>
                        <a:t>Mathias </a:t>
                      </a:r>
                      <a:r>
                        <a:rPr lang="en-IN" sz="1400" dirty="0" err="1">
                          <a:effectLst/>
                        </a:rPr>
                        <a:t>Uhlén</a:t>
                      </a:r>
                      <a:r>
                        <a:rPr lang="en-IN" sz="1400" dirty="0">
                          <a:effectLst/>
                        </a:rPr>
                        <a:t> </a:t>
                      </a:r>
                      <a:r>
                        <a:rPr lang="en-IN" sz="1600" b="0" i="0" kern="1200" dirty="0">
                          <a:solidFill>
                            <a:schemeClr val="tx1"/>
                          </a:solidFill>
                          <a:effectLst/>
                          <a:latin typeface="+mn-lt"/>
                          <a:ea typeface="+mn-ea"/>
                          <a:cs typeface="+mn-cs"/>
                        </a:rPr>
                        <a:t>,</a:t>
                      </a:r>
                      <a:r>
                        <a:rPr lang="en-IN" sz="1400" dirty="0">
                          <a:effectLst/>
                        </a:rPr>
                        <a:t>Adil </a:t>
                      </a:r>
                      <a:r>
                        <a:rPr lang="en-IN" sz="1400" dirty="0" err="1">
                          <a:effectLst/>
                        </a:rPr>
                        <a:t>Mardinoglu</a:t>
                      </a:r>
                      <a:r>
                        <a:rPr lang="en-IN" sz="1400" dirty="0">
                          <a:effectLst/>
                        </a:rPr>
                        <a:t> </a:t>
                      </a:r>
                    </a:p>
                    <a:p>
                      <a:pPr fontAlgn="base"/>
                      <a:endParaRPr lang="en-IN" sz="1400" b="1" i="0" dirty="0">
                        <a:solidFill>
                          <a:schemeClr val="dk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indent="0" algn="l">
                        <a:lnSpc>
                          <a:spcPct val="100000"/>
                        </a:lnSpc>
                        <a:buFont typeface="Arial" panose="020B0604020202020204" pitchFamily="34" charset="0"/>
                        <a:buNone/>
                      </a:pPr>
                      <a:r>
                        <a:rPr lang="pt-BR" sz="1400" b="1" i="0" u="none" strike="noStrike" kern="1200" spc="-1" dirty="0">
                          <a:solidFill>
                            <a:schemeClr val="tx1"/>
                          </a:solidFill>
                          <a:effectLst/>
                          <a:latin typeface="+mn-lt"/>
                          <a:ea typeface="+mn-ea"/>
                          <a:cs typeface="+mn-cs"/>
                        </a:rPr>
                        <a:t>DOI:</a:t>
                      </a:r>
                    </a:p>
                    <a:p>
                      <a:pPr marL="0" indent="0" algn="l">
                        <a:lnSpc>
                          <a:spcPct val="100000"/>
                        </a:lnSpc>
                        <a:buFont typeface="Arial" panose="020B0604020202020204" pitchFamily="34" charset="0"/>
                        <a:buNone/>
                      </a:pPr>
                      <a:r>
                        <a:rPr lang="en-IN" sz="1400" b="0" i="0" u="none" strike="noStrike" kern="1200" dirty="0">
                          <a:solidFill>
                            <a:schemeClr val="tx1"/>
                          </a:solidFill>
                          <a:effectLst/>
                          <a:latin typeface="+mn-lt"/>
                          <a:ea typeface="+mn-ea"/>
                          <a:cs typeface="+mn-cs"/>
                          <a:hlinkClick r:id="rId2" tooltip="Persistent link using digital object identifier"/>
                        </a:rPr>
                        <a:t>https://doi.org/10.1016/j.ebiom.2024.105495</a:t>
                      </a:r>
                      <a:endParaRPr lang="pt-BR" sz="1400" b="1" i="0" u="none" strike="noStrike" kern="1200" spc="-1" dirty="0">
                        <a:solidFill>
                          <a:schemeClr val="tx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marR="0" lvl="0" indent="0" defTabSz="914400" eaLnBrk="1" fontAlgn="base" latinLnBrk="0" hangingPunct="1">
                        <a:lnSpc>
                          <a:spcPct val="100000"/>
                        </a:lnSpc>
                        <a:spcBef>
                          <a:spcPts val="0"/>
                        </a:spcBef>
                        <a:spcAft>
                          <a:spcPts val="0"/>
                        </a:spcAft>
                        <a:buClrTx/>
                        <a:buSzTx/>
                        <a:buFontTx/>
                        <a:buNone/>
                        <a:tabLst/>
                        <a:defRPr/>
                      </a:pPr>
                      <a:endParaRPr lang="en-IN" sz="1400" b="1" i="0" dirty="0">
                        <a:solidFill>
                          <a:schemeClr val="dk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 </a:t>
                      </a:r>
                      <a:r>
                        <a:rPr lang="en-IN" sz="1400" b="1" dirty="0"/>
                        <a:t>Tissue Samples</a:t>
                      </a:r>
                      <a:r>
                        <a:rPr lang="en-IN" sz="1400" dirty="0"/>
                        <a:t>: Collect tissue samples from human cancer patients.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1" dirty="0"/>
                        <a:t>Gene Expression Profiling</a:t>
                      </a:r>
                      <a:r>
                        <a:rPr lang="en-IN" sz="1400" dirty="0"/>
                        <a:t>: Use RNA-sequencing, microarray analysis, or proteomics to measure gene and protein expression levels in cancer tissues.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1" dirty="0"/>
                        <a:t>Histopathology Imaging</a:t>
                      </a:r>
                      <a:r>
                        <a:rPr lang="en-IN" sz="1400" dirty="0"/>
                        <a:t>: Include high-resolution histological images of cancer tissues using techniques like H&amp;E staining.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Clinical Data</a:t>
                      </a:r>
                      <a:r>
                        <a:rPr lang="en-US" sz="1400" dirty="0"/>
                        <a:t>: Incorporate patient data, including demographics, treatment history, and survival outcomes.</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dirty="0"/>
                        <a:t>Combines transcriptomics, proteomics, and immunohistochemical data for robust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dirty="0"/>
                        <a:t>Integrates large-scale datasets such as those from </a:t>
                      </a:r>
                      <a:r>
                        <a:rPr lang="en-IN" sz="1400" b="1" dirty="0"/>
                        <a:t>TCGA (The Cancer Genome Atlas)</a:t>
                      </a:r>
                      <a:r>
                        <a:rPr lang="en-IN" sz="1400" dirty="0"/>
                        <a:t> and other population-wide studies.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Identifies gene expression patterns and protein markers linked to survival </a:t>
                      </a:r>
                      <a:r>
                        <a:rPr lang="en-US" sz="1400" dirty="0" err="1"/>
                        <a:t>outcomes.Helps</a:t>
                      </a:r>
                      <a:r>
                        <a:rPr lang="en-US" sz="1400" dirty="0"/>
                        <a:t> in discovering novel </a:t>
                      </a:r>
                      <a:r>
                        <a:rPr lang="en-US" sz="1400" b="1" dirty="0"/>
                        <a:t>prognostic biomarkers</a:t>
                      </a:r>
                      <a:r>
                        <a:rPr lang="en-US" sz="1400" dirty="0"/>
                        <a:t> for different cancer types.</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Inadequate Coverage:</a:t>
                      </a:r>
                      <a:r>
                        <a:rPr lang="en-US" sz="1400" dirty="0"/>
                        <a:t> Some rare cancers or subtypes may not be well-represented in the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Overfitting to Certain Biomarkers:</a:t>
                      </a:r>
                      <a:r>
                        <a:rPr lang="en-US" sz="1400" dirty="0"/>
                        <a:t> Prognostic markers identified in one cohort may not generalize across diverse patient populations due to biological and environmental variability.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1" dirty="0"/>
                        <a:t>Retrospective Nature of Data:</a:t>
                      </a:r>
                      <a:r>
                        <a:rPr lang="en-US" sz="1400" dirty="0"/>
                        <a:t> Much of the analysis relies on retrospective data, which may not always predict future outcomes accurately.</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indent="-285750" algn="l">
                        <a:lnSpc>
                          <a:spcPct val="100000"/>
                        </a:lnSpc>
                        <a:buFont typeface="Arial" panose="020B0604020202020204" pitchFamily="34" charset="0"/>
                        <a:buChar char="•"/>
                      </a:pPr>
                      <a:r>
                        <a:rPr lang="en-US" sz="1400" dirty="0"/>
                        <a:t>The Atlas focuses primarily on common cancers, leaving rare cancers and pediatric cancers underexplored.</a:t>
                      </a:r>
                    </a:p>
                    <a:p>
                      <a:pPr marL="285750" indent="-285750" algn="l">
                        <a:lnSpc>
                          <a:spcPct val="100000"/>
                        </a:lnSpc>
                        <a:buFont typeface="Arial" panose="020B0604020202020204" pitchFamily="34" charset="0"/>
                        <a:buChar char="•"/>
                      </a:pPr>
                      <a:r>
                        <a:rPr lang="en-US" sz="1400" dirty="0"/>
                        <a:t>The Atlas provides a static snapshot of gene and protein expression without accounting for how these profiles change over time.</a:t>
                      </a:r>
                    </a:p>
                    <a:p>
                      <a:pPr marL="285750" indent="-285750" algn="l">
                        <a:lnSpc>
                          <a:spcPct val="100000"/>
                        </a:lnSpc>
                        <a:buFont typeface="Arial" panose="020B0604020202020204" pitchFamily="34" charset="0"/>
                        <a:buChar char="•"/>
                      </a:pPr>
                      <a:r>
                        <a:rPr lang="en-US" sz="1400" dirty="0"/>
                        <a:t>Many biomarkers are identified through computational methods but lack experimental or clinical validation.</a:t>
                      </a:r>
                      <a:endParaRPr lang="en-IN" sz="14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extLst>
                  <a:ext uri="{0D108BD9-81ED-4DB2-BD59-A6C34878D82A}">
                    <a16:rowId xmlns:a16="http://schemas.microsoft.com/office/drawing/2014/main" val="2547163904"/>
                  </a:ext>
                </a:extLst>
              </a:tr>
            </a:tbl>
          </a:graphicData>
        </a:graphic>
      </p:graphicFrame>
    </p:spTree>
    <p:extLst>
      <p:ext uri="{BB962C8B-B14F-4D97-AF65-F5344CB8AC3E}">
        <p14:creationId xmlns:p14="http://schemas.microsoft.com/office/powerpoint/2010/main" val="153002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42A1A-6AB1-4BE3-76C8-BD1897FEBE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4782C-194B-9E78-A1B4-1647C759B38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DD19A72-70D0-69FD-93CB-FBFCF780E952}"/>
              </a:ext>
            </a:extLst>
          </p:cNvPr>
          <p:cNvSpPr>
            <a:spLocks noGrp="1"/>
          </p:cNvSpPr>
          <p:nvPr>
            <p:ph type="body" idx="1"/>
          </p:nvPr>
        </p:nvSpPr>
        <p:spPr/>
        <p:txBody>
          <a:bodyPr/>
          <a:lstStyle/>
          <a:p>
            <a:endParaRPr lang="en-IN"/>
          </a:p>
        </p:txBody>
      </p:sp>
      <p:graphicFrame>
        <p:nvGraphicFramePr>
          <p:cNvPr id="4" name="Table 3">
            <a:extLst>
              <a:ext uri="{FF2B5EF4-FFF2-40B4-BE49-F238E27FC236}">
                <a16:creationId xmlns:a16="http://schemas.microsoft.com/office/drawing/2014/main" id="{71F73BFA-840A-D52C-E0C8-CEAB0A968C25}"/>
              </a:ext>
            </a:extLst>
          </p:cNvPr>
          <p:cNvGraphicFramePr>
            <a:graphicFrameLocks noGrp="1"/>
          </p:cNvGraphicFramePr>
          <p:nvPr>
            <p:extLst>
              <p:ext uri="{D42A27DB-BD31-4B8C-83A1-F6EECF244321}">
                <p14:modId xmlns:p14="http://schemas.microsoft.com/office/powerpoint/2010/main" val="3614808395"/>
              </p:ext>
            </p:extLst>
          </p:nvPr>
        </p:nvGraphicFramePr>
        <p:xfrm>
          <a:off x="14287" y="-11905"/>
          <a:ext cx="12163425" cy="6869905"/>
        </p:xfrm>
        <a:graphic>
          <a:graphicData uri="http://schemas.openxmlformats.org/drawingml/2006/table">
            <a:tbl>
              <a:tblPr bandRow="1">
                <a:tableStyleId>{5C22544A-7EE6-4342-B048-85BDC9FD1C3A}</a:tableStyleId>
              </a:tblPr>
              <a:tblGrid>
                <a:gridCol w="605145">
                  <a:extLst>
                    <a:ext uri="{9D8B030D-6E8A-4147-A177-3AD203B41FA5}">
                      <a16:colId xmlns:a16="http://schemas.microsoft.com/office/drawing/2014/main" val="3191128577"/>
                    </a:ext>
                  </a:extLst>
                </a:gridCol>
                <a:gridCol w="1730478">
                  <a:extLst>
                    <a:ext uri="{9D8B030D-6E8A-4147-A177-3AD203B41FA5}">
                      <a16:colId xmlns:a16="http://schemas.microsoft.com/office/drawing/2014/main" val="3697700678"/>
                    </a:ext>
                  </a:extLst>
                </a:gridCol>
                <a:gridCol w="1514167">
                  <a:extLst>
                    <a:ext uri="{9D8B030D-6E8A-4147-A177-3AD203B41FA5}">
                      <a16:colId xmlns:a16="http://schemas.microsoft.com/office/drawing/2014/main" val="786223768"/>
                    </a:ext>
                  </a:extLst>
                </a:gridCol>
                <a:gridCol w="2317965">
                  <a:extLst>
                    <a:ext uri="{9D8B030D-6E8A-4147-A177-3AD203B41FA5}">
                      <a16:colId xmlns:a16="http://schemas.microsoft.com/office/drawing/2014/main" val="2631180632"/>
                    </a:ext>
                  </a:extLst>
                </a:gridCol>
                <a:gridCol w="1918970">
                  <a:extLst>
                    <a:ext uri="{9D8B030D-6E8A-4147-A177-3AD203B41FA5}">
                      <a16:colId xmlns:a16="http://schemas.microsoft.com/office/drawing/2014/main" val="708860439"/>
                    </a:ext>
                  </a:extLst>
                </a:gridCol>
                <a:gridCol w="1990725">
                  <a:extLst>
                    <a:ext uri="{9D8B030D-6E8A-4147-A177-3AD203B41FA5}">
                      <a16:colId xmlns:a16="http://schemas.microsoft.com/office/drawing/2014/main" val="2853115332"/>
                    </a:ext>
                  </a:extLst>
                </a:gridCol>
                <a:gridCol w="2085975">
                  <a:extLst>
                    <a:ext uri="{9D8B030D-6E8A-4147-A177-3AD203B41FA5}">
                      <a16:colId xmlns:a16="http://schemas.microsoft.com/office/drawing/2014/main" val="64515562"/>
                    </a:ext>
                  </a:extLst>
                </a:gridCol>
              </a:tblGrid>
              <a:tr h="1325772">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Author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Journal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dirty="0">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628389871"/>
                  </a:ext>
                </a:extLst>
              </a:tr>
              <a:tr h="5544133">
                <a:tc>
                  <a:txBody>
                    <a:bodyPr/>
                    <a:lstStyle/>
                    <a:p>
                      <a:pPr algn="l" fontAlgn="base"/>
                      <a:r>
                        <a:rPr lang="en-US" sz="1400" b="0" i="0" dirty="0">
                          <a:solidFill>
                            <a:srgbClr val="000000"/>
                          </a:solidFill>
                          <a:effectLst/>
                          <a:latin typeface="Times New Roman" panose="02020603050405020304" pitchFamily="18" charset="0"/>
                          <a:cs typeface="Times New Roman" panose="02020603050405020304" pitchFamily="18" charset="0"/>
                        </a:rPr>
                        <a:t>4.</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sz="1800" b="1" dirty="0"/>
                        <a:t>Applying the Deep Learning Techniques to Solve Classification Tasks Using Gene Expression Data</a:t>
                      </a:r>
                      <a:endParaRPr lang="en-US" sz="1800" b="1" dirty="0">
                        <a:solidFill>
                          <a:schemeClr val="tx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0" indent="0" algn="l">
                        <a:lnSpc>
                          <a:spcPct val="100000"/>
                        </a:lnSpc>
                        <a:buFont typeface="Arial" panose="020B0604020202020204" pitchFamily="34" charset="0"/>
                        <a:buNone/>
                      </a:pPr>
                      <a:r>
                        <a:rPr lang="en-IN" sz="1400" dirty="0"/>
                        <a:t>SERGII BABICHEV , IGOR LIAKH, AND IRINA KALININA </a:t>
                      </a:r>
                    </a:p>
                    <a:p>
                      <a:pPr fontAlgn="base"/>
                      <a:endParaRPr lang="en-IN" sz="1400" b="1" i="0" dirty="0">
                        <a:solidFill>
                          <a:schemeClr val="dk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indent="0" algn="l">
                        <a:lnSpc>
                          <a:spcPct val="100000"/>
                        </a:lnSpc>
                        <a:buFont typeface="Arial" panose="020B0604020202020204" pitchFamily="34" charset="0"/>
                        <a:buNone/>
                      </a:pPr>
                      <a:r>
                        <a:rPr lang="pt-BR" sz="1400" b="1" i="0" u="none" strike="noStrike" kern="1200" spc="-1" dirty="0">
                          <a:solidFill>
                            <a:schemeClr val="tx1"/>
                          </a:solidFill>
                          <a:effectLst/>
                          <a:latin typeface="+mn-lt"/>
                          <a:ea typeface="+mn-ea"/>
                          <a:cs typeface="+mn-cs"/>
                        </a:rPr>
                        <a:t>DOI:</a:t>
                      </a:r>
                    </a:p>
                    <a:p>
                      <a:pPr marL="0" indent="0" algn="l">
                        <a:lnSpc>
                          <a:spcPct val="100000"/>
                        </a:lnSpc>
                        <a:buFont typeface="Arial" panose="020B0604020202020204" pitchFamily="34" charset="0"/>
                        <a:buNone/>
                      </a:pPr>
                      <a:r>
                        <a:rPr lang="en-IN" sz="1400" dirty="0"/>
                        <a:t>10.1109/ACCESS.2024.3368070</a:t>
                      </a:r>
                      <a:endParaRPr lang="pt-BR" sz="1400" b="1" i="0" u="none" strike="noStrike" kern="1200" spc="-1" dirty="0">
                        <a:solidFill>
                          <a:schemeClr val="tx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marR="0" lvl="0" indent="0" defTabSz="914400" eaLnBrk="1" fontAlgn="base" latinLnBrk="0" hangingPunct="1">
                        <a:lnSpc>
                          <a:spcPct val="100000"/>
                        </a:lnSpc>
                        <a:spcBef>
                          <a:spcPts val="0"/>
                        </a:spcBef>
                        <a:spcAft>
                          <a:spcPts val="0"/>
                        </a:spcAft>
                        <a:buClrTx/>
                        <a:buSzTx/>
                        <a:buFontTx/>
                        <a:buNone/>
                        <a:tabLst/>
                        <a:defRPr/>
                      </a:pPr>
                      <a:endParaRPr lang="en-IN" sz="1400" b="1" i="0" dirty="0">
                        <a:solidFill>
                          <a:schemeClr val="dk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 </a:t>
                      </a:r>
                      <a:r>
                        <a:rPr lang="en-US" sz="1400" dirty="0"/>
                        <a:t>Split the data into </a:t>
                      </a:r>
                      <a:r>
                        <a:rPr lang="en-US" sz="1400" b="1" dirty="0"/>
                        <a:t>training</a:t>
                      </a:r>
                      <a:r>
                        <a:rPr lang="en-US" sz="1400" dirty="0"/>
                        <a:t>, </a:t>
                      </a:r>
                      <a:r>
                        <a:rPr lang="en-US" sz="1400" b="1" dirty="0"/>
                        <a:t>validation</a:t>
                      </a:r>
                      <a:r>
                        <a:rPr lang="en-US" sz="1400" dirty="0"/>
                        <a:t>, and </a:t>
                      </a:r>
                      <a:r>
                        <a:rPr lang="en-US" sz="1400" b="1" dirty="0"/>
                        <a:t>test</a:t>
                      </a:r>
                      <a:r>
                        <a:rPr lang="en-US" sz="1400" dirty="0"/>
                        <a:t> sets. A typical split might be 70% training, 15% validation, and 15% testing.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Ensure that each split maintains the same distribution of target classes (e.g., disease vs. healthy) to avoid biased training.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While deep learning models are effective at learning hierarchical representations, incorporating domain knowledge about genes can improve performance.</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models can handle large-scale datasets with thousands of genes. Traditional methods struggle with the high-dimensional nature of gene expression data, but deep learning can learn complex relationships and patterns in such high-dimensional spaces.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can automatically learn relevant features from the raw gene expression data, reducing the need for manual feature extraction or selection.</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models, especially deep neural networks, are computationally expensive to train. This requires significant hardware resources, such as high-performance GPUs or TPUs, and can lead to high operational costs.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Gene expression datasets may come from different experimental conditions, labs, or technologies, which can introduce biases. </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indent="-285750" algn="l">
                        <a:lnSpc>
                          <a:spcPct val="100000"/>
                        </a:lnSpc>
                        <a:buFont typeface="Arial" panose="020B0604020202020204" pitchFamily="34" charset="0"/>
                        <a:buChar char="•"/>
                      </a:pPr>
                      <a:r>
                        <a:rPr lang="en-US" sz="1400" dirty="0"/>
                        <a:t>Gene expression data is often noisy, and dealing with class imbalances is a challenge. </a:t>
                      </a:r>
                    </a:p>
                    <a:p>
                      <a:pPr marL="285750" indent="-285750" algn="l">
                        <a:lnSpc>
                          <a:spcPct val="100000"/>
                        </a:lnSpc>
                        <a:buFont typeface="Arial" panose="020B0604020202020204" pitchFamily="34" charset="0"/>
                        <a:buChar char="•"/>
                      </a:pPr>
                      <a:r>
                        <a:rPr lang="en-US" sz="1400" dirty="0"/>
                        <a:t>More robust preprocessing techniques are needed to handle these issues without introducing bias.</a:t>
                      </a:r>
                    </a:p>
                    <a:p>
                      <a:pPr marL="285750" indent="-285750" algn="l">
                        <a:lnSpc>
                          <a:spcPct val="100000"/>
                        </a:lnSpc>
                        <a:buFont typeface="Arial" panose="020B0604020202020204" pitchFamily="34" charset="0"/>
                        <a:buChar char="•"/>
                      </a:pPr>
                      <a:r>
                        <a:rPr lang="en-US" sz="1400" dirty="0"/>
                        <a:t>Research into more advanced denoising algorithms, or developing new techniques to address class imbalance in deep learning models, could significantly improve model performance.</a:t>
                      </a:r>
                      <a:endParaRPr lang="en-IN" sz="14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extLst>
                  <a:ext uri="{0D108BD9-81ED-4DB2-BD59-A6C34878D82A}">
                    <a16:rowId xmlns:a16="http://schemas.microsoft.com/office/drawing/2014/main" val="2547163904"/>
                  </a:ext>
                </a:extLst>
              </a:tr>
            </a:tbl>
          </a:graphicData>
        </a:graphic>
      </p:graphicFrame>
    </p:spTree>
    <p:extLst>
      <p:ext uri="{BB962C8B-B14F-4D97-AF65-F5344CB8AC3E}">
        <p14:creationId xmlns:p14="http://schemas.microsoft.com/office/powerpoint/2010/main" val="16598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EA39A-86A3-9D0E-F298-AD581FD2A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F4FA47-43CA-830A-3F7E-0D789485225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691DDDC-EA85-82BA-F32A-2615C553CAA3}"/>
              </a:ext>
            </a:extLst>
          </p:cNvPr>
          <p:cNvSpPr>
            <a:spLocks noGrp="1"/>
          </p:cNvSpPr>
          <p:nvPr>
            <p:ph type="body" idx="1"/>
          </p:nvPr>
        </p:nvSpPr>
        <p:spPr/>
        <p:txBody>
          <a:bodyPr/>
          <a:lstStyle/>
          <a:p>
            <a:endParaRPr lang="en-IN"/>
          </a:p>
        </p:txBody>
      </p:sp>
      <p:graphicFrame>
        <p:nvGraphicFramePr>
          <p:cNvPr id="4" name="Table 3">
            <a:extLst>
              <a:ext uri="{FF2B5EF4-FFF2-40B4-BE49-F238E27FC236}">
                <a16:creationId xmlns:a16="http://schemas.microsoft.com/office/drawing/2014/main" id="{56E0E27F-E262-2179-9A10-5050B423D439}"/>
              </a:ext>
            </a:extLst>
          </p:cNvPr>
          <p:cNvGraphicFramePr>
            <a:graphicFrameLocks noGrp="1"/>
          </p:cNvGraphicFramePr>
          <p:nvPr>
            <p:extLst>
              <p:ext uri="{D42A27DB-BD31-4B8C-83A1-F6EECF244321}">
                <p14:modId xmlns:p14="http://schemas.microsoft.com/office/powerpoint/2010/main" val="3865646263"/>
              </p:ext>
            </p:extLst>
          </p:nvPr>
        </p:nvGraphicFramePr>
        <p:xfrm>
          <a:off x="14287" y="-11905"/>
          <a:ext cx="12163425" cy="6869905"/>
        </p:xfrm>
        <a:graphic>
          <a:graphicData uri="http://schemas.openxmlformats.org/drawingml/2006/table">
            <a:tbl>
              <a:tblPr bandRow="1">
                <a:tableStyleId>{5C22544A-7EE6-4342-B048-85BDC9FD1C3A}</a:tableStyleId>
              </a:tblPr>
              <a:tblGrid>
                <a:gridCol w="605145">
                  <a:extLst>
                    <a:ext uri="{9D8B030D-6E8A-4147-A177-3AD203B41FA5}">
                      <a16:colId xmlns:a16="http://schemas.microsoft.com/office/drawing/2014/main" val="3191128577"/>
                    </a:ext>
                  </a:extLst>
                </a:gridCol>
                <a:gridCol w="1700981">
                  <a:extLst>
                    <a:ext uri="{9D8B030D-6E8A-4147-A177-3AD203B41FA5}">
                      <a16:colId xmlns:a16="http://schemas.microsoft.com/office/drawing/2014/main" val="3697700678"/>
                    </a:ext>
                  </a:extLst>
                </a:gridCol>
                <a:gridCol w="1543664">
                  <a:extLst>
                    <a:ext uri="{9D8B030D-6E8A-4147-A177-3AD203B41FA5}">
                      <a16:colId xmlns:a16="http://schemas.microsoft.com/office/drawing/2014/main" val="786223768"/>
                    </a:ext>
                  </a:extLst>
                </a:gridCol>
                <a:gridCol w="2317965">
                  <a:extLst>
                    <a:ext uri="{9D8B030D-6E8A-4147-A177-3AD203B41FA5}">
                      <a16:colId xmlns:a16="http://schemas.microsoft.com/office/drawing/2014/main" val="2631180632"/>
                    </a:ext>
                  </a:extLst>
                </a:gridCol>
                <a:gridCol w="1918970">
                  <a:extLst>
                    <a:ext uri="{9D8B030D-6E8A-4147-A177-3AD203B41FA5}">
                      <a16:colId xmlns:a16="http://schemas.microsoft.com/office/drawing/2014/main" val="708860439"/>
                    </a:ext>
                  </a:extLst>
                </a:gridCol>
                <a:gridCol w="1990725">
                  <a:extLst>
                    <a:ext uri="{9D8B030D-6E8A-4147-A177-3AD203B41FA5}">
                      <a16:colId xmlns:a16="http://schemas.microsoft.com/office/drawing/2014/main" val="2853115332"/>
                    </a:ext>
                  </a:extLst>
                </a:gridCol>
                <a:gridCol w="2085975">
                  <a:extLst>
                    <a:ext uri="{9D8B030D-6E8A-4147-A177-3AD203B41FA5}">
                      <a16:colId xmlns:a16="http://schemas.microsoft.com/office/drawing/2014/main" val="64515562"/>
                    </a:ext>
                  </a:extLst>
                </a:gridCol>
              </a:tblGrid>
              <a:tr h="1325772">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S.NO</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Title</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Author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Journal </a:t>
                      </a:r>
                      <a:endParaRPr lang="en-IN" sz="2000" b="0" strike="noStrike" spc="-1">
                        <a:latin typeface="Times New Roman" panose="02020603050405020304" pitchFamily="18" charset="0"/>
                        <a:cs typeface="Times New Roman" panose="02020603050405020304" pitchFamily="18" charset="0"/>
                      </a:endParaRPr>
                    </a:p>
                    <a:p>
                      <a:pPr algn="ctr">
                        <a:lnSpc>
                          <a:spcPct val="100000"/>
                        </a:lnSpc>
                        <a:buNone/>
                      </a:pPr>
                      <a:r>
                        <a:rPr lang="en-IN" sz="2000" b="0" strike="noStrike" spc="-1">
                          <a:solidFill>
                            <a:srgbClr val="000000"/>
                          </a:solidFill>
                          <a:latin typeface="Times New Roman" panose="02020603050405020304" pitchFamily="18" charset="0"/>
                          <a:cs typeface="Times New Roman" panose="02020603050405020304" pitchFamily="18" charset="0"/>
                        </a:rPr>
                        <a:t>Year</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Methodology/Algorithms/Architecture used</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Merits </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Demerits</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tc>
                  <a:txBody>
                    <a:bodyPr/>
                    <a:lstStyle/>
                    <a:p>
                      <a:pPr algn="ctr">
                        <a:lnSpc>
                          <a:spcPct val="100000"/>
                        </a:lnSpc>
                        <a:buNone/>
                        <a:tabLst>
                          <a:tab pos="0" algn="l"/>
                        </a:tabLst>
                      </a:pPr>
                      <a:r>
                        <a:rPr lang="en-IN" sz="2000" b="0" strike="noStrike" spc="-1">
                          <a:solidFill>
                            <a:srgbClr val="000000"/>
                          </a:solidFill>
                          <a:latin typeface="Times New Roman" panose="02020603050405020304" pitchFamily="18" charset="0"/>
                          <a:cs typeface="Times New Roman" panose="02020603050405020304" pitchFamily="18" charset="0"/>
                        </a:rPr>
                        <a:t>Research gap</a:t>
                      </a:r>
                      <a:endParaRPr lang="en-IN" sz="20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1628389871"/>
                  </a:ext>
                </a:extLst>
              </a:tr>
              <a:tr h="5544133">
                <a:tc>
                  <a:txBody>
                    <a:bodyPr/>
                    <a:lstStyle/>
                    <a:p>
                      <a:pPr algn="l" fontAlgn="base"/>
                      <a:r>
                        <a:rPr lang="en-US" sz="1400" b="0" i="0" dirty="0">
                          <a:solidFill>
                            <a:srgbClr val="000000"/>
                          </a:solidFill>
                          <a:effectLst/>
                          <a:latin typeface="Times New Roman" panose="02020603050405020304" pitchFamily="18" charset="0"/>
                          <a:cs typeface="Times New Roman" panose="02020603050405020304" pitchFamily="18" charset="0"/>
                        </a:rPr>
                        <a:t>5.</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r>
                        <a:rPr lang="en-US" sz="1800" b="1" dirty="0"/>
                        <a:t>Artificial Intelligence Analysis and Reverse Engineering of Molecular Subtypes of Diffuse Large B-Cell Lymphoma Using Gene Expression Data</a:t>
                      </a:r>
                      <a:endParaRPr lang="en-US" sz="1800" b="1" dirty="0">
                        <a:solidFill>
                          <a:schemeClr val="tx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0" indent="0" algn="l">
                        <a:lnSpc>
                          <a:spcPct val="100000"/>
                        </a:lnSpc>
                        <a:buFont typeface="Arial" panose="020B0604020202020204" pitchFamily="34" charset="0"/>
                        <a:buNone/>
                      </a:pPr>
                      <a:r>
                        <a:rPr lang="en-IN" sz="1400" dirty="0"/>
                        <a:t>SERGII BABICHEV , IGOR LIAKH, AND IRINA KALININA </a:t>
                      </a:r>
                    </a:p>
                    <a:p>
                      <a:pPr fontAlgn="base"/>
                      <a:endParaRPr lang="en-IN" sz="1400" b="1" i="0" dirty="0">
                        <a:solidFill>
                          <a:schemeClr val="dk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indent="0" algn="l">
                        <a:lnSpc>
                          <a:spcPct val="100000"/>
                        </a:lnSpc>
                        <a:buFont typeface="Arial" panose="020B0604020202020204" pitchFamily="34" charset="0"/>
                        <a:buNone/>
                      </a:pPr>
                      <a:r>
                        <a:rPr lang="pt-BR" sz="1400" b="1" i="0" u="none" strike="noStrike" kern="1200" spc="-1" dirty="0">
                          <a:solidFill>
                            <a:schemeClr val="tx1"/>
                          </a:solidFill>
                          <a:effectLst/>
                          <a:latin typeface="+mn-lt"/>
                          <a:ea typeface="+mn-ea"/>
                          <a:cs typeface="+mn-cs"/>
                        </a:rPr>
                        <a:t>DOI:</a:t>
                      </a:r>
                    </a:p>
                    <a:p>
                      <a:pPr marL="0" indent="0" algn="l">
                        <a:lnSpc>
                          <a:spcPct val="100000"/>
                        </a:lnSpc>
                        <a:buFont typeface="Arial" panose="020B0604020202020204" pitchFamily="34" charset="0"/>
                        <a:buNone/>
                      </a:pPr>
                      <a:r>
                        <a:rPr lang="en-IN" sz="1400" dirty="0"/>
                        <a:t>10.1109/ACCESS.2024.3368070</a:t>
                      </a:r>
                      <a:endParaRPr lang="pt-BR" sz="1400" b="1" i="0" u="none" strike="noStrike" kern="1200" spc="-1" dirty="0">
                        <a:solidFill>
                          <a:schemeClr val="tx1"/>
                        </a:solidFill>
                        <a:effectLst/>
                        <a:latin typeface="+mn-lt"/>
                        <a:ea typeface="+mn-ea"/>
                        <a:cs typeface="+mn-cs"/>
                      </a:endParaRPr>
                    </a:p>
                    <a:p>
                      <a:pPr fontAlgn="base"/>
                      <a:endParaRPr lang="en-IN" sz="1400" b="1" i="0" dirty="0">
                        <a:solidFill>
                          <a:schemeClr val="dk1"/>
                        </a:solidFill>
                        <a:effectLst/>
                        <a:latin typeface="+mn-lt"/>
                        <a:ea typeface="+mn-ea"/>
                        <a:cs typeface="+mn-cs"/>
                      </a:endParaRPr>
                    </a:p>
                    <a:p>
                      <a:pPr marL="0" marR="0" lvl="0" indent="0" defTabSz="914400" eaLnBrk="1" fontAlgn="base" latinLnBrk="0" hangingPunct="1">
                        <a:lnSpc>
                          <a:spcPct val="100000"/>
                        </a:lnSpc>
                        <a:spcBef>
                          <a:spcPts val="0"/>
                        </a:spcBef>
                        <a:spcAft>
                          <a:spcPts val="0"/>
                        </a:spcAft>
                        <a:buClrTx/>
                        <a:buSzTx/>
                        <a:buFontTx/>
                        <a:buNone/>
                        <a:tabLst/>
                        <a:defRPr/>
                      </a:pPr>
                      <a:endParaRPr lang="en-IN" sz="1400" b="1" i="0" dirty="0">
                        <a:solidFill>
                          <a:schemeClr val="dk1"/>
                        </a:solidFill>
                        <a:effectLst/>
                        <a:latin typeface="+mn-lt"/>
                        <a:ea typeface="+mn-ea"/>
                        <a:cs typeface="+mn-cs"/>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 </a:t>
                      </a:r>
                      <a:r>
                        <a:rPr lang="en-US" sz="1400" dirty="0"/>
                        <a:t>Split the data into </a:t>
                      </a:r>
                      <a:r>
                        <a:rPr lang="en-US" sz="1400" b="1" dirty="0"/>
                        <a:t>training</a:t>
                      </a:r>
                      <a:r>
                        <a:rPr lang="en-US" sz="1400" dirty="0"/>
                        <a:t>, </a:t>
                      </a:r>
                      <a:r>
                        <a:rPr lang="en-US" sz="1400" b="1" dirty="0"/>
                        <a:t>validation</a:t>
                      </a:r>
                      <a:r>
                        <a:rPr lang="en-US" sz="1400" dirty="0"/>
                        <a:t>, and </a:t>
                      </a:r>
                      <a:r>
                        <a:rPr lang="en-US" sz="1400" b="1" dirty="0"/>
                        <a:t>test</a:t>
                      </a:r>
                      <a:r>
                        <a:rPr lang="en-US" sz="1400" dirty="0"/>
                        <a:t> sets. A typical split might be 70% training, 15% validation, and 15% testing.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Ensure that each split maintains the same distribution of target classes (e.g., disease vs. healthy) to avoid biased training.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While deep learning models are effective at learning hierarchical representations, incorporating domain knowledge about genes can improve performance.</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models can handle large-scale datasets with thousands of genes. Traditional methods struggle with the high-dimensional nature of gene expression data, but deep learning can learn complex relationships and patterns in such high-dimensional spaces.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can automatically learn relevant features from the raw gene expression data, reducing the need for manual feature extraction or selection.</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Deep learning models, especially deep neural networks, are computationally expensive to train. This requires significant hardware resources, such as high-performance GPUs or TPUs, and can lead to high operational costs.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Gene expression datasets may come from different experimental conditions, labs, or technologies, which can introduce biases. </a:t>
                      </a: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tc>
                  <a:txBody>
                    <a:bodyPr/>
                    <a:lstStyle/>
                    <a:p>
                      <a:pPr marL="285750" indent="-285750" algn="l">
                        <a:lnSpc>
                          <a:spcPct val="100000"/>
                        </a:lnSpc>
                        <a:buFont typeface="Arial" panose="020B0604020202020204" pitchFamily="34" charset="0"/>
                        <a:buChar char="•"/>
                      </a:pPr>
                      <a:r>
                        <a:rPr lang="en-US" sz="1400" dirty="0"/>
                        <a:t>Gene expression data is often noisy, and dealing with class imbalances is a challenge. </a:t>
                      </a:r>
                    </a:p>
                    <a:p>
                      <a:pPr marL="285750" indent="-285750" algn="l">
                        <a:lnSpc>
                          <a:spcPct val="100000"/>
                        </a:lnSpc>
                        <a:buFont typeface="Arial" panose="020B0604020202020204" pitchFamily="34" charset="0"/>
                        <a:buChar char="•"/>
                      </a:pPr>
                      <a:r>
                        <a:rPr lang="en-US" sz="1400" dirty="0"/>
                        <a:t>More robust preprocessing techniques are needed to handle these issues without introducing bias.</a:t>
                      </a:r>
                    </a:p>
                    <a:p>
                      <a:pPr marL="285750" indent="-285750" algn="l">
                        <a:lnSpc>
                          <a:spcPct val="100000"/>
                        </a:lnSpc>
                        <a:buFont typeface="Arial" panose="020B0604020202020204" pitchFamily="34" charset="0"/>
                        <a:buChar char="•"/>
                      </a:pPr>
                      <a:r>
                        <a:rPr lang="en-US" sz="1400" dirty="0"/>
                        <a:t>Research into more advanced denoising algorithms, or developing new techniques to address class imbalance in deep learning models, could significantly improve model performance.</a:t>
                      </a:r>
                      <a:endParaRPr lang="en-IN" sz="1400" b="0" strike="noStrike" spc="-1" dirty="0">
                        <a:latin typeface="Times New Roman" panose="02020603050405020304" pitchFamily="18" charset="0"/>
                        <a:cs typeface="Times New Roman" panose="02020603050405020304" pitchFamily="18" charset="0"/>
                      </a:endParaRPr>
                    </a:p>
                  </a:txBody>
                  <a:tcPr>
                    <a:lnL w="9792" cap="flat" cmpd="sng" algn="ctr">
                      <a:solidFill>
                        <a:srgbClr val="FFFFFF"/>
                      </a:solidFill>
                      <a:prstDash val="solid"/>
                      <a:round/>
                      <a:headEnd type="none" w="med" len="med"/>
                      <a:tailEnd type="none" w="med" len="med"/>
                    </a:lnL>
                    <a:lnR w="9792" cap="flat" cmpd="sng" algn="ctr">
                      <a:solidFill>
                        <a:srgbClr val="FFFFFF"/>
                      </a:solidFill>
                      <a:prstDash val="solid"/>
                      <a:round/>
                      <a:headEnd type="none" w="med" len="med"/>
                      <a:tailEnd type="none" w="med" len="med"/>
                    </a:lnR>
                    <a:lnT w="9792" cap="flat" cmpd="sng" algn="ctr">
                      <a:solidFill>
                        <a:srgbClr val="FFFFFF"/>
                      </a:solidFill>
                      <a:prstDash val="solid"/>
                      <a:round/>
                      <a:headEnd type="none" w="med" len="med"/>
                      <a:tailEnd type="none" w="med" len="med"/>
                    </a:lnT>
                    <a:lnB w="9792" cap="flat" cmpd="sng" algn="ctr">
                      <a:solidFill>
                        <a:srgbClr val="FFFFFF"/>
                      </a:solidFill>
                      <a:prstDash val="solid"/>
                      <a:round/>
                      <a:headEnd type="none" w="med" len="med"/>
                      <a:tailEnd type="none" w="med" len="med"/>
                    </a:lnB>
                    <a:solidFill>
                      <a:srgbClr val="F8D7CD"/>
                    </a:solidFill>
                  </a:tcPr>
                </a:tc>
                <a:extLst>
                  <a:ext uri="{0D108BD9-81ED-4DB2-BD59-A6C34878D82A}">
                    <a16:rowId xmlns:a16="http://schemas.microsoft.com/office/drawing/2014/main" val="2547163904"/>
                  </a:ext>
                </a:extLst>
              </a:tr>
            </a:tbl>
          </a:graphicData>
        </a:graphic>
      </p:graphicFrame>
    </p:spTree>
    <p:extLst>
      <p:ext uri="{BB962C8B-B14F-4D97-AF65-F5344CB8AC3E}">
        <p14:creationId xmlns:p14="http://schemas.microsoft.com/office/powerpoint/2010/main" val="3266987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0237E-E184-0DC2-F2B6-181194982A78}"/>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9AD65EE-351E-1382-45D1-AB5F3E42F646}"/>
              </a:ext>
            </a:extLst>
          </p:cNvPr>
          <p:cNvSpPr>
            <a:spLocks noGrp="1"/>
          </p:cNvSpPr>
          <p:nvPr>
            <p:ph type="body" idx="1"/>
          </p:nvPr>
        </p:nvSpPr>
        <p:spPr>
          <a:xfrm>
            <a:off x="400842" y="1091380"/>
            <a:ext cx="10689945" cy="492443"/>
          </a:xfrm>
        </p:spPr>
        <p:txBody>
          <a:bodyPr wrap="square" lIns="0" tIns="0" rIns="0" bIns="0" anchor="t">
            <a:spAutoFit/>
          </a:bodyPr>
          <a:lstStyle/>
          <a:p>
            <a:pPr>
              <a:buFont typeface="Arial" panose="020B0604020202020204" pitchFamily="34" charset="0"/>
              <a:buChar char="•"/>
            </a:pPr>
            <a:r>
              <a:rPr lang="en-US" dirty="0"/>
              <a:t>Naive Bayes(NB) : </a:t>
            </a:r>
          </a:p>
        </p:txBody>
      </p:sp>
      <p:sp>
        <p:nvSpPr>
          <p:cNvPr id="5" name="object 2">
            <a:extLst>
              <a:ext uri="{FF2B5EF4-FFF2-40B4-BE49-F238E27FC236}">
                <a16:creationId xmlns:a16="http://schemas.microsoft.com/office/drawing/2014/main" id="{6DF53BAB-2CD9-E68D-01A9-C7A68259C4CB}"/>
              </a:ext>
            </a:extLst>
          </p:cNvPr>
          <p:cNvSpPr txBox="1">
            <a:spLocks noEditPoints="1"/>
          </p:cNvSpPr>
          <p:nvPr/>
        </p:nvSpPr>
        <p:spPr>
          <a:xfrm>
            <a:off x="400842" y="277270"/>
            <a:ext cx="2135881"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Results:</a:t>
            </a:r>
          </a:p>
        </p:txBody>
      </p:sp>
      <p:pic>
        <p:nvPicPr>
          <p:cNvPr id="4" name="Picture 3">
            <a:extLst>
              <a:ext uri="{FF2B5EF4-FFF2-40B4-BE49-F238E27FC236}">
                <a16:creationId xmlns:a16="http://schemas.microsoft.com/office/drawing/2014/main" id="{A9450960-EDF2-7852-0C33-81D2A144C699}"/>
              </a:ext>
            </a:extLst>
          </p:cNvPr>
          <p:cNvPicPr>
            <a:picLocks noChangeAspect="1"/>
          </p:cNvPicPr>
          <p:nvPr/>
        </p:nvPicPr>
        <p:blipFill>
          <a:blip r:embed="rId2"/>
          <a:stretch>
            <a:fillRect/>
          </a:stretch>
        </p:blipFill>
        <p:spPr>
          <a:xfrm>
            <a:off x="0" y="2200325"/>
            <a:ext cx="3812854" cy="2457349"/>
          </a:xfrm>
          <a:prstGeom prst="rect">
            <a:avLst/>
          </a:prstGeom>
        </p:spPr>
      </p:pic>
      <p:pic>
        <p:nvPicPr>
          <p:cNvPr id="7" name="Picture 6">
            <a:extLst>
              <a:ext uri="{FF2B5EF4-FFF2-40B4-BE49-F238E27FC236}">
                <a16:creationId xmlns:a16="http://schemas.microsoft.com/office/drawing/2014/main" id="{055F1B95-37FD-ADDE-F9A0-0949AC25D1BC}"/>
              </a:ext>
            </a:extLst>
          </p:cNvPr>
          <p:cNvPicPr>
            <a:picLocks noChangeAspect="1"/>
          </p:cNvPicPr>
          <p:nvPr/>
        </p:nvPicPr>
        <p:blipFill>
          <a:blip r:embed="rId3"/>
          <a:stretch>
            <a:fillRect/>
          </a:stretch>
        </p:blipFill>
        <p:spPr>
          <a:xfrm>
            <a:off x="4051886" y="2200325"/>
            <a:ext cx="3594553" cy="2836957"/>
          </a:xfrm>
          <a:prstGeom prst="rect">
            <a:avLst/>
          </a:prstGeom>
        </p:spPr>
      </p:pic>
      <p:pic>
        <p:nvPicPr>
          <p:cNvPr id="9" name="Picture 8">
            <a:extLst>
              <a:ext uri="{FF2B5EF4-FFF2-40B4-BE49-F238E27FC236}">
                <a16:creationId xmlns:a16="http://schemas.microsoft.com/office/drawing/2014/main" id="{78D1200E-7192-9501-A4DD-BB111F1BE174}"/>
              </a:ext>
            </a:extLst>
          </p:cNvPr>
          <p:cNvPicPr>
            <a:picLocks noChangeAspect="1"/>
          </p:cNvPicPr>
          <p:nvPr/>
        </p:nvPicPr>
        <p:blipFill>
          <a:blip r:embed="rId4"/>
          <a:stretch>
            <a:fillRect/>
          </a:stretch>
        </p:blipFill>
        <p:spPr>
          <a:xfrm>
            <a:off x="7570839" y="2200325"/>
            <a:ext cx="4124422" cy="2670733"/>
          </a:xfrm>
          <a:prstGeom prst="rect">
            <a:avLst/>
          </a:prstGeom>
        </p:spPr>
      </p:pic>
    </p:spTree>
    <p:extLst>
      <p:ext uri="{BB962C8B-B14F-4D97-AF65-F5344CB8AC3E}">
        <p14:creationId xmlns:p14="http://schemas.microsoft.com/office/powerpoint/2010/main" val="1560488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C2596-B182-8F75-20B1-DF323DD5C500}"/>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825FE13-0B4A-639F-522E-E8BF6F3FDE43}"/>
              </a:ext>
            </a:extLst>
          </p:cNvPr>
          <p:cNvSpPr>
            <a:spLocks noGrp="1"/>
          </p:cNvSpPr>
          <p:nvPr>
            <p:ph type="body" idx="1"/>
          </p:nvPr>
        </p:nvSpPr>
        <p:spPr>
          <a:xfrm>
            <a:off x="400842" y="1091380"/>
            <a:ext cx="10689945" cy="492443"/>
          </a:xfrm>
        </p:spPr>
        <p:txBody>
          <a:bodyPr wrap="square" lIns="0" tIns="0" rIns="0" bIns="0" anchor="t">
            <a:spAutoFit/>
          </a:bodyPr>
          <a:lstStyle/>
          <a:p>
            <a:pPr>
              <a:buFont typeface="Arial" panose="020B0604020202020204" pitchFamily="34" charset="0"/>
              <a:buChar char="•"/>
            </a:pPr>
            <a:r>
              <a:rPr lang="en-US" dirty="0"/>
              <a:t>Gradient Boosting(GB) : </a:t>
            </a:r>
          </a:p>
        </p:txBody>
      </p:sp>
      <p:sp>
        <p:nvSpPr>
          <p:cNvPr id="5" name="object 2">
            <a:extLst>
              <a:ext uri="{FF2B5EF4-FFF2-40B4-BE49-F238E27FC236}">
                <a16:creationId xmlns:a16="http://schemas.microsoft.com/office/drawing/2014/main" id="{134D15E0-28CD-EFD6-D55D-5377652954B3}"/>
              </a:ext>
            </a:extLst>
          </p:cNvPr>
          <p:cNvSpPr txBox="1">
            <a:spLocks noEditPoints="1"/>
          </p:cNvSpPr>
          <p:nvPr/>
        </p:nvSpPr>
        <p:spPr>
          <a:xfrm>
            <a:off x="400842" y="277270"/>
            <a:ext cx="2135881"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Results:</a:t>
            </a:r>
          </a:p>
        </p:txBody>
      </p:sp>
      <p:pic>
        <p:nvPicPr>
          <p:cNvPr id="2" name="Picture 1">
            <a:extLst>
              <a:ext uri="{FF2B5EF4-FFF2-40B4-BE49-F238E27FC236}">
                <a16:creationId xmlns:a16="http://schemas.microsoft.com/office/drawing/2014/main" id="{A53A3A0B-AC88-A957-9075-4BC1462066C7}"/>
              </a:ext>
            </a:extLst>
          </p:cNvPr>
          <p:cNvPicPr>
            <a:picLocks noChangeAspect="1"/>
          </p:cNvPicPr>
          <p:nvPr/>
        </p:nvPicPr>
        <p:blipFill>
          <a:blip r:embed="rId2"/>
          <a:stretch>
            <a:fillRect/>
          </a:stretch>
        </p:blipFill>
        <p:spPr>
          <a:xfrm>
            <a:off x="1" y="2054942"/>
            <a:ext cx="3602770" cy="2536723"/>
          </a:xfrm>
          <a:prstGeom prst="rect">
            <a:avLst/>
          </a:prstGeom>
        </p:spPr>
      </p:pic>
      <p:pic>
        <p:nvPicPr>
          <p:cNvPr id="8" name="Picture 7">
            <a:extLst>
              <a:ext uri="{FF2B5EF4-FFF2-40B4-BE49-F238E27FC236}">
                <a16:creationId xmlns:a16="http://schemas.microsoft.com/office/drawing/2014/main" id="{8CDD7F33-2B7A-7107-4A1A-8AF0B1CA1B3C}"/>
              </a:ext>
            </a:extLst>
          </p:cNvPr>
          <p:cNvPicPr>
            <a:picLocks noChangeAspect="1"/>
          </p:cNvPicPr>
          <p:nvPr/>
        </p:nvPicPr>
        <p:blipFill>
          <a:blip r:embed="rId3"/>
          <a:stretch>
            <a:fillRect/>
          </a:stretch>
        </p:blipFill>
        <p:spPr>
          <a:xfrm>
            <a:off x="3923071" y="2054942"/>
            <a:ext cx="3633521" cy="2877444"/>
          </a:xfrm>
          <a:prstGeom prst="rect">
            <a:avLst/>
          </a:prstGeom>
        </p:spPr>
      </p:pic>
      <p:pic>
        <p:nvPicPr>
          <p:cNvPr id="11" name="Picture 10">
            <a:extLst>
              <a:ext uri="{FF2B5EF4-FFF2-40B4-BE49-F238E27FC236}">
                <a16:creationId xmlns:a16="http://schemas.microsoft.com/office/drawing/2014/main" id="{87D1E9B2-F1F6-313F-5EFE-F4A5DCB087BA}"/>
              </a:ext>
            </a:extLst>
          </p:cNvPr>
          <p:cNvPicPr>
            <a:picLocks noChangeAspect="1"/>
          </p:cNvPicPr>
          <p:nvPr/>
        </p:nvPicPr>
        <p:blipFill>
          <a:blip r:embed="rId4"/>
          <a:stretch>
            <a:fillRect/>
          </a:stretch>
        </p:blipFill>
        <p:spPr>
          <a:xfrm>
            <a:off x="7556592" y="2054942"/>
            <a:ext cx="4092027" cy="2694039"/>
          </a:xfrm>
          <a:prstGeom prst="rect">
            <a:avLst/>
          </a:prstGeom>
        </p:spPr>
      </p:pic>
    </p:spTree>
    <p:extLst>
      <p:ext uri="{BB962C8B-B14F-4D97-AF65-F5344CB8AC3E}">
        <p14:creationId xmlns:p14="http://schemas.microsoft.com/office/powerpoint/2010/main" val="428416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F89AC-A7D3-91D8-D091-C8ACD1EDC7AA}"/>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EC7BA81A-82D1-77BE-464E-AA2574D7D68E}"/>
              </a:ext>
            </a:extLst>
          </p:cNvPr>
          <p:cNvSpPr txBox="1">
            <a:spLocks noEditPoints="1"/>
          </p:cNvSpPr>
          <p:nvPr/>
        </p:nvSpPr>
        <p:spPr>
          <a:xfrm>
            <a:off x="400842" y="277270"/>
            <a:ext cx="716016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Models Comparison Table:</a:t>
            </a:r>
          </a:p>
        </p:txBody>
      </p:sp>
      <p:pic>
        <p:nvPicPr>
          <p:cNvPr id="6" name="Picture 5">
            <a:extLst>
              <a:ext uri="{FF2B5EF4-FFF2-40B4-BE49-F238E27FC236}">
                <a16:creationId xmlns:a16="http://schemas.microsoft.com/office/drawing/2014/main" id="{4F4516DD-4BA3-EAC3-565B-01426FB96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842" y="1100428"/>
            <a:ext cx="9600000" cy="4657143"/>
          </a:xfrm>
          <a:prstGeom prst="rect">
            <a:avLst/>
          </a:prstGeom>
        </p:spPr>
      </p:pic>
    </p:spTree>
    <p:extLst>
      <p:ext uri="{BB962C8B-B14F-4D97-AF65-F5344CB8AC3E}">
        <p14:creationId xmlns:p14="http://schemas.microsoft.com/office/powerpoint/2010/main" val="115114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30D9D4-745B-E54B-F87B-F583E5D115BF}"/>
              </a:ext>
            </a:extLst>
          </p:cNvPr>
          <p:cNvSpPr>
            <a:spLocks noGrp="1"/>
          </p:cNvSpPr>
          <p:nvPr>
            <p:ph type="body" idx="1"/>
          </p:nvPr>
        </p:nvSpPr>
        <p:spPr>
          <a:xfrm>
            <a:off x="245807" y="1307690"/>
            <a:ext cx="10593414" cy="3385542"/>
          </a:xfrm>
        </p:spPr>
        <p:txBody>
          <a:bodyPr wrap="square" lIns="0" tIns="0" rIns="0" bIns="0" anchor="t">
            <a:spAutoFit/>
          </a:bodyPr>
          <a:lstStyle/>
          <a:p>
            <a:r>
              <a:rPr lang="en-US" sz="2000" dirty="0"/>
              <a:t>Cancer remains one of the leading causes of death worldwide, and early and accurate classification of cancer types is crucial for effective treatment and prognosis. Traditional diagnostic methods often struggle with handling high-dimensional gene expression data, leading to challenges in precision and efficiency. This study aims to leverage machine learning techniques to classify different cancer types based on gene expression data. By evaluating eight machine learning models—Gradient Boosting, Logistic Regression, Naïve Bayes, Linear Discriminant Analysis (LDA), Random Forest, Support Vector Machine (SVM), K-Nearest Neighbors (KNN), and Multi-Layer Perceptron (MLP)—this research seeks to identify the most effective model for accurate cancer classification. The study also addresses challenges such as feature selection, class imbalance, and data preprocessing to enhance model performance and reliability.</a:t>
            </a:r>
            <a:endParaRPr lang="en-US" sz="2000"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05367F75-1286-C7E5-0614-78E12EEBF4EA}"/>
              </a:ext>
            </a:extLst>
          </p:cNvPr>
          <p:cNvSpPr txBox="1">
            <a:spLocks noEditPoints="1"/>
          </p:cNvSpPr>
          <p:nvPr/>
        </p:nvSpPr>
        <p:spPr>
          <a:xfrm>
            <a:off x="400842" y="277270"/>
            <a:ext cx="466401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latin typeface="Arial"/>
                <a:cs typeface="Arial"/>
              </a:rPr>
              <a:t>Problem Statement</a:t>
            </a:r>
            <a:endParaRPr lang="en-IN" sz="4000" dirty="0"/>
          </a:p>
        </p:txBody>
      </p:sp>
    </p:spTree>
    <p:extLst>
      <p:ext uri="{BB962C8B-B14F-4D97-AF65-F5344CB8AC3E}">
        <p14:creationId xmlns:p14="http://schemas.microsoft.com/office/powerpoint/2010/main" val="1968220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0F685-0C40-FA44-77E7-A2D9D4F193B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681A67E-1D07-092B-121C-D1D267D9BD19}"/>
              </a:ext>
            </a:extLst>
          </p:cNvPr>
          <p:cNvSpPr>
            <a:spLocks noGrp="1"/>
          </p:cNvSpPr>
          <p:nvPr>
            <p:ph type="body" idx="1"/>
          </p:nvPr>
        </p:nvSpPr>
        <p:spPr>
          <a:xfrm>
            <a:off x="400842" y="1091380"/>
            <a:ext cx="10689945" cy="4093428"/>
          </a:xfrm>
        </p:spPr>
        <p:txBody>
          <a:bodyPr wrap="square" lIns="0" tIns="0" rIns="0" bIns="0" anchor="t">
            <a:spAutoFit/>
          </a:bodyPr>
          <a:lstStyle/>
          <a:p>
            <a:pPr>
              <a:buNone/>
            </a:pPr>
            <a:r>
              <a:rPr lang="en-US" sz="1900" dirty="0"/>
              <a:t>This research evaluates the performance of eight machine learning models for multi-class cancer classification using gene expression data. The study addresses challenges such as </a:t>
            </a:r>
            <a:r>
              <a:rPr lang="en-US" sz="1900" b="1" dirty="0"/>
              <a:t>high-dimensional data, class imbalance, and feature selection</a:t>
            </a:r>
            <a:r>
              <a:rPr lang="en-US" sz="1900" dirty="0"/>
              <a:t> by applying techniques like </a:t>
            </a:r>
            <a:r>
              <a:rPr lang="en-US" sz="1900" b="1" dirty="0" err="1"/>
              <a:t>SelectKBest</a:t>
            </a:r>
            <a:r>
              <a:rPr lang="en-US" sz="1900" b="1" dirty="0"/>
              <a:t> for feature selection, SMOTE for data balancing, and appropriate scaling methods</a:t>
            </a:r>
            <a:r>
              <a:rPr lang="en-US" sz="1900" dirty="0"/>
              <a:t> for each model.</a:t>
            </a:r>
          </a:p>
          <a:p>
            <a:pPr>
              <a:buNone/>
            </a:pPr>
            <a:r>
              <a:rPr lang="en-US" sz="1900" dirty="0"/>
              <a:t>The results show that </a:t>
            </a:r>
            <a:r>
              <a:rPr lang="en-US" sz="1900" b="1" dirty="0"/>
              <a:t>Logistic Regression and Support Vector Machine (SVM) achieved the highest accuracy of 98.33%</a:t>
            </a:r>
            <a:r>
              <a:rPr lang="en-US" sz="1900" dirty="0"/>
              <a:t>, followed by </a:t>
            </a:r>
            <a:r>
              <a:rPr lang="en-US" sz="1900" b="1" dirty="0"/>
              <a:t>Naïve Bayes and Random Forest (96.67%)</a:t>
            </a:r>
            <a:r>
              <a:rPr lang="en-US" sz="1900" dirty="0"/>
              <a:t> and </a:t>
            </a:r>
            <a:r>
              <a:rPr lang="en-US" sz="1900" b="1" dirty="0"/>
              <a:t>Gradient Boosting and K-Nearest Neighbors (KNN) (95%)</a:t>
            </a:r>
            <a:r>
              <a:rPr lang="en-US" sz="1900" dirty="0"/>
              <a:t>. Multi-Layer Perceptron (MLP) performed moderately with </a:t>
            </a:r>
            <a:r>
              <a:rPr lang="en-US" sz="1900" b="1" dirty="0"/>
              <a:t>91.67% accuracy</a:t>
            </a:r>
            <a:r>
              <a:rPr lang="en-US" sz="1900" dirty="0"/>
              <a:t>, while Linear Discriminant Analysis (LDA) had the lowest performance at </a:t>
            </a:r>
            <a:r>
              <a:rPr lang="en-US" sz="1900" b="1" dirty="0"/>
              <a:t>90% accuracy</a:t>
            </a:r>
            <a:r>
              <a:rPr lang="en-US" sz="1900" dirty="0"/>
              <a:t>.</a:t>
            </a:r>
          </a:p>
          <a:p>
            <a:r>
              <a:rPr lang="en-US" sz="1900" dirty="0"/>
              <a:t>This study demonstrates the effectiveness of machine learning in </a:t>
            </a:r>
            <a:r>
              <a:rPr lang="en-US" sz="1900" b="1" dirty="0"/>
              <a:t>cancer classification</a:t>
            </a:r>
            <a:r>
              <a:rPr lang="en-US" sz="1900" dirty="0"/>
              <a:t> and highlights the potential of computational models in assisting early diagnosis. Future work can focus on integrating </a:t>
            </a:r>
            <a:r>
              <a:rPr lang="en-US" sz="1900" b="1" dirty="0"/>
              <a:t>deep learning techniques like CNNs and RNNs, using larger datasets, and exploring hybrid models</a:t>
            </a:r>
            <a:r>
              <a:rPr lang="en-US" sz="1900" dirty="0"/>
              <a:t> for improved accuracy and generalization.</a:t>
            </a:r>
          </a:p>
        </p:txBody>
      </p:sp>
      <p:sp>
        <p:nvSpPr>
          <p:cNvPr id="5" name="object 2">
            <a:extLst>
              <a:ext uri="{FF2B5EF4-FFF2-40B4-BE49-F238E27FC236}">
                <a16:creationId xmlns:a16="http://schemas.microsoft.com/office/drawing/2014/main" id="{87F47A19-52ED-2532-E95F-C31727FC3336}"/>
              </a:ext>
            </a:extLst>
          </p:cNvPr>
          <p:cNvSpPr txBox="1">
            <a:spLocks noEditPoints="1"/>
          </p:cNvSpPr>
          <p:nvPr/>
        </p:nvSpPr>
        <p:spPr>
          <a:xfrm>
            <a:off x="400842" y="277270"/>
            <a:ext cx="4279314" cy="432170"/>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2800" dirty="0"/>
              <a:t>Conclusion</a:t>
            </a:r>
          </a:p>
        </p:txBody>
      </p:sp>
    </p:spTree>
    <p:extLst>
      <p:ext uri="{BB962C8B-B14F-4D97-AF65-F5344CB8AC3E}">
        <p14:creationId xmlns:p14="http://schemas.microsoft.com/office/powerpoint/2010/main" val="3983075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A010231-69F1-C44F-8CF9-985A55AA4ACD}"/>
              </a:ext>
            </a:extLst>
          </p:cNvPr>
          <p:cNvSpPr txBox="1">
            <a:spLocks noEditPoints="1"/>
          </p:cNvSpPr>
          <p:nvPr/>
        </p:nvSpPr>
        <p:spPr>
          <a:xfrm>
            <a:off x="-184" y="2686233"/>
            <a:ext cx="12191869" cy="1478610"/>
          </a:xfrm>
          <a:prstGeom prst="rect">
            <a:avLst/>
          </a:prstGeom>
          <a:solidFill>
            <a:srgbClr val="AE1D49"/>
          </a:solidFill>
        </p:spPr>
        <p:txBody>
          <a:bodyPr vert="horz" wrap="square" lIns="0" tIns="1270" rIns="0" bIns="0" rtlCol="0" anchor="t">
            <a:spAutoFit/>
          </a:bodyPr>
          <a:lstStyle>
            <a:lvl1pPr>
              <a:defRPr>
                <a:latin typeface="+mj-lt"/>
                <a:ea typeface="+mj-ea"/>
                <a:cs typeface="+mj-cs"/>
              </a:defRPr>
            </a:lvl1pPr>
          </a:lstStyle>
          <a:p>
            <a:pPr marL="12700" algn="ctr">
              <a:spcBef>
                <a:spcPts val="10"/>
              </a:spcBef>
            </a:pPr>
            <a:r>
              <a:rPr lang="en-US" sz="9600">
                <a:solidFill>
                  <a:schemeClr val="bg1"/>
                </a:solidFill>
                <a:latin typeface="Calibri"/>
                <a:cs typeface="Arial"/>
              </a:rPr>
              <a:t>THANK YOU</a:t>
            </a:r>
          </a:p>
        </p:txBody>
      </p:sp>
    </p:spTree>
    <p:extLst>
      <p:ext uri="{BB962C8B-B14F-4D97-AF65-F5344CB8AC3E}">
        <p14:creationId xmlns:p14="http://schemas.microsoft.com/office/powerpoint/2010/main" val="224305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85673"/>
            <a:ext cx="11811000" cy="1316556"/>
          </a:xfrm>
        </p:spPr>
        <p:txBody>
          <a:bodyPr/>
          <a:lstStyle/>
          <a:p>
            <a:r>
              <a:rPr lang="en-US" dirty="0"/>
              <a:t>Agenda</a:t>
            </a:r>
          </a:p>
        </p:txBody>
      </p:sp>
      <p:sp>
        <p:nvSpPr>
          <p:cNvPr id="3" name="Content Placeholder 2"/>
          <p:cNvSpPr>
            <a:spLocks noGrp="1"/>
          </p:cNvSpPr>
          <p:nvPr>
            <p:ph idx="1"/>
          </p:nvPr>
        </p:nvSpPr>
        <p:spPr>
          <a:xfrm>
            <a:off x="796161" y="984030"/>
            <a:ext cx="9595462" cy="4965024"/>
          </a:xfrm>
        </p:spPr>
        <p:txBody>
          <a:bodyPr vert="horz" lIns="91440" tIns="45720" rIns="91440" bIns="45720" rtlCol="0" anchor="t">
            <a:noAutofit/>
          </a:bodyPr>
          <a:lstStyle/>
          <a:p>
            <a:pPr>
              <a:buNone/>
            </a:pPr>
            <a:r>
              <a:rPr lang="en-US" sz="1800" dirty="0"/>
              <a:t>Cancer is a major global health concern and one of the leading causes of death, making early and accurate classification crucial for effective treatment. Gene expression analysis, enabled by DNA microarrays and RNA sequencing, provides valuable insights into identifying cancer types. However, challenges such as high-dimensional data, class imbalance, and computational complexity must be addressed to improve classification accuracy.</a:t>
            </a:r>
          </a:p>
          <a:p>
            <a:r>
              <a:rPr lang="en-US" sz="1800" dirty="0"/>
              <a:t>Machine learning (ML) has proven to be an effective approach for cancer classification, with models like Support Vector Machine (SVM) and Random Forest demonstrating high performance. This study evaluates eight ML models—Gradient Boosting, Logistic Regression, Naïve Bayes, Linear Discriminant Analysis (LDA), Random Forest, SVM, K-Nearest Neighbors (KNN), and Multi-Layer Perceptron (MLP)—to classify cancer types based on gene expression data. Advanced techniques such as </a:t>
            </a:r>
            <a:r>
              <a:rPr lang="en-US" sz="1800" dirty="0" err="1"/>
              <a:t>SelectKBest</a:t>
            </a:r>
            <a:r>
              <a:rPr lang="en-US" sz="1800" dirty="0"/>
              <a:t> for feature selection and SMOTE for class balancing are applied to optimize performance. The research aims to enhance the accuracy and reliability of cancer classification through data-driven computational methods.</a:t>
            </a:r>
          </a:p>
        </p:txBody>
      </p:sp>
      <p:sp>
        <p:nvSpPr>
          <p:cNvPr id="4" name="object 2"/>
          <p:cNvSpPr txBox="1">
            <a:spLocks noEditPoints="1"/>
          </p:cNvSpPr>
          <p:nvPr/>
        </p:nvSpPr>
        <p:spPr>
          <a:xfrm>
            <a:off x="789031" y="219761"/>
            <a:ext cx="3456316"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5C028-76B6-62B1-B16F-054EC9530FE3}"/>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80B70947-D099-35E1-CA74-6348FABF61FF}"/>
              </a:ext>
            </a:extLst>
          </p:cNvPr>
          <p:cNvSpPr txBox="1">
            <a:spLocks noEditPoints="1"/>
          </p:cNvSpPr>
          <p:nvPr/>
        </p:nvSpPr>
        <p:spPr>
          <a:xfrm>
            <a:off x="400842" y="277270"/>
            <a:ext cx="3433739"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OBJECTIVES:</a:t>
            </a:r>
          </a:p>
        </p:txBody>
      </p:sp>
      <p:sp>
        <p:nvSpPr>
          <p:cNvPr id="6" name="Rectangle 3">
            <a:extLst>
              <a:ext uri="{FF2B5EF4-FFF2-40B4-BE49-F238E27FC236}">
                <a16:creationId xmlns:a16="http://schemas.microsoft.com/office/drawing/2014/main" id="{B8275171-2BBD-5F7B-3E8F-0B07CBDE9674}"/>
              </a:ext>
            </a:extLst>
          </p:cNvPr>
          <p:cNvSpPr>
            <a:spLocks noGrp="1" noChangeArrowheads="1"/>
          </p:cNvSpPr>
          <p:nvPr>
            <p:ph type="body" idx="1"/>
          </p:nvPr>
        </p:nvSpPr>
        <p:spPr bwMode="auto">
          <a:xfrm>
            <a:off x="324465" y="1081302"/>
            <a:ext cx="1102271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 an Efficient Cancer Classification Model</a:t>
            </a:r>
            <a:r>
              <a:rPr kumimoji="0" lang="en-US" altLang="en-US" sz="1800" b="0" i="0" u="none" strike="noStrike" cap="none" normalizeH="0" baseline="0" dirty="0">
                <a:ln>
                  <a:noFill/>
                </a:ln>
                <a:solidFill>
                  <a:schemeClr val="tx1"/>
                </a:solidFill>
                <a:effectLst/>
                <a:latin typeface="Arial" panose="020B0604020202020204" pitchFamily="34" charset="0"/>
              </a:rPr>
              <a:t> – Implement and compare multiple machine learning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models to classify cancer types using gene expression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Model Accuracy and Reliability</a:t>
            </a:r>
            <a:r>
              <a:rPr kumimoji="0" lang="en-US" altLang="en-US" sz="1800" b="0" i="0" u="none" strike="noStrike" cap="none" normalizeH="0" baseline="0" dirty="0">
                <a:ln>
                  <a:noFill/>
                </a:ln>
                <a:solidFill>
                  <a:schemeClr val="tx1"/>
                </a:solidFill>
                <a:effectLst/>
                <a:latin typeface="Arial" panose="020B0604020202020204" pitchFamily="34" charset="0"/>
              </a:rPr>
              <a:t> – Optimize feature selection, hyperparameters, and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preprocessing techniques to improve classification accuracy and generalization.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Address High-Dimensionality Challenges</a:t>
            </a:r>
            <a:r>
              <a:rPr kumimoji="0" lang="en-US" altLang="en-US" sz="1800" b="0" i="0" u="none" strike="noStrike" cap="none" normalizeH="0" baseline="0" dirty="0">
                <a:ln>
                  <a:noFill/>
                </a:ln>
                <a:solidFill>
                  <a:schemeClr val="tx1"/>
                </a:solidFill>
                <a:effectLst/>
                <a:latin typeface="Arial" panose="020B0604020202020204" pitchFamily="34" charset="0"/>
              </a:rPr>
              <a:t> – Utilize feature selection techniques like </a:t>
            </a:r>
            <a:r>
              <a:rPr kumimoji="0" lang="en-US" altLang="en-US" sz="1800" b="0" i="0" u="none" strike="noStrike" cap="none" normalizeH="0" baseline="0" dirty="0" err="1">
                <a:ln>
                  <a:noFill/>
                </a:ln>
                <a:solidFill>
                  <a:schemeClr val="tx1"/>
                </a:solidFill>
                <a:effectLst/>
                <a:latin typeface="Arial" panose="020B0604020202020204" pitchFamily="34" charset="0"/>
              </a:rPr>
              <a:t>SelectKBest</a:t>
            </a:r>
            <a:r>
              <a:rPr kumimoji="0" lang="en-US" altLang="en-US" sz="1800" b="0" i="0" u="none" strike="noStrike" cap="none" normalizeH="0" baseline="0" dirty="0">
                <a:ln>
                  <a:noFill/>
                </a:ln>
                <a:solidFill>
                  <a:schemeClr val="tx1"/>
                </a:solidFill>
                <a:effectLst/>
                <a:latin typeface="Arial" panose="020B0604020202020204" pitchFamily="34" charset="0"/>
              </a:rPr>
              <a:t> to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reduce dimensionality while retaining the most relevant genetic markers.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Handle Class Imbalance</a:t>
            </a:r>
            <a:r>
              <a:rPr kumimoji="0" lang="en-US" altLang="en-US" sz="1800" b="0" i="0" u="none" strike="noStrike" cap="none" normalizeH="0" baseline="0" dirty="0">
                <a:ln>
                  <a:noFill/>
                </a:ln>
                <a:solidFill>
                  <a:schemeClr val="tx1"/>
                </a:solidFill>
                <a:effectLst/>
                <a:latin typeface="Arial" panose="020B0604020202020204" pitchFamily="34" charset="0"/>
              </a:rPr>
              <a:t> – Apply Synthetic Minority Over-sampling Technique (SMOTE) to balance the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dataset and improve classification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Evaluate Model Performance</a:t>
            </a:r>
            <a:r>
              <a:rPr kumimoji="0" lang="en-US" altLang="en-US" sz="1800" b="0" i="0" u="none" strike="noStrike" cap="none" normalizeH="0" baseline="0" dirty="0">
                <a:ln>
                  <a:noFill/>
                </a:ln>
                <a:solidFill>
                  <a:schemeClr val="tx1"/>
                </a:solidFill>
                <a:effectLst/>
                <a:latin typeface="Arial" panose="020B0604020202020204" pitchFamily="34" charset="0"/>
              </a:rPr>
              <a:t> – Assess models based on accuracy, precision, recall, F1-score,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confusion matrices to determine the best-performing approach.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Contribute to Precision Oncology</a:t>
            </a:r>
            <a:r>
              <a:rPr kumimoji="0" lang="en-US" altLang="en-US" sz="1800" b="0" i="0" u="none" strike="noStrike" cap="none" normalizeH="0" baseline="0" dirty="0">
                <a:ln>
                  <a:noFill/>
                </a:ln>
                <a:solidFill>
                  <a:schemeClr val="tx1"/>
                </a:solidFill>
                <a:effectLst/>
                <a:latin typeface="Arial" panose="020B0604020202020204" pitchFamily="34" charset="0"/>
              </a:rPr>
              <a:t> – Provide insights into how machine learning can support cancer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diagnosis and assist in personalized treatment strategies.</a:t>
            </a:r>
          </a:p>
        </p:txBody>
      </p:sp>
    </p:spTree>
    <p:extLst>
      <p:ext uri="{BB962C8B-B14F-4D97-AF65-F5344CB8AC3E}">
        <p14:creationId xmlns:p14="http://schemas.microsoft.com/office/powerpoint/2010/main" val="287809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9BA32-83B8-1104-216C-61AC1EC8B5CB}"/>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A7E1BA11-5D44-169C-3474-6EAC981DC011}"/>
              </a:ext>
            </a:extLst>
          </p:cNvPr>
          <p:cNvSpPr txBox="1">
            <a:spLocks noEditPoints="1"/>
          </p:cNvSpPr>
          <p:nvPr/>
        </p:nvSpPr>
        <p:spPr>
          <a:xfrm>
            <a:off x="400843" y="277268"/>
            <a:ext cx="7612448" cy="401392"/>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600" dirty="0"/>
              <a:t>Machine Learning Models Used in the Research</a:t>
            </a:r>
            <a:endParaRPr lang="en-IN" sz="2600" dirty="0"/>
          </a:p>
        </p:txBody>
      </p:sp>
      <p:sp>
        <p:nvSpPr>
          <p:cNvPr id="2" name="Text Placeholder 1">
            <a:extLst>
              <a:ext uri="{FF2B5EF4-FFF2-40B4-BE49-F238E27FC236}">
                <a16:creationId xmlns:a16="http://schemas.microsoft.com/office/drawing/2014/main" id="{C8A90FBB-E3E4-5630-4046-42C318283F6D}"/>
              </a:ext>
            </a:extLst>
          </p:cNvPr>
          <p:cNvSpPr>
            <a:spLocks noGrp="1" noChangeArrowheads="1"/>
          </p:cNvSpPr>
          <p:nvPr>
            <p:ph type="body" idx="1"/>
          </p:nvPr>
        </p:nvSpPr>
        <p:spPr bwMode="auto">
          <a:xfrm>
            <a:off x="400843" y="932559"/>
            <a:ext cx="826137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1.Logistic Regression (LR)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statistical model for binary and multi-class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 logistic function to estimate probabilities.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Works well for linearly separable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2.Naïve Bayes (NB)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Based on Bayes' theorem with an assumption of feature independence.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Efficient for high-dimensional data like gene expression.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Performs well with small datasets and probabilistic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a:buNone/>
            </a:pPr>
            <a:r>
              <a:rPr lang="en-US" sz="1800" b="1" dirty="0"/>
              <a:t>3.Linear Discriminant Analysis (LDA)</a:t>
            </a:r>
            <a:endParaRPr lang="en-US" sz="1800" dirty="0"/>
          </a:p>
          <a:p>
            <a:pPr>
              <a:buFont typeface="Arial" panose="020B0604020202020204" pitchFamily="34" charset="0"/>
              <a:buChar char="•"/>
            </a:pPr>
            <a:r>
              <a:rPr lang="en-US" sz="1800" dirty="0"/>
              <a:t>Projects data into a lower-dimensional space for classification.</a:t>
            </a:r>
          </a:p>
          <a:p>
            <a:pPr>
              <a:buFont typeface="Arial" panose="020B0604020202020204" pitchFamily="34" charset="0"/>
              <a:buChar char="•"/>
            </a:pPr>
            <a:r>
              <a:rPr lang="en-US" sz="1800" dirty="0"/>
              <a:t>Maximizes class separability by minimizing intra-class variance.</a:t>
            </a:r>
          </a:p>
          <a:p>
            <a:pPr>
              <a:buFont typeface="Arial" panose="020B0604020202020204" pitchFamily="34" charset="0"/>
              <a:buChar char="•"/>
            </a:pPr>
            <a:r>
              <a:rPr lang="en-US" sz="1800" dirty="0"/>
              <a:t>Works best when class distributions are nearly Gaussian.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173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9132B-53A1-B738-9CFE-F9B397DF4C2A}"/>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4F0FED4A-7BF3-AACF-7CBA-9A8CBBA8EC63}"/>
              </a:ext>
            </a:extLst>
          </p:cNvPr>
          <p:cNvSpPr txBox="1">
            <a:spLocks noEditPoints="1"/>
          </p:cNvSpPr>
          <p:nvPr/>
        </p:nvSpPr>
        <p:spPr>
          <a:xfrm>
            <a:off x="400843" y="277268"/>
            <a:ext cx="7612448" cy="401392"/>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600" dirty="0"/>
              <a:t>Machine Learning Models Used in the Research</a:t>
            </a:r>
            <a:endParaRPr lang="en-IN" sz="2600" dirty="0"/>
          </a:p>
        </p:txBody>
      </p:sp>
      <p:sp>
        <p:nvSpPr>
          <p:cNvPr id="3" name="Rectangle 1">
            <a:extLst>
              <a:ext uri="{FF2B5EF4-FFF2-40B4-BE49-F238E27FC236}">
                <a16:creationId xmlns:a16="http://schemas.microsoft.com/office/drawing/2014/main" id="{A5E3E681-823D-3E8E-B261-7B9B2A93F1F8}"/>
              </a:ext>
            </a:extLst>
          </p:cNvPr>
          <p:cNvSpPr>
            <a:spLocks noGrp="1" noChangeArrowheads="1"/>
          </p:cNvSpPr>
          <p:nvPr>
            <p:ph type="body" idx="1"/>
          </p:nvPr>
        </p:nvSpPr>
        <p:spPr bwMode="auto">
          <a:xfrm>
            <a:off x="400050" y="1209299"/>
            <a:ext cx="771557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4.Random Forest (RF)</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 ensemble of multiple decision trees for robust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overfitting by averaging multiple tree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high-dimensional data and missing values effectively.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5.Support Vector Machine (SVM)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Identifies the optimal hyperplane for separating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for high-dimensional and complex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kernel functions to map non-linear data into a higher dimension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6.K-Nearest Neighbors (KNN)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Classifies data points based on the majority class of k nearest neighbors.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Simple and effective, especially for well-separated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Sensitive to feature scaling and the choice of k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3756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399B6-D77D-29B2-35C1-F0FA800BCBD0}"/>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4AFE2011-2669-938A-4949-01D28A7ABDCB}"/>
              </a:ext>
            </a:extLst>
          </p:cNvPr>
          <p:cNvSpPr txBox="1">
            <a:spLocks noEditPoints="1"/>
          </p:cNvSpPr>
          <p:nvPr/>
        </p:nvSpPr>
        <p:spPr>
          <a:xfrm>
            <a:off x="400843" y="277268"/>
            <a:ext cx="7612448" cy="401392"/>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600" dirty="0"/>
              <a:t>Machine Learning Models Used in the Research</a:t>
            </a:r>
            <a:endParaRPr lang="en-IN" sz="2600" dirty="0"/>
          </a:p>
        </p:txBody>
      </p:sp>
      <p:sp>
        <p:nvSpPr>
          <p:cNvPr id="2" name="Text Placeholder 1">
            <a:extLst>
              <a:ext uri="{FF2B5EF4-FFF2-40B4-BE49-F238E27FC236}">
                <a16:creationId xmlns:a16="http://schemas.microsoft.com/office/drawing/2014/main" id="{8314E851-D1A8-E16F-3F24-540D3EBFFB7E}"/>
              </a:ext>
            </a:extLst>
          </p:cNvPr>
          <p:cNvSpPr>
            <a:spLocks noGrp="1" noChangeArrowheads="1"/>
          </p:cNvSpPr>
          <p:nvPr>
            <p:ph type="body" idx="1"/>
          </p:nvPr>
        </p:nvSpPr>
        <p:spPr bwMode="auto">
          <a:xfrm>
            <a:off x="400843" y="1311937"/>
            <a:ext cx="73821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7.Multi-Layer Perceptron (MLP)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type of artificial neural network with multiple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Uses activation functions like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 and sigmoid for non-linearity.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Effective for capturing complex patterns in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8.Gradient Boosting (GB)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boosting technique that builds decision trees sequentially.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tree corrects the errors of the previous 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high accuracy and is useful for structured data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785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9AB58-A16A-C615-6FCC-33104829966B}"/>
            </a:ext>
          </a:extLst>
        </p:cNvPr>
        <p:cNvGrpSpPr/>
        <p:nvPr/>
      </p:nvGrpSpPr>
      <p:grpSpPr>
        <a:xfrm>
          <a:off x="0" y="0"/>
          <a:ext cx="0" cy="0"/>
          <a:chOff x="0" y="0"/>
          <a:chExt cx="0" cy="0"/>
        </a:xfrm>
      </p:grpSpPr>
      <p:sp>
        <p:nvSpPr>
          <p:cNvPr id="5" name="object 2">
            <a:extLst>
              <a:ext uri="{FF2B5EF4-FFF2-40B4-BE49-F238E27FC236}">
                <a16:creationId xmlns:a16="http://schemas.microsoft.com/office/drawing/2014/main" id="{90A60839-A0FC-F4F0-8C80-7F27DE97630F}"/>
              </a:ext>
            </a:extLst>
          </p:cNvPr>
          <p:cNvSpPr txBox="1">
            <a:spLocks noEditPoints="1"/>
          </p:cNvSpPr>
          <p:nvPr/>
        </p:nvSpPr>
        <p:spPr>
          <a:xfrm>
            <a:off x="471947" y="314632"/>
            <a:ext cx="8200103" cy="401392"/>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US" sz="2600" dirty="0"/>
              <a:t>Architecture Diagram: </a:t>
            </a:r>
            <a:endParaRPr lang="en-IN" sz="2600" dirty="0"/>
          </a:p>
        </p:txBody>
      </p:sp>
      <p:pic>
        <p:nvPicPr>
          <p:cNvPr id="4" name="Picture 3">
            <a:extLst>
              <a:ext uri="{FF2B5EF4-FFF2-40B4-BE49-F238E27FC236}">
                <a16:creationId xmlns:a16="http://schemas.microsoft.com/office/drawing/2014/main" id="{1AA8943F-7C9F-6FED-ED95-922817A5CC30}"/>
              </a:ext>
            </a:extLst>
          </p:cNvPr>
          <p:cNvPicPr>
            <a:picLocks noChangeAspect="1"/>
          </p:cNvPicPr>
          <p:nvPr/>
        </p:nvPicPr>
        <p:blipFill>
          <a:blip r:embed="rId2"/>
          <a:stretch>
            <a:fillRect/>
          </a:stretch>
        </p:blipFill>
        <p:spPr>
          <a:xfrm>
            <a:off x="2733368" y="944132"/>
            <a:ext cx="7086449" cy="4700848"/>
          </a:xfrm>
          <a:prstGeom prst="rect">
            <a:avLst/>
          </a:prstGeom>
        </p:spPr>
      </p:pic>
    </p:spTree>
    <p:extLst>
      <p:ext uri="{BB962C8B-B14F-4D97-AF65-F5344CB8AC3E}">
        <p14:creationId xmlns:p14="http://schemas.microsoft.com/office/powerpoint/2010/main" val="283355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9CBAD-35E5-C59B-E6BE-1277DAE28E9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B2022BF-2AF6-AE09-85F6-CF9968191D28}"/>
              </a:ext>
            </a:extLst>
          </p:cNvPr>
          <p:cNvSpPr>
            <a:spLocks noGrp="1"/>
          </p:cNvSpPr>
          <p:nvPr>
            <p:ph type="body" idx="1"/>
          </p:nvPr>
        </p:nvSpPr>
        <p:spPr>
          <a:xfrm>
            <a:off x="400841" y="1307690"/>
            <a:ext cx="10438379" cy="3600986"/>
          </a:xfrm>
        </p:spPr>
        <p:txBody>
          <a:bodyPr wrap="square" lIns="0" tIns="0" rIns="0" bIns="0" anchor="t">
            <a:spAutoFit/>
          </a:bodyPr>
          <a:lstStyle/>
          <a:p>
            <a:pPr>
              <a:buNone/>
            </a:pPr>
            <a:r>
              <a:rPr lang="en-US" sz="1800" b="1" dirty="0"/>
              <a:t>1. Data Collection</a:t>
            </a:r>
          </a:p>
          <a:p>
            <a:pPr>
              <a:buFont typeface="Arial" panose="020B0604020202020204" pitchFamily="34" charset="0"/>
              <a:buChar char="•"/>
            </a:pPr>
            <a:r>
              <a:rPr lang="en-US" sz="1800" dirty="0"/>
              <a:t>The dataset used is </a:t>
            </a:r>
            <a:r>
              <a:rPr lang="en-US" sz="1800" b="1" dirty="0"/>
              <a:t>11tumors2</a:t>
            </a:r>
            <a:r>
              <a:rPr lang="en-US" sz="1800" dirty="0"/>
              <a:t>, which contains </a:t>
            </a:r>
            <a:r>
              <a:rPr lang="en-US" sz="1800" b="1" dirty="0"/>
              <a:t>174 samples</a:t>
            </a:r>
            <a:r>
              <a:rPr lang="en-US" sz="1800" dirty="0"/>
              <a:t> with </a:t>
            </a:r>
            <a:r>
              <a:rPr lang="en-US" sz="1800" b="1" dirty="0"/>
              <a:t>12,534 gene expression features</a:t>
            </a:r>
            <a:r>
              <a:rPr lang="en-US" sz="1800" dirty="0"/>
              <a:t>.</a:t>
            </a:r>
          </a:p>
          <a:p>
            <a:pPr>
              <a:buFont typeface="Arial" panose="020B0604020202020204" pitchFamily="34" charset="0"/>
              <a:buChar char="•"/>
            </a:pPr>
            <a:r>
              <a:rPr lang="en-US" sz="1800" dirty="0"/>
              <a:t>Each sample has a corresponding class label representing the cancer type.</a:t>
            </a:r>
          </a:p>
          <a:p>
            <a:pPr>
              <a:buFont typeface="Arial" panose="020B0604020202020204" pitchFamily="34" charset="0"/>
              <a:buChar char="•"/>
            </a:pPr>
            <a:r>
              <a:rPr lang="en-US" sz="1800" dirty="0"/>
              <a:t>The data was primarily generated through </a:t>
            </a:r>
            <a:r>
              <a:rPr lang="en-US" sz="1800" b="1" dirty="0"/>
              <a:t>microarray analyses</a:t>
            </a:r>
            <a:r>
              <a:rPr lang="en-US" sz="1800" dirty="0"/>
              <a:t> to study gene expression variations across tumor types.</a:t>
            </a:r>
          </a:p>
          <a:p>
            <a:pPr>
              <a:buFont typeface="Arial" panose="020B0604020202020204" pitchFamily="34" charset="0"/>
              <a:buChar char="•"/>
            </a:pPr>
            <a:endParaRPr lang="en-US" sz="1800" dirty="0"/>
          </a:p>
          <a:p>
            <a:pPr>
              <a:buNone/>
            </a:pPr>
            <a:r>
              <a:rPr lang="en-US" sz="1800" b="1" dirty="0"/>
              <a:t>2. Data Preprocessing</a:t>
            </a:r>
          </a:p>
          <a:p>
            <a:pPr>
              <a:buFont typeface="Arial" panose="020B0604020202020204" pitchFamily="34" charset="0"/>
              <a:buChar char="•"/>
            </a:pPr>
            <a:r>
              <a:rPr lang="en-US" sz="1800" dirty="0"/>
              <a:t>Since gene expression data is high-dimensional and imbalanced, several preprocessing techniques were applied:</a:t>
            </a:r>
          </a:p>
          <a:p>
            <a:r>
              <a:rPr lang="en-US" sz="1800" b="1" dirty="0"/>
              <a:t>a) Feature Selection</a:t>
            </a:r>
            <a:endParaRPr lang="en-US" sz="1800" dirty="0"/>
          </a:p>
          <a:p>
            <a:pPr>
              <a:buFont typeface="Arial" panose="020B0604020202020204" pitchFamily="34" charset="0"/>
              <a:buChar char="•"/>
            </a:pPr>
            <a:r>
              <a:rPr lang="en-US" sz="1800" b="1" dirty="0" err="1"/>
              <a:t>SelectKBest</a:t>
            </a:r>
            <a:r>
              <a:rPr lang="en-US" sz="1800" dirty="0"/>
              <a:t> was used to choose the most important features for each model</a:t>
            </a:r>
          </a:p>
          <a:p>
            <a:pPr>
              <a:buFont typeface="Arial" panose="020B0604020202020204" pitchFamily="34" charset="0"/>
              <a:buChar char="•"/>
            </a:pPr>
            <a:r>
              <a:rPr lang="en-US" sz="1800" dirty="0"/>
              <a:t>The value of </a:t>
            </a:r>
            <a:r>
              <a:rPr lang="en-US" sz="1800" b="1" dirty="0"/>
              <a:t>k</a:t>
            </a:r>
            <a:r>
              <a:rPr lang="en-US" sz="1800" dirty="0"/>
              <a:t> was adjusted individually for different models to maximize performance.</a:t>
            </a:r>
          </a:p>
        </p:txBody>
      </p:sp>
      <p:sp>
        <p:nvSpPr>
          <p:cNvPr id="5" name="object 2">
            <a:extLst>
              <a:ext uri="{FF2B5EF4-FFF2-40B4-BE49-F238E27FC236}">
                <a16:creationId xmlns:a16="http://schemas.microsoft.com/office/drawing/2014/main" id="{59B7DDC5-6469-FB26-8294-ABCADCE92EBF}"/>
              </a:ext>
            </a:extLst>
          </p:cNvPr>
          <p:cNvSpPr txBox="1">
            <a:spLocks noEditPoints="1"/>
          </p:cNvSpPr>
          <p:nvPr/>
        </p:nvSpPr>
        <p:spPr>
          <a:xfrm>
            <a:off x="400842" y="277270"/>
            <a:ext cx="427931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METHODOLOGY:</a:t>
            </a:r>
          </a:p>
        </p:txBody>
      </p:sp>
    </p:spTree>
    <p:extLst>
      <p:ext uri="{BB962C8B-B14F-4D97-AF65-F5344CB8AC3E}">
        <p14:creationId xmlns:p14="http://schemas.microsoft.com/office/powerpoint/2010/main" val="200565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b762841-5daa-4b1f-8329-01f55c85c1e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8F9B64913BAF7498C42B21DC5B4BB71" ma:contentTypeVersion="6" ma:contentTypeDescription="Create a new document." ma:contentTypeScope="" ma:versionID="1bf77888704f8dd15a2b292df9cacead">
  <xsd:schema xmlns:xsd="http://www.w3.org/2001/XMLSchema" xmlns:xs="http://www.w3.org/2001/XMLSchema" xmlns:p="http://schemas.microsoft.com/office/2006/metadata/properties" xmlns:ns3="db762841-5daa-4b1f-8329-01f55c85c1e8" targetNamespace="http://schemas.microsoft.com/office/2006/metadata/properties" ma:root="true" ma:fieldsID="4c805720056295fff54f002772951707" ns3:_="">
    <xsd:import namespace="db762841-5daa-4b1f-8329-01f55c85c1e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762841-5daa-4b1f-8329-01f55c85c1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5CEACE-D4E8-4604-B69D-75CA39E82917}">
  <ds:schemaRefs>
    <ds:schemaRef ds:uri="http://schemas.microsoft.com/sharepoint/v3/contenttype/forms"/>
  </ds:schemaRefs>
</ds:datastoreItem>
</file>

<file path=customXml/itemProps2.xml><?xml version="1.0" encoding="utf-8"?>
<ds:datastoreItem xmlns:ds="http://schemas.openxmlformats.org/officeDocument/2006/customXml" ds:itemID="{3536A756-1F94-4613-B8B1-BFFF2A73F5E8}">
  <ds:schemaRefs>
    <ds:schemaRef ds:uri="http://purl.org/dc/terms/"/>
    <ds:schemaRef ds:uri="http://schemas.microsoft.com/office/infopath/2007/PartnerControls"/>
    <ds:schemaRef ds:uri="http://www.w3.org/XML/1998/namespace"/>
    <ds:schemaRef ds:uri="http://purl.org/dc/dcmitype/"/>
    <ds:schemaRef ds:uri="http://schemas.microsoft.com/office/2006/documentManagement/types"/>
    <ds:schemaRef ds:uri="db762841-5daa-4b1f-8329-01f55c85c1e8"/>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6C99F5A9-AAEB-472C-A16F-324CC98483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762841-5daa-4b1f-8329-01f55c85c1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516</TotalTime>
  <Words>2996</Words>
  <Application>Microsoft Office PowerPoint</Application>
  <PresentationFormat>Widescreen</PresentationFormat>
  <Paragraphs>271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Microsoft YaHei</vt:lpstr>
      <vt:lpstr>Arial</vt:lpstr>
      <vt:lpstr>Calibri</vt:lpstr>
      <vt:lpstr>Times New Roman</vt:lpstr>
      <vt:lpstr>Trebuchet MS</vt:lpstr>
      <vt:lpstr>Office Theme</vt:lpstr>
      <vt:lpstr>Multi-Class Cancer Classification Using Gene Expression and Machine Learning</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charan natra</cp:lastModifiedBy>
  <cp:revision>15</cp:revision>
  <dcterms:created xsi:type="dcterms:W3CDTF">2022-11-08T06:15:00Z</dcterms:created>
  <dcterms:modified xsi:type="dcterms:W3CDTF">2025-03-25T08:14:40Z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2022-03-30T22:00:00Z</vt:filetime>
  </property>
  <property fmtid="{D5CDD505-2E9C-101B-9397-08002B2CF9AE}" pid="3" name="Creator">
    <vt:lpwstr>Microsoft® PowerPoint® for Microsoft 365</vt:lpwstr>
  </property>
  <property fmtid="{D5CDD505-2E9C-101B-9397-08002B2CF9AE}" pid="4" name="LastSaved">
    <vt:filetime>2022-11-08T22:00:00Z</vt:filetime>
  </property>
  <property fmtid="{D5CDD505-2E9C-101B-9397-08002B2CF9AE}" pid="5" name="Producer">
    <vt:lpwstr>Microsoft® PowerPoint® for Microsoft 365</vt:lpwstr>
  </property>
  <property fmtid="{D5CDD505-2E9C-101B-9397-08002B2CF9AE}" pid="6" name="ICV">
    <vt:lpwstr>7A13595D049547C69E4A20114147F584</vt:lpwstr>
  </property>
  <property fmtid="{D5CDD505-2E9C-101B-9397-08002B2CF9AE}" pid="7" name="KSOProductBuildVer">
    <vt:lpwstr>1033-11.2.0.11219</vt:lpwstr>
  </property>
  <property fmtid="{D5CDD505-2E9C-101B-9397-08002B2CF9AE}" pid="8" name="ContentTypeId">
    <vt:lpwstr>0x01010038F9B64913BAF7498C42B21DC5B4BB71</vt:lpwstr>
  </property>
</Properties>
</file>