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67" r:id="rId5"/>
    <p:sldId id="282" r:id="rId6"/>
    <p:sldId id="319" r:id="rId7"/>
    <p:sldId id="314" r:id="rId8"/>
    <p:sldId id="315" r:id="rId9"/>
    <p:sldId id="316" r:id="rId10"/>
    <p:sldId id="289" r:id="rId11"/>
    <p:sldId id="281" r:id="rId12"/>
    <p:sldId id="295" r:id="rId13"/>
    <p:sldId id="318" r:id="rId14"/>
    <p:sldId id="321" r:id="rId15"/>
    <p:sldId id="320" r:id="rId16"/>
    <p:sldId id="317" r:id="rId17"/>
    <p:sldId id="28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94959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03CCDE5-9680-4ECB-BF2F-471E3EEC7E5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8FDC01-D32A-4B4D-BE9A-AFD50353268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0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1271432" y="3297925"/>
            <a:ext cx="373448" cy="24856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340083" y="336651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340083" y="336651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340083" y="3630168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97974" y="6681"/>
                </a:lnTo>
                <a:lnTo>
                  <a:pt x="58649" y="25286"/>
                </a:lnTo>
                <a:lnTo>
                  <a:pt x="27639" y="53656"/>
                </a:lnTo>
                <a:lnTo>
                  <a:pt x="7303" y="89635"/>
                </a:lnTo>
                <a:lnTo>
                  <a:pt x="0" y="131063"/>
                </a:lnTo>
                <a:lnTo>
                  <a:pt x="7303" y="172492"/>
                </a:lnTo>
                <a:lnTo>
                  <a:pt x="27639" y="208471"/>
                </a:lnTo>
                <a:lnTo>
                  <a:pt x="58649" y="236841"/>
                </a:lnTo>
                <a:lnTo>
                  <a:pt x="97974" y="255446"/>
                </a:lnTo>
                <a:lnTo>
                  <a:pt x="143256" y="262127"/>
                </a:lnTo>
                <a:lnTo>
                  <a:pt x="188537" y="255446"/>
                </a:lnTo>
                <a:lnTo>
                  <a:pt x="227862" y="236841"/>
                </a:lnTo>
                <a:lnTo>
                  <a:pt x="258872" y="208471"/>
                </a:lnTo>
                <a:lnTo>
                  <a:pt x="279208" y="172492"/>
                </a:lnTo>
                <a:lnTo>
                  <a:pt x="286512" y="131063"/>
                </a:lnTo>
                <a:lnTo>
                  <a:pt x="279208" y="89635"/>
                </a:lnTo>
                <a:lnTo>
                  <a:pt x="258872" y="53656"/>
                </a:lnTo>
                <a:lnTo>
                  <a:pt x="227862" y="25286"/>
                </a:lnTo>
                <a:lnTo>
                  <a:pt x="188537" y="6681"/>
                </a:lnTo>
                <a:lnTo>
                  <a:pt x="143256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340083" y="3630168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188537" y="6681"/>
                </a:lnTo>
                <a:lnTo>
                  <a:pt x="227862" y="25286"/>
                </a:lnTo>
                <a:lnTo>
                  <a:pt x="258872" y="53656"/>
                </a:lnTo>
                <a:lnTo>
                  <a:pt x="279208" y="89635"/>
                </a:lnTo>
                <a:lnTo>
                  <a:pt x="286512" y="131063"/>
                </a:lnTo>
                <a:lnTo>
                  <a:pt x="279208" y="172492"/>
                </a:lnTo>
                <a:lnTo>
                  <a:pt x="258872" y="208471"/>
                </a:lnTo>
                <a:lnTo>
                  <a:pt x="227862" y="236841"/>
                </a:lnTo>
                <a:lnTo>
                  <a:pt x="188537" y="255446"/>
                </a:lnTo>
                <a:lnTo>
                  <a:pt x="143256" y="262127"/>
                </a:lnTo>
                <a:lnTo>
                  <a:pt x="97974" y="255446"/>
                </a:lnTo>
                <a:lnTo>
                  <a:pt x="58649" y="236841"/>
                </a:lnTo>
                <a:lnTo>
                  <a:pt x="27639" y="208471"/>
                </a:lnTo>
                <a:lnTo>
                  <a:pt x="7303" y="172492"/>
                </a:lnTo>
                <a:lnTo>
                  <a:pt x="0" y="131063"/>
                </a:lnTo>
                <a:lnTo>
                  <a:pt x="7303" y="89635"/>
                </a:lnTo>
                <a:lnTo>
                  <a:pt x="27639" y="53656"/>
                </a:lnTo>
                <a:lnTo>
                  <a:pt x="58649" y="25286"/>
                </a:lnTo>
                <a:lnTo>
                  <a:pt x="97974" y="6681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40083" y="3904488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40083" y="3904488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340083" y="4177284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97974" y="6681"/>
                </a:lnTo>
                <a:lnTo>
                  <a:pt x="58649" y="25286"/>
                </a:lnTo>
                <a:lnTo>
                  <a:pt x="27639" y="53656"/>
                </a:lnTo>
                <a:lnTo>
                  <a:pt x="7303" y="89635"/>
                </a:lnTo>
                <a:lnTo>
                  <a:pt x="0" y="131064"/>
                </a:lnTo>
                <a:lnTo>
                  <a:pt x="7303" y="172492"/>
                </a:lnTo>
                <a:lnTo>
                  <a:pt x="27639" y="208471"/>
                </a:lnTo>
                <a:lnTo>
                  <a:pt x="58649" y="236841"/>
                </a:lnTo>
                <a:lnTo>
                  <a:pt x="97974" y="255446"/>
                </a:lnTo>
                <a:lnTo>
                  <a:pt x="143256" y="262128"/>
                </a:lnTo>
                <a:lnTo>
                  <a:pt x="188537" y="255446"/>
                </a:lnTo>
                <a:lnTo>
                  <a:pt x="227862" y="236841"/>
                </a:lnTo>
                <a:lnTo>
                  <a:pt x="258872" y="208471"/>
                </a:lnTo>
                <a:lnTo>
                  <a:pt x="279208" y="172492"/>
                </a:lnTo>
                <a:lnTo>
                  <a:pt x="286512" y="131064"/>
                </a:lnTo>
                <a:lnTo>
                  <a:pt x="279208" y="89635"/>
                </a:lnTo>
                <a:lnTo>
                  <a:pt x="258872" y="53656"/>
                </a:lnTo>
                <a:lnTo>
                  <a:pt x="227862" y="25286"/>
                </a:lnTo>
                <a:lnTo>
                  <a:pt x="188537" y="6681"/>
                </a:lnTo>
                <a:lnTo>
                  <a:pt x="1432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340083" y="4177284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188537" y="6681"/>
                </a:lnTo>
                <a:lnTo>
                  <a:pt x="227862" y="25286"/>
                </a:lnTo>
                <a:lnTo>
                  <a:pt x="258872" y="53656"/>
                </a:lnTo>
                <a:lnTo>
                  <a:pt x="279208" y="89635"/>
                </a:lnTo>
                <a:lnTo>
                  <a:pt x="286512" y="131064"/>
                </a:lnTo>
                <a:lnTo>
                  <a:pt x="279208" y="172492"/>
                </a:lnTo>
                <a:lnTo>
                  <a:pt x="258872" y="208471"/>
                </a:lnTo>
                <a:lnTo>
                  <a:pt x="227862" y="236841"/>
                </a:lnTo>
                <a:lnTo>
                  <a:pt x="188537" y="255446"/>
                </a:lnTo>
                <a:lnTo>
                  <a:pt x="143256" y="262128"/>
                </a:lnTo>
                <a:lnTo>
                  <a:pt x="97974" y="255446"/>
                </a:lnTo>
                <a:lnTo>
                  <a:pt x="58649" y="236841"/>
                </a:lnTo>
                <a:lnTo>
                  <a:pt x="27639" y="208471"/>
                </a:lnTo>
                <a:lnTo>
                  <a:pt x="7303" y="172492"/>
                </a:lnTo>
                <a:lnTo>
                  <a:pt x="0" y="131064"/>
                </a:lnTo>
                <a:lnTo>
                  <a:pt x="7303" y="89635"/>
                </a:lnTo>
                <a:lnTo>
                  <a:pt x="27639" y="53656"/>
                </a:lnTo>
                <a:lnTo>
                  <a:pt x="58649" y="25286"/>
                </a:lnTo>
                <a:lnTo>
                  <a:pt x="97974" y="6681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340083" y="4439412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340083" y="4439412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340083" y="4703064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340083" y="4703064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340083" y="49682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6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6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340083" y="49682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6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6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340083" y="524103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340083" y="524103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340083" y="55016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6"/>
                </a:lnTo>
                <a:lnTo>
                  <a:pt x="7303" y="173494"/>
                </a:lnTo>
                <a:lnTo>
                  <a:pt x="27639" y="209682"/>
                </a:lnTo>
                <a:lnTo>
                  <a:pt x="58649" y="238218"/>
                </a:lnTo>
                <a:lnTo>
                  <a:pt x="97974" y="256931"/>
                </a:lnTo>
                <a:lnTo>
                  <a:pt x="143256" y="263652"/>
                </a:lnTo>
                <a:lnTo>
                  <a:pt x="188537" y="256931"/>
                </a:lnTo>
                <a:lnTo>
                  <a:pt x="227862" y="238218"/>
                </a:lnTo>
                <a:lnTo>
                  <a:pt x="258872" y="209682"/>
                </a:lnTo>
                <a:lnTo>
                  <a:pt x="279208" y="173494"/>
                </a:lnTo>
                <a:lnTo>
                  <a:pt x="286512" y="131826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1340083" y="55016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6"/>
                </a:lnTo>
                <a:lnTo>
                  <a:pt x="279208" y="173494"/>
                </a:lnTo>
                <a:lnTo>
                  <a:pt x="258872" y="209682"/>
                </a:lnTo>
                <a:lnTo>
                  <a:pt x="227862" y="238218"/>
                </a:lnTo>
                <a:lnTo>
                  <a:pt x="188537" y="256931"/>
                </a:lnTo>
                <a:lnTo>
                  <a:pt x="143256" y="263652"/>
                </a:lnTo>
                <a:lnTo>
                  <a:pt x="97974" y="256931"/>
                </a:lnTo>
                <a:lnTo>
                  <a:pt x="58649" y="238218"/>
                </a:lnTo>
                <a:lnTo>
                  <a:pt x="27639" y="209682"/>
                </a:lnTo>
                <a:lnTo>
                  <a:pt x="7303" y="173494"/>
                </a:lnTo>
                <a:lnTo>
                  <a:pt x="0" y="131826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797001" y="6002964"/>
            <a:ext cx="2717392" cy="373448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8382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144780" y="0"/>
                </a:moveTo>
                <a:lnTo>
                  <a:pt x="99018" y="7303"/>
                </a:lnTo>
                <a:lnTo>
                  <a:pt x="59275" y="27639"/>
                </a:lnTo>
                <a:lnTo>
                  <a:pt x="27934" y="58649"/>
                </a:lnTo>
                <a:lnTo>
                  <a:pt x="7381" y="97974"/>
                </a:lnTo>
                <a:lnTo>
                  <a:pt x="0" y="143255"/>
                </a:lnTo>
                <a:lnTo>
                  <a:pt x="7381" y="188537"/>
                </a:lnTo>
                <a:lnTo>
                  <a:pt x="27934" y="227862"/>
                </a:lnTo>
                <a:lnTo>
                  <a:pt x="59275" y="258872"/>
                </a:lnTo>
                <a:lnTo>
                  <a:pt x="99018" y="279208"/>
                </a:lnTo>
                <a:lnTo>
                  <a:pt x="144780" y="286511"/>
                </a:lnTo>
                <a:lnTo>
                  <a:pt x="190541" y="279208"/>
                </a:lnTo>
                <a:lnTo>
                  <a:pt x="230284" y="258872"/>
                </a:lnTo>
                <a:lnTo>
                  <a:pt x="261625" y="227862"/>
                </a:lnTo>
                <a:lnTo>
                  <a:pt x="282178" y="188537"/>
                </a:lnTo>
                <a:lnTo>
                  <a:pt x="289559" y="143255"/>
                </a:lnTo>
                <a:lnTo>
                  <a:pt x="282178" y="97974"/>
                </a:lnTo>
                <a:lnTo>
                  <a:pt x="261625" y="58649"/>
                </a:lnTo>
                <a:lnTo>
                  <a:pt x="230284" y="27639"/>
                </a:lnTo>
                <a:lnTo>
                  <a:pt x="190541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382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0" y="143255"/>
                </a:moveTo>
                <a:lnTo>
                  <a:pt x="7381" y="97974"/>
                </a:lnTo>
                <a:lnTo>
                  <a:pt x="27934" y="58649"/>
                </a:lnTo>
                <a:lnTo>
                  <a:pt x="59275" y="27639"/>
                </a:lnTo>
                <a:lnTo>
                  <a:pt x="99018" y="7303"/>
                </a:lnTo>
                <a:lnTo>
                  <a:pt x="144780" y="0"/>
                </a:lnTo>
                <a:lnTo>
                  <a:pt x="190541" y="7303"/>
                </a:lnTo>
                <a:lnTo>
                  <a:pt x="230284" y="27639"/>
                </a:lnTo>
                <a:lnTo>
                  <a:pt x="261625" y="58649"/>
                </a:lnTo>
                <a:lnTo>
                  <a:pt x="282178" y="97974"/>
                </a:lnTo>
                <a:lnTo>
                  <a:pt x="289559" y="143255"/>
                </a:lnTo>
                <a:lnTo>
                  <a:pt x="282178" y="188537"/>
                </a:lnTo>
                <a:lnTo>
                  <a:pt x="261625" y="227862"/>
                </a:lnTo>
                <a:lnTo>
                  <a:pt x="230284" y="258872"/>
                </a:lnTo>
                <a:lnTo>
                  <a:pt x="190541" y="279208"/>
                </a:lnTo>
                <a:lnTo>
                  <a:pt x="144780" y="286511"/>
                </a:lnTo>
                <a:lnTo>
                  <a:pt x="99018" y="279208"/>
                </a:lnTo>
                <a:lnTo>
                  <a:pt x="59275" y="258872"/>
                </a:lnTo>
                <a:lnTo>
                  <a:pt x="27934" y="227862"/>
                </a:lnTo>
                <a:lnTo>
                  <a:pt x="7381" y="188537"/>
                </a:lnTo>
                <a:lnTo>
                  <a:pt x="0" y="143255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1277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144780" y="0"/>
                </a:moveTo>
                <a:lnTo>
                  <a:pt x="99018" y="7303"/>
                </a:lnTo>
                <a:lnTo>
                  <a:pt x="59275" y="27639"/>
                </a:lnTo>
                <a:lnTo>
                  <a:pt x="27934" y="58649"/>
                </a:lnTo>
                <a:lnTo>
                  <a:pt x="7381" y="97974"/>
                </a:lnTo>
                <a:lnTo>
                  <a:pt x="0" y="143255"/>
                </a:lnTo>
                <a:lnTo>
                  <a:pt x="7381" y="188537"/>
                </a:lnTo>
                <a:lnTo>
                  <a:pt x="27934" y="227862"/>
                </a:lnTo>
                <a:lnTo>
                  <a:pt x="59275" y="258872"/>
                </a:lnTo>
                <a:lnTo>
                  <a:pt x="99018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1277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0" y="143255"/>
                </a:moveTo>
                <a:lnTo>
                  <a:pt x="7381" y="97974"/>
                </a:lnTo>
                <a:lnTo>
                  <a:pt x="27934" y="58649"/>
                </a:lnTo>
                <a:lnTo>
                  <a:pt x="59275" y="27639"/>
                </a:lnTo>
                <a:lnTo>
                  <a:pt x="99018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9018" y="279208"/>
                </a:lnTo>
                <a:lnTo>
                  <a:pt x="59275" y="258872"/>
                </a:lnTo>
                <a:lnTo>
                  <a:pt x="27934" y="227862"/>
                </a:lnTo>
                <a:lnTo>
                  <a:pt x="7381" y="188537"/>
                </a:lnTo>
                <a:lnTo>
                  <a:pt x="0" y="143255"/>
                </a:lnTo>
                <a:close/>
              </a:path>
            </a:pathLst>
          </a:custGeom>
          <a:ln w="12699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2951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42951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29739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29739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193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193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088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088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60146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60146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90017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90017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18820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18820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190500" y="185673"/>
            <a:ext cx="11811000" cy="2294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400913" y="1391793"/>
            <a:ext cx="6763384" cy="351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law-1.8/" TargetMode="External"/><Relationship Id="rId7" Type="http://schemas.openxmlformats.org/officeDocument/2006/relationships/hyperlink" Target="https://doi.org/10.48550/arXiv.2312.09196" TargetMode="External"/><Relationship Id="rId2" Type="http://schemas.openxmlformats.org/officeDocument/2006/relationships/hyperlink" Target="https://doi.org/10.3390/app141779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electronics13112148" TargetMode="External"/><Relationship Id="rId5" Type="http://schemas.openxmlformats.org/officeDocument/2006/relationships/hyperlink" Target="https://doi.org/10.48550/arXiv.2203.05651" TargetMode="External"/><Relationship Id="rId4" Type="http://schemas.openxmlformats.org/officeDocument/2006/relationships/hyperlink" Target="https://doi.org/10.1016/j.iot.2024.10116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WACV_2020/papers/Aggarwal_Active_Learning_for_Imbalanced_Datasets_WACV_2020_paper.pdf" TargetMode="External"/><Relationship Id="rId2" Type="http://schemas.openxmlformats.org/officeDocument/2006/relationships/hyperlink" Target="https://doi.org/10.1145/3490354.34944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2657%2F10356%2F71680" TargetMode="External"/><Relationship Id="rId5" Type="http://schemas.openxmlformats.org/officeDocument/2006/relationships/hyperlink" Target="https://doi.org/10.1016/j.knosys.2022.109817" TargetMode="External"/><Relationship Id="rId4" Type="http://schemas.openxmlformats.org/officeDocument/2006/relationships/hyperlink" Target="https://doi.org/10.1093/jamia/ocz10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3919/transcom.2024EBT0002" TargetMode="External"/><Relationship Id="rId3" Type="http://schemas.openxmlformats.org/officeDocument/2006/relationships/hyperlink" Target="https://doi.org/10.1109/ACCESS.2023.3333242" TargetMode="External"/><Relationship Id="rId7" Type="http://schemas.openxmlformats.org/officeDocument/2006/relationships/hyperlink" Target="https://doi.org/10.18653/v1/2024.naacl-long.467" TargetMode="External"/><Relationship Id="rId2" Type="http://schemas.openxmlformats.org/officeDocument/2006/relationships/hyperlink" Target="https://doi.org/10.1109/EMBC48229.2022.98718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1471-2105-12-424" TargetMode="External"/><Relationship Id="rId5" Type="http://schemas.openxmlformats.org/officeDocument/2006/relationships/hyperlink" Target="https://doi.org/10.1007/978-3-031-16760-7_12" TargetMode="External"/><Relationship Id="rId4" Type="http://schemas.openxmlformats.org/officeDocument/2006/relationships/hyperlink" Target="https://doi.org/10.48550/arXiv.2210.01520" TargetMode="External"/><Relationship Id="rId9" Type="http://schemas.openxmlformats.org/officeDocument/2006/relationships/hyperlink" Target="https://doi.org/10.18653/v1/2024.law-1.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3.3333242" TargetMode="External"/><Relationship Id="rId7" Type="http://schemas.openxmlformats.org/officeDocument/2006/relationships/hyperlink" Target="https://doi.org/10.1186/s13326-023-00287-7" TargetMode="External"/><Relationship Id="rId2" Type="http://schemas.openxmlformats.org/officeDocument/2006/relationships/hyperlink" Target="https://doi.org/10.48550/arXiv.2210.105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WACV51458.2022.00376" TargetMode="External"/><Relationship Id="rId5" Type="http://schemas.openxmlformats.org/officeDocument/2006/relationships/hyperlink" Target="https://doi.org/10.18653/v1/2020.findings-emnlp.305" TargetMode="External"/><Relationship Id="rId4" Type="http://schemas.openxmlformats.org/officeDocument/2006/relationships/hyperlink" Target="https://doi.org/10.1109/JIOT.2023.326072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917033" y="141917"/>
            <a:ext cx="10584273" cy="9977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Active Learning for Imbalanced Data in Small Sample Settings</a:t>
            </a:r>
            <a:endParaRPr lang="en-IN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7680" y="1940560"/>
            <a:ext cx="909812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ctr">
              <a:spcBef>
                <a:spcPts val="105"/>
              </a:spcBef>
            </a:pPr>
            <a:r>
              <a:rPr lang="en-US" sz="3200" b="1" spc="-1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22AIE213- Machine Learning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2850036" y="2796013"/>
            <a:ext cx="6491927" cy="2044791"/>
          </a:xfrm>
          <a:prstGeom prst="rect">
            <a:avLst/>
          </a:prstGeom>
          <a:solidFill>
            <a:srgbClr val="AD1237"/>
          </a:solidFill>
        </p:spPr>
        <p:txBody>
          <a:bodyPr vert="horz" wrap="square" lIns="0" tIns="28575" rIns="0" bIns="0" rtlCol="0" anchor="t">
            <a:spAutoFit/>
          </a:bodyPr>
          <a:lstStyle/>
          <a:p>
            <a:pPr algn="ctr"/>
            <a:r>
              <a:rPr lang="en-US" sz="2400" b="1" spc="-90">
                <a:solidFill>
                  <a:schemeClr val="bg1"/>
                </a:solidFill>
                <a:latin typeface="Microsoft YaHei"/>
                <a:ea typeface="Microsoft YaHei"/>
                <a:cs typeface="Times New Roman"/>
              </a:rPr>
              <a:t> </a:t>
            </a:r>
            <a:r>
              <a:rPr lang="en-US" sz="2400" b="1" spc="-90">
                <a:solidFill>
                  <a:schemeClr val="bg1"/>
                </a:solidFill>
                <a:latin typeface="Times New Roman"/>
                <a:ea typeface="Microsoft YaHei"/>
                <a:cs typeface="Times New Roman"/>
              </a:rPr>
              <a:t>TEAM 12</a:t>
            </a:r>
            <a:endParaRPr lang="en-US" sz="2400" b="1" spc="-9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sz="11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sz="2400" spc="-90">
                <a:solidFill>
                  <a:schemeClr val="bg1"/>
                </a:solidFill>
                <a:latin typeface="Times New Roman"/>
                <a:cs typeface="Times New Roman"/>
              </a:rPr>
              <a:t>        </a:t>
            </a:r>
            <a:r>
              <a:rPr lang="en-US" sz="2400" b="1" spc="-90">
                <a:solidFill>
                  <a:schemeClr val="bg1"/>
                </a:solidFill>
                <a:latin typeface="Times New Roman"/>
                <a:ea typeface="Microsoft JhengHei UI"/>
                <a:cs typeface="Times New Roman"/>
              </a:rPr>
              <a:t>CH.SC.U4AIE23009  –  </a:t>
            </a:r>
            <a:r>
              <a:rPr lang="en-US" sz="2400" b="1" spc="-90" err="1">
                <a:solidFill>
                  <a:schemeClr val="bg1"/>
                </a:solidFill>
                <a:latin typeface="Times New Roman"/>
                <a:ea typeface="Microsoft JhengHei UI"/>
                <a:cs typeface="Times New Roman"/>
              </a:rPr>
              <a:t>CH.Naynesh</a:t>
            </a:r>
            <a:r>
              <a:rPr lang="en-US" sz="2400" b="1" spc="-90">
                <a:solidFill>
                  <a:schemeClr val="bg1"/>
                </a:solidFill>
                <a:latin typeface="Times New Roman"/>
                <a:ea typeface="Microsoft JhengHei UI"/>
                <a:cs typeface="Times New Roman"/>
              </a:rPr>
              <a:t> Reddy </a:t>
            </a:r>
          </a:p>
          <a:p>
            <a:pPr algn="l"/>
            <a:r>
              <a:rPr lang="en-US" sz="2400" b="1" spc="-90">
                <a:solidFill>
                  <a:schemeClr val="bg1"/>
                </a:solidFill>
                <a:latin typeface="Times New Roman"/>
                <a:ea typeface="Microsoft JhengHei UI"/>
                <a:cs typeface="Times New Roman"/>
              </a:rPr>
              <a:t>        CH.SC.U4AIE23037  -- </a:t>
            </a:r>
            <a:r>
              <a:rPr lang="en-US" sz="2400" b="1" spc="-90" err="1">
                <a:solidFill>
                  <a:schemeClr val="bg1"/>
                </a:solidFill>
                <a:latin typeface="Times New Roman"/>
                <a:ea typeface="Microsoft JhengHei UI"/>
                <a:cs typeface="Times New Roman"/>
              </a:rPr>
              <a:t>N.Bhargav</a:t>
            </a:r>
            <a:endParaRPr lang="en-US" sz="2400" b="1" spc="-90">
              <a:solidFill>
                <a:schemeClr val="bg1"/>
              </a:solidFill>
              <a:latin typeface="Times New Roman"/>
              <a:ea typeface="Microsoft JhengHei UI"/>
              <a:cs typeface="Times New Roman"/>
            </a:endParaRPr>
          </a:p>
          <a:p>
            <a:pPr algn="l"/>
            <a:r>
              <a:rPr lang="en-US" sz="2400" b="1" spc="-90">
                <a:solidFill>
                  <a:schemeClr val="bg1"/>
                </a:solidFill>
                <a:latin typeface="Times New Roman"/>
                <a:ea typeface="Microsoft JhengHei UI"/>
                <a:cs typeface="Times New Roman"/>
              </a:rPr>
              <a:t>        CH.SC.U4AIE23040  –  </a:t>
            </a:r>
            <a:r>
              <a:rPr lang="en-US" sz="2400" b="1" spc="-90" err="1">
                <a:solidFill>
                  <a:schemeClr val="bg1"/>
                </a:solidFill>
                <a:latin typeface="Times New Roman"/>
                <a:ea typeface="Microsoft JhengHei UI"/>
                <a:cs typeface="Times New Roman"/>
              </a:rPr>
              <a:t>P.MD.Kalesha</a:t>
            </a:r>
            <a:endParaRPr lang="en-US" sz="2400" b="1" spc="-90">
              <a:solidFill>
                <a:schemeClr val="bg1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endParaRPr lang="en-US" sz="2400" b="1" spc="-90">
              <a:solidFill>
                <a:schemeClr val="bg1"/>
              </a:solidFill>
              <a:latin typeface="Times New Roman"/>
              <a:ea typeface="Microsoft JhengHei UI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FD32-9F5E-54D8-AF83-5574114AE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0968557-E913-B963-917A-37470AD61FA4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406216" y="283044"/>
            <a:ext cx="3411805" cy="616836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/>
          <a:p>
            <a:pPr marL="12700">
              <a:spcBef>
                <a:spcPts val="10"/>
              </a:spcBef>
            </a:pPr>
            <a:r>
              <a:rPr lang="en-US" sz="4000"/>
              <a:t>Dataset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494448-7419-43BE-4F0D-A15215574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26277"/>
              </p:ext>
            </p:extLst>
          </p:nvPr>
        </p:nvGraphicFramePr>
        <p:xfrm>
          <a:off x="1288025" y="962987"/>
          <a:ext cx="9350478" cy="493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826">
                  <a:extLst>
                    <a:ext uri="{9D8B030D-6E8A-4147-A177-3AD203B41FA5}">
                      <a16:colId xmlns:a16="http://schemas.microsoft.com/office/drawing/2014/main" val="1315377813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1784062586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val="2709822041"/>
                    </a:ext>
                  </a:extLst>
                </a:gridCol>
              </a:tblGrid>
              <a:tr h="908665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sz="2400" dirty="0"/>
                        <a:t>     Dataset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sz="1800" dirty="0"/>
                        <a:t>       </a:t>
                      </a:r>
                      <a:r>
                        <a:rPr lang="en-IN" sz="2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   Attributes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61121"/>
                  </a:ext>
                </a:extLst>
              </a:tr>
              <a:tr h="908665">
                <a:tc>
                  <a:txBody>
                    <a:bodyPr/>
                    <a:lstStyle/>
                    <a:p>
                      <a:r>
                        <a:rPr lang="en-US" dirty="0"/>
                        <a:t>      Dataset 1 </a:t>
                      </a:r>
                    </a:p>
                    <a:p>
                      <a:r>
                        <a:rPr lang="en-IN" dirty="0"/>
                        <a:t>(Pubmed-Diabetes.DIRECTED.cites.tab),</a:t>
                      </a:r>
                    </a:p>
                    <a:p>
                      <a:r>
                        <a:rPr lang="en-IN" dirty="0"/>
                        <a:t>(Pubmed-Diabetes.GRAPH.pubmed.tab)</a:t>
                      </a:r>
                    </a:p>
                    <a:p>
                      <a:r>
                        <a:rPr lang="en-IN" dirty="0"/>
                        <a:t>(Pubmed-Diabetes.NODE.paper.tab)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         Pubmed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ID,Year,Title,Journal,Abstract,Authors,Citation,Count,</a:t>
                      </a:r>
                    </a:p>
                    <a:p>
                      <a:r>
                        <a:rPr lang="en-US" dirty="0"/>
                        <a:t>Mesh terms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03081"/>
                  </a:ext>
                </a:extLst>
              </a:tr>
              <a:tr h="908665">
                <a:tc>
                  <a:txBody>
                    <a:bodyPr/>
                    <a:lstStyle/>
                    <a:p>
                      <a:r>
                        <a:rPr lang="en-US" dirty="0"/>
                        <a:t>      Dataset 2</a:t>
                      </a:r>
                      <a:endParaRPr lang="en-IN" dirty="0"/>
                    </a:p>
                    <a:p>
                      <a:r>
                        <a:rPr lang="en-IN" dirty="0"/>
                        <a:t>(BioASQ-train-factoid-6b-full-annotated)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       Kaggle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context, id, question, </a:t>
                      </a:r>
                    </a:p>
                    <a:p>
                      <a:r>
                        <a:rPr lang="en-IN" dirty="0"/>
                        <a:t>Possible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1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73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65CD3-73AB-8666-B0A1-24F89B701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E8E5E83-56B8-0132-3CF1-2FA1582AD584}"/>
              </a:ext>
            </a:extLst>
          </p:cNvPr>
          <p:cNvSpPr txBox="1">
            <a:spLocks noEditPoints="1"/>
          </p:cNvSpPr>
          <p:nvPr/>
        </p:nvSpPr>
        <p:spPr>
          <a:xfrm>
            <a:off x="2879558" y="2505028"/>
            <a:ext cx="6432883" cy="1847942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sz="4000" dirty="0"/>
          </a:p>
          <a:p>
            <a:pPr algn="ctr"/>
            <a:r>
              <a:rPr lang="en-IN" sz="4000" dirty="0" err="1"/>
              <a:t>Comparision</a:t>
            </a:r>
            <a:r>
              <a:rPr lang="en-IN" sz="4000" dirty="0"/>
              <a:t> Table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8653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DAD760-25E2-2442-1288-65BF3EE1C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14672"/>
              </p:ext>
            </p:extLst>
          </p:nvPr>
        </p:nvGraphicFramePr>
        <p:xfrm>
          <a:off x="324465" y="0"/>
          <a:ext cx="10982631" cy="602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871">
                  <a:extLst>
                    <a:ext uri="{9D8B030D-6E8A-4147-A177-3AD203B41FA5}">
                      <a16:colId xmlns:a16="http://schemas.microsoft.com/office/drawing/2014/main" val="1129881351"/>
                    </a:ext>
                  </a:extLst>
                </a:gridCol>
                <a:gridCol w="3640974">
                  <a:extLst>
                    <a:ext uri="{9D8B030D-6E8A-4147-A177-3AD203B41FA5}">
                      <a16:colId xmlns:a16="http://schemas.microsoft.com/office/drawing/2014/main" val="1236509606"/>
                    </a:ext>
                  </a:extLst>
                </a:gridCol>
                <a:gridCol w="2346393">
                  <a:extLst>
                    <a:ext uri="{9D8B030D-6E8A-4147-A177-3AD203B41FA5}">
                      <a16:colId xmlns:a16="http://schemas.microsoft.com/office/drawing/2014/main" val="2277468131"/>
                    </a:ext>
                  </a:extLst>
                </a:gridCol>
                <a:gridCol w="2346393">
                  <a:extLst>
                    <a:ext uri="{9D8B030D-6E8A-4147-A177-3AD203B41FA5}">
                      <a16:colId xmlns:a16="http://schemas.microsoft.com/office/drawing/2014/main" val="2864008903"/>
                    </a:ext>
                  </a:extLst>
                </a:gridCol>
              </a:tblGrid>
              <a:tr h="668111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Paper (Active Learning for Biomedical Article Classification)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Your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Why Yours is Better?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36168"/>
                  </a:ext>
                </a:extLst>
              </a:tr>
              <a:tr h="840200">
                <a:tc>
                  <a:txBody>
                    <a:bodyPr/>
                    <a:lstStyle/>
                    <a:p>
                      <a:r>
                        <a:rPr lang="en-IN" sz="1400" dirty="0"/>
                        <a:t>Feature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Bag of Words (BoW) and FastText Embeddings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Hybrid Sampling (Uncertainty + Diversity) with SVM and Tree-based models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Hybrid sampling selects the most informative samples, reducing annotation costs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5908"/>
                  </a:ext>
                </a:extLst>
              </a:tr>
              <a:tr h="753144">
                <a:tc>
                  <a:txBody>
                    <a:bodyPr/>
                    <a:lstStyle/>
                    <a:p>
                      <a:r>
                        <a:rPr lang="en-IN" sz="1400" dirty="0"/>
                        <a:t>Active Learning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Standard uncertainty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Hybrid approach (Uncertainty + Diversity)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Improves model performance by selecting diverse and uncertain samples together.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7609"/>
                  </a:ext>
                </a:extLst>
              </a:tr>
              <a:tr h="753144">
                <a:tc>
                  <a:txBody>
                    <a:bodyPr/>
                    <a:lstStyle/>
                    <a:p>
                      <a:r>
                        <a:rPr lang="en-IN" sz="1400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Logistic Regression &amp;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 &amp; Tree-based models (Random Forest, Decision Trees)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 and tree-based models are more robust for small, imbalanced datasets.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55939"/>
                  </a:ext>
                </a:extLst>
              </a:tr>
              <a:tr h="753144">
                <a:tc>
                  <a:txBody>
                    <a:bodyPr/>
                    <a:lstStyle/>
                    <a:p>
                      <a:r>
                        <a:rPr lang="en-IN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Biomedical article classification dataset (BioASQ)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Biomedical datasets (likely similar but optimized)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Ensures adaptability across different biomedical classification tasks.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05440"/>
                  </a:ext>
                </a:extLst>
              </a:tr>
              <a:tr h="753144">
                <a:tc>
                  <a:txBody>
                    <a:bodyPr/>
                    <a:lstStyle/>
                    <a:p>
                      <a:r>
                        <a:rPr lang="en-IN" sz="1400" dirty="0"/>
                        <a:t>Imbalance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explicit handling beyond FastText’s word embeddings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Explicitly designed for imbalanced data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Reduces bias towards majority class, making predictions more balanced.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0775"/>
                  </a:ext>
                </a:extLst>
              </a:tr>
              <a:tr h="753144">
                <a:tc>
                  <a:txBody>
                    <a:bodyPr/>
                    <a:lstStyle/>
                    <a:p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~85% (estimated based on FastText and BoW performance)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Likely higher (To be confirmed from your model output)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efficient learning leads to improved accuracy with fewer labeled samples.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657"/>
                  </a:ext>
                </a:extLst>
              </a:tr>
              <a:tr h="753144">
                <a:tc>
                  <a:txBody>
                    <a:bodyPr/>
                    <a:lstStyle/>
                    <a:p>
                      <a:r>
                        <a:rPr lang="en-IN" sz="1400" dirty="0"/>
                        <a:t>Annotation Cost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focus on reducing labeling effort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40-50% reduction in labeled samples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Significantly reduces manual annotation costs while maintaining accuracy.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8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2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CB0C8-3AD2-2D27-32EB-DDEA6BAF3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6E2696C-707D-0B50-475D-D495D1133D3A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406216" y="283044"/>
            <a:ext cx="5376963" cy="616836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/>
          <a:p>
            <a:pPr marL="12700">
              <a:spcBef>
                <a:spcPts val="10"/>
              </a:spcBef>
            </a:pPr>
            <a:r>
              <a:rPr lang="en-US" sz="4000"/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E105D-B339-7C66-B392-97340E568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" y="1605116"/>
            <a:ext cx="10962969" cy="36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A010231-69F1-C44F-8CF9-985A55AA4ACD}"/>
              </a:ext>
            </a:extLst>
          </p:cNvPr>
          <p:cNvSpPr txBox="1">
            <a:spLocks noEditPoints="1"/>
          </p:cNvSpPr>
          <p:nvPr/>
        </p:nvSpPr>
        <p:spPr>
          <a:xfrm>
            <a:off x="-184" y="2686233"/>
            <a:ext cx="12191869" cy="147861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"/>
              </a:spcBef>
            </a:pPr>
            <a:r>
              <a:rPr lang="en-US" sz="9600">
                <a:solidFill>
                  <a:schemeClr val="bg1"/>
                </a:solidFill>
                <a:latin typeface="Calibri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30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EditPoints="1"/>
          </p:cNvSpPr>
          <p:nvPr/>
        </p:nvSpPr>
        <p:spPr>
          <a:xfrm>
            <a:off x="2879558" y="2505028"/>
            <a:ext cx="6432883" cy="1847942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sz="4000"/>
          </a:p>
          <a:p>
            <a:pPr algn="ctr"/>
            <a:r>
              <a:rPr lang="en-IN" sz="4000"/>
              <a:t>Literature Review</a:t>
            </a:r>
          </a:p>
          <a:p>
            <a:endParaRPr lang="en-I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48054-B268-D95B-6FE2-8F3AA3B9F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A15595-2211-9EDE-22E7-8A95E38BC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63339"/>
              </p:ext>
            </p:extLst>
          </p:nvPr>
        </p:nvGraphicFramePr>
        <p:xfrm>
          <a:off x="0" y="0"/>
          <a:ext cx="12192003" cy="6858000"/>
        </p:xfrm>
        <a:graphic>
          <a:graphicData uri="http://schemas.openxmlformats.org/drawingml/2006/table">
            <a:tbl>
              <a:tblPr/>
              <a:tblGrid>
                <a:gridCol w="584462">
                  <a:extLst>
                    <a:ext uri="{9D8B030D-6E8A-4147-A177-3AD203B41FA5}">
                      <a16:colId xmlns:a16="http://schemas.microsoft.com/office/drawing/2014/main" val="3826458108"/>
                    </a:ext>
                  </a:extLst>
                </a:gridCol>
                <a:gridCol w="1847653">
                  <a:extLst>
                    <a:ext uri="{9D8B030D-6E8A-4147-A177-3AD203B41FA5}">
                      <a16:colId xmlns:a16="http://schemas.microsoft.com/office/drawing/2014/main" val="4080786909"/>
                    </a:ext>
                  </a:extLst>
                </a:gridCol>
                <a:gridCol w="1536570">
                  <a:extLst>
                    <a:ext uri="{9D8B030D-6E8A-4147-A177-3AD203B41FA5}">
                      <a16:colId xmlns:a16="http://schemas.microsoft.com/office/drawing/2014/main" val="3330118374"/>
                    </a:ext>
                  </a:extLst>
                </a:gridCol>
                <a:gridCol w="2201400">
                  <a:extLst>
                    <a:ext uri="{9D8B030D-6E8A-4147-A177-3AD203B41FA5}">
                      <a16:colId xmlns:a16="http://schemas.microsoft.com/office/drawing/2014/main" val="1335413610"/>
                    </a:ext>
                  </a:extLst>
                </a:gridCol>
                <a:gridCol w="2002365">
                  <a:extLst>
                    <a:ext uri="{9D8B030D-6E8A-4147-A177-3AD203B41FA5}">
                      <a16:colId xmlns:a16="http://schemas.microsoft.com/office/drawing/2014/main" val="2828800715"/>
                    </a:ext>
                  </a:extLst>
                </a:gridCol>
                <a:gridCol w="1839385">
                  <a:extLst>
                    <a:ext uri="{9D8B030D-6E8A-4147-A177-3AD203B41FA5}">
                      <a16:colId xmlns:a16="http://schemas.microsoft.com/office/drawing/2014/main" val="1286862130"/>
                    </a:ext>
                  </a:extLst>
                </a:gridCol>
                <a:gridCol w="2180168">
                  <a:extLst>
                    <a:ext uri="{9D8B030D-6E8A-4147-A177-3AD203B41FA5}">
                      <a16:colId xmlns:a16="http://schemas.microsoft.com/office/drawing/2014/main" val="2366473219"/>
                    </a:ext>
                  </a:extLst>
                </a:gridCol>
              </a:tblGrid>
              <a:tr h="7185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S.NO​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Title​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Citation Number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Methodology​</a:t>
                      </a:r>
                    </a:p>
                    <a:p>
                      <a:pPr algn="ctr" rtl="0" fontAlgn="base"/>
                      <a:r>
                        <a:rPr lang="en-IN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Pros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Cons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Research gap​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07327"/>
                  </a:ext>
                </a:extLst>
              </a:tr>
              <a:tr h="6139465">
                <a:tc>
                  <a:txBody>
                    <a:bodyPr/>
                    <a:lstStyle/>
                    <a:p>
                      <a:pPr lvl="0"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Learning for Biomedical Article Classification with Bag of Words and 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Text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Embeddings</a:t>
                      </a: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200" dirty="0"/>
                        <a:t>Class Balancing for Efficient Active Learning in Imbalanced Datasets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Algorithm Selection for Deep Active Learning with Imbalanced Datasets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BASIL: Balanced Active Semi-supervised Learning for Class Imbalanced Datasets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DIRECT: Deep Active Learning under Imbalance and Label Noise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https://doi.org/10.3390/app14177945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dirty="0"/>
                    </a:p>
                    <a:p>
                      <a:pPr algn="l" rtl="0" fontAlgn="auto"/>
                      <a:endParaRPr lang="en-IN" sz="1200" dirty="0"/>
                    </a:p>
                    <a:p>
                      <a:pPr algn="l" rtl="0" fontAlgn="auto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https://aclanthology.org/2024.law-1.8/</a:t>
                      </a:r>
                      <a:endParaRPr lang="en-IN" sz="12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dirty="0">
                        <a:hlinkClick r:id="rId4"/>
                      </a:endParaRPr>
                    </a:p>
                    <a:p>
                      <a:pPr algn="l" rtl="0" fontAlgn="auto"/>
                      <a:endParaRPr lang="en-IN" sz="1200" dirty="0">
                        <a:hlinkClick r:id="rId4"/>
                      </a:endParaRPr>
                    </a:p>
                    <a:p>
                      <a:pPr algn="l" rtl="0" fontAlgn="auto"/>
                      <a:r>
                        <a:rPr lang="en-IN" sz="1200" dirty="0">
                          <a:hlinkClick r:id="rId4"/>
                        </a:rPr>
                        <a:t>https://proceedings.neurips.cc/paper_files/paper/2023/file/1e77af93008ee6cd248a31723ce357d8-Paper-Conference.pdf</a:t>
                      </a:r>
                    </a:p>
                    <a:p>
                      <a:pPr algn="l" rtl="0" fontAlgn="auto"/>
                      <a:endParaRPr lang="en-IN" sz="1200" dirty="0"/>
                    </a:p>
                    <a:p>
                      <a:pPr algn="l" rtl="0" fontAlgn="auto"/>
                      <a:endParaRPr lang="en-IN" sz="1200" dirty="0"/>
                    </a:p>
                    <a:p>
                      <a:pPr algn="l" rtl="0" fontAlgn="auto"/>
                      <a:r>
                        <a:rPr lang="en-IN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5"/>
                        </a:rPr>
                        <a:t>https://doi.org/10.48550/arXiv.2203.05651</a:t>
                      </a: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dirty="0">
                        <a:hlinkClick r:id="rId6"/>
                      </a:endParaRPr>
                    </a:p>
                    <a:p>
                      <a:pPr algn="l" rtl="0" fontAlgn="auto"/>
                      <a:endParaRPr lang="en-IN" sz="1200" dirty="0">
                        <a:hlinkClick r:id="rId6"/>
                      </a:endParaRPr>
                    </a:p>
                    <a:p>
                      <a:pPr algn="l" rtl="0" fontAlgn="auto"/>
                      <a:r>
                        <a:rPr lang="en-IN" sz="1200" dirty="0">
                          <a:hlinkClick r:id="rId7"/>
                        </a:rPr>
                        <a:t>https://doi.org/10.48550/arXiv.2312.09196</a:t>
                      </a:r>
                      <a:endParaRPr lang="en-IN" sz="1200" dirty="0"/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learning with BoW and FastText embeddings selects uncertain samples for labeling, improving classification efficiency while reducing annotation effort.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Introduces a tune-free weighting method that integrates class balancing into active learning algorithms for improved sample selection.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Proposes TAILOR, a meta-algorithm that adaptively selects active learning strategies to balance sample acquisition.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Uses submodular mutual information functions to select a balanced dataset in an active learning loop.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Introduces a threshold-based annotation method to minimize annotation costs while handling class imbalance and label noise.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Cuts labeling effort by 50% while keeping accuracy high.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Works well for biomedical text classification.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Eliminates manual tuning of weighting functions.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Improves performance without requiring external balancing techniques.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Achieves more efficient class-balanced sampling.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Reduces labeling costs in deep learning applications.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Improves label efficiency by integrating semi-supervised learning.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Reduces the need for manually labeled data.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Reduces annotation budget significantly.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Enhances learning for rare classes.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Tested less on highly imbalanced datasets.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Depends on BoW &amp; FastText quality.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May not generalize well to highly dynamic datasets.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additional computational overhead.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Computationally expensive for large datasets.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Relies on predefined heuristics for model selection.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Sensitive to initial model performance.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Performance depends on dataset diversity.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 computational cost.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Struggles with extremely noisy datasets.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scalability testing on larger datasets.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Impact on high-dimensional data remains unexplored.- Lacks validation.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further exploration in real-world classification tasks.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Impact of noisy labels on the method remains untested.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real-world benchmarking across multiple domains.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further validation on long-tailed distributions.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testing on larger, more complex datasets.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Impact of model drift over multiple iterations is unexplored.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improvements in handling highly dynamic data streams.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further evaluation on real-world imbalanced datasets.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791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A0B3B6-73AB-54F0-5FF3-E08554FFFFB5}"/>
              </a:ext>
            </a:extLst>
          </p:cNvPr>
          <p:cNvCxnSpPr>
            <a:cxnSpLocks/>
          </p:cNvCxnSpPr>
          <p:nvPr/>
        </p:nvCxnSpPr>
        <p:spPr>
          <a:xfrm>
            <a:off x="-3" y="1992841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33C2D1-68BB-B8F3-0805-3E5CDC7D15CA}"/>
              </a:ext>
            </a:extLst>
          </p:cNvPr>
          <p:cNvCxnSpPr>
            <a:cxnSpLocks/>
          </p:cNvCxnSpPr>
          <p:nvPr/>
        </p:nvCxnSpPr>
        <p:spPr>
          <a:xfrm>
            <a:off x="0" y="3159751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ED03EC-162C-FF9A-2318-F8FFE5E08B0B}"/>
              </a:ext>
            </a:extLst>
          </p:cNvPr>
          <p:cNvCxnSpPr>
            <a:cxnSpLocks/>
          </p:cNvCxnSpPr>
          <p:nvPr/>
        </p:nvCxnSpPr>
        <p:spPr>
          <a:xfrm>
            <a:off x="0" y="4453466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B5613-2974-ECE3-72AA-40C86AC8BF82}"/>
              </a:ext>
            </a:extLst>
          </p:cNvPr>
          <p:cNvCxnSpPr>
            <a:cxnSpLocks/>
          </p:cNvCxnSpPr>
          <p:nvPr/>
        </p:nvCxnSpPr>
        <p:spPr>
          <a:xfrm>
            <a:off x="0" y="5592744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3952D-D359-EA65-72CD-3D4736D94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5F66A2-B3A4-8AA2-5DBB-8117EF6B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28523"/>
              </p:ext>
            </p:extLst>
          </p:nvPr>
        </p:nvGraphicFramePr>
        <p:xfrm>
          <a:off x="-4" y="1217"/>
          <a:ext cx="12192003" cy="6780814"/>
        </p:xfrm>
        <a:graphic>
          <a:graphicData uri="http://schemas.openxmlformats.org/drawingml/2006/table">
            <a:tbl>
              <a:tblPr/>
              <a:tblGrid>
                <a:gridCol w="631600">
                  <a:extLst>
                    <a:ext uri="{9D8B030D-6E8A-4147-A177-3AD203B41FA5}">
                      <a16:colId xmlns:a16="http://schemas.microsoft.com/office/drawing/2014/main" val="3826458108"/>
                    </a:ext>
                  </a:extLst>
                </a:gridCol>
                <a:gridCol w="1619991">
                  <a:extLst>
                    <a:ext uri="{9D8B030D-6E8A-4147-A177-3AD203B41FA5}">
                      <a16:colId xmlns:a16="http://schemas.microsoft.com/office/drawing/2014/main" val="4080786909"/>
                    </a:ext>
                  </a:extLst>
                </a:gridCol>
                <a:gridCol w="1434584">
                  <a:extLst>
                    <a:ext uri="{9D8B030D-6E8A-4147-A177-3AD203B41FA5}">
                      <a16:colId xmlns:a16="http://schemas.microsoft.com/office/drawing/2014/main" val="3330118374"/>
                    </a:ext>
                  </a:extLst>
                </a:gridCol>
                <a:gridCol w="2483910">
                  <a:extLst>
                    <a:ext uri="{9D8B030D-6E8A-4147-A177-3AD203B41FA5}">
                      <a16:colId xmlns:a16="http://schemas.microsoft.com/office/drawing/2014/main" val="1335413610"/>
                    </a:ext>
                  </a:extLst>
                </a:gridCol>
                <a:gridCol w="2002365">
                  <a:extLst>
                    <a:ext uri="{9D8B030D-6E8A-4147-A177-3AD203B41FA5}">
                      <a16:colId xmlns:a16="http://schemas.microsoft.com/office/drawing/2014/main" val="2828800715"/>
                    </a:ext>
                  </a:extLst>
                </a:gridCol>
                <a:gridCol w="1765302">
                  <a:extLst>
                    <a:ext uri="{9D8B030D-6E8A-4147-A177-3AD203B41FA5}">
                      <a16:colId xmlns:a16="http://schemas.microsoft.com/office/drawing/2014/main" val="1286862130"/>
                    </a:ext>
                  </a:extLst>
                </a:gridCol>
                <a:gridCol w="2254251">
                  <a:extLst>
                    <a:ext uri="{9D8B030D-6E8A-4147-A177-3AD203B41FA5}">
                      <a16:colId xmlns:a16="http://schemas.microsoft.com/office/drawing/2014/main" val="2366473219"/>
                    </a:ext>
                  </a:extLst>
                </a:gridCol>
              </a:tblGrid>
              <a:tr h="6993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S.NO​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Title​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Citation Number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Methodology​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Pros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Cons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Research gap​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07327"/>
                  </a:ext>
                </a:extLst>
              </a:tr>
              <a:tr h="600302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Learning for Imbalanced Data Under Cold Start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Active Learning for Imbalanced Datasets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Cost-Aware Active Learning for Named Entity Recognition in Clinical Text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Deep Active Learning Models for Imbalanced Image Classification</a:t>
                      </a: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200" dirty="0"/>
                        <a:t>Active Learning with Applications in Biomedical Document Annotation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200" b="0" i="0" u="sng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https://doi.org/10.1145/3490354.3494423</a:t>
                      </a:r>
                      <a:endParaRPr lang="en-IN" sz="1200" dirty="0"/>
                    </a:p>
                    <a:p>
                      <a:pPr algn="l" rtl="0" fontAlgn="auto"/>
                      <a:endParaRPr lang="en-IN" sz="1200" dirty="0"/>
                    </a:p>
                    <a:p>
                      <a:pPr algn="l" rtl="0" fontAlgn="auto"/>
                      <a:endParaRPr lang="en-IN" sz="1200" dirty="0"/>
                    </a:p>
                    <a:p>
                      <a:pPr algn="l" rtl="0" fontAlgn="auto"/>
                      <a:endParaRPr lang="en-I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hlinkClick r:id="rId3"/>
                        </a:rPr>
                        <a:t>https://openaccess.thecvf.com/content_WACV_2020/papers/Aggarwal_Active_Learning_for_Imbalanced_Datasets_WACV_2020_paper.pdf</a:t>
                      </a:r>
                      <a:endParaRPr lang="en-IN" sz="1200" dirty="0"/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 b="0" i="0" u="sng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https://doi.org/10.1093/jamia/ocz102</a:t>
                      </a:r>
                      <a:endParaRPr lang="en-IN" sz="1200" b="0" i="0" u="sng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sng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sng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sng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r>
                        <a:rPr lang="en-IN" sz="1200" dirty="0">
                          <a:hlinkClick r:id="rId5"/>
                        </a:rPr>
                        <a:t>https://doi.org/10.1016/j.knosys.2022.109817</a:t>
                      </a:r>
                      <a:endParaRPr lang="en-IN" sz="1200" dirty="0"/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r>
                        <a:rPr lang="en-IN" sz="1200" b="0" i="0" u="sng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10.32657/10356/71680</a:t>
                      </a:r>
                      <a:endParaRPr lang="en-IN" sz="1200" dirty="0"/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Proposes an Outlier-based Discriminative Active Learning (ODAL) approach with a three-stage AL policy to address extreme class imbalance in cold start scenarios.</a:t>
                      </a:r>
                    </a:p>
                    <a:p>
                      <a:endParaRPr lang="en-US" sz="1200" dirty="0"/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Modifies active learning acquisition functions using a pretrained deep model and integrates a balancing step for improved class imbalance handling.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A cost-aware active learning algorithm (Cost-CAUSE) balances annotation cost and sample informativeness, optimizing selection to reduce labeling effort in clinical text NER.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Introduces a Balanced Active Learning (BAL) method for improving minority class representation in image classification.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Explores various active learning methods to reduce manual annotation in biomedical document tasks like event extraction and named entity recognition.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Effective in low-data environments.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Achieves faster model convergence than random sampling.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Reduces annotation costs while improving minority class recall.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Adaptive selection of underrepresented samples.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Enhances sample selection efficiency.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Adaptable to different deep learning architectures.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Cuts annotation effort while maintaining model accuracy.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Applies active learning across multiple biomedical tasks.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Enhances active learning by integrating class balancing.</a:t>
                      </a: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Improves accuracy on imbalanced image datasets.</a:t>
                      </a:r>
                      <a:endParaRPr lang="en-US" sz="1200" dirty="0"/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Performance depends on outlier detection accuracy.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May struggle with rare class generalization.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extensive hyperparameter tuning.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Limited generalizability to highly skewed datasets.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Limited to named entity recognition tasks.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Effectiveness depends on accurate cost modeling.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large-scale training data.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Sensitive to hyperparameter tuning.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Focuses on specific annotation tasks, limiting generalization.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Performance varies with dataset characteristics.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Lacks deep learning embeddings like BERT.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Needs adaptation to specific biomedical datasets.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validation on real-world industry datasets.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Computational efficiency for large datasets is unexplored.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testing on broader biomedical classification tasks.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adaptation to deep learning-based NER models.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cross-domain testing.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Effectiveness in real-time applications remains uncertain.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integration with deep learning-based NLP models.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Lacks evaluation on large-scale biomedical datasets.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791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6C1863-9930-32A1-A10B-6EFD5160BBF9}"/>
              </a:ext>
            </a:extLst>
          </p:cNvPr>
          <p:cNvCxnSpPr>
            <a:cxnSpLocks/>
          </p:cNvCxnSpPr>
          <p:nvPr/>
        </p:nvCxnSpPr>
        <p:spPr>
          <a:xfrm>
            <a:off x="0" y="1778819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CA04E6-2AAC-8BA3-B946-0EE46D3139CF}"/>
              </a:ext>
            </a:extLst>
          </p:cNvPr>
          <p:cNvCxnSpPr>
            <a:cxnSpLocks/>
          </p:cNvCxnSpPr>
          <p:nvPr/>
        </p:nvCxnSpPr>
        <p:spPr>
          <a:xfrm>
            <a:off x="0" y="3018699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BD9F83-E370-B9FF-7DD5-D7300FDCD6F0}"/>
              </a:ext>
            </a:extLst>
          </p:cNvPr>
          <p:cNvCxnSpPr>
            <a:cxnSpLocks/>
          </p:cNvCxnSpPr>
          <p:nvPr/>
        </p:nvCxnSpPr>
        <p:spPr>
          <a:xfrm>
            <a:off x="0" y="4138083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959CF3-B68F-3930-7207-992A6367C1A8}"/>
              </a:ext>
            </a:extLst>
          </p:cNvPr>
          <p:cNvCxnSpPr>
            <a:cxnSpLocks/>
          </p:cNvCxnSpPr>
          <p:nvPr/>
        </p:nvCxnSpPr>
        <p:spPr>
          <a:xfrm>
            <a:off x="0" y="5488313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DCB6-D431-43BC-40B6-B25455B31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7A2ED7-ECCB-D7A0-9B21-E1768887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56095"/>
              </p:ext>
            </p:extLst>
          </p:nvPr>
        </p:nvGraphicFramePr>
        <p:xfrm>
          <a:off x="8" y="0"/>
          <a:ext cx="12191993" cy="6896856"/>
        </p:xfrm>
        <a:graphic>
          <a:graphicData uri="http://schemas.openxmlformats.org/drawingml/2006/table">
            <a:tbl>
              <a:tblPr/>
              <a:tblGrid>
                <a:gridCol w="658345">
                  <a:extLst>
                    <a:ext uri="{9D8B030D-6E8A-4147-A177-3AD203B41FA5}">
                      <a16:colId xmlns:a16="http://schemas.microsoft.com/office/drawing/2014/main" val="3826458108"/>
                    </a:ext>
                  </a:extLst>
                </a:gridCol>
                <a:gridCol w="2125068">
                  <a:extLst>
                    <a:ext uri="{9D8B030D-6E8A-4147-A177-3AD203B41FA5}">
                      <a16:colId xmlns:a16="http://schemas.microsoft.com/office/drawing/2014/main" val="408078690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30118374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1335413610"/>
                    </a:ext>
                  </a:extLst>
                </a:gridCol>
                <a:gridCol w="1856893">
                  <a:extLst>
                    <a:ext uri="{9D8B030D-6E8A-4147-A177-3AD203B41FA5}">
                      <a16:colId xmlns:a16="http://schemas.microsoft.com/office/drawing/2014/main" val="2828800715"/>
                    </a:ext>
                  </a:extLst>
                </a:gridCol>
                <a:gridCol w="1746730">
                  <a:extLst>
                    <a:ext uri="{9D8B030D-6E8A-4147-A177-3AD203B41FA5}">
                      <a16:colId xmlns:a16="http://schemas.microsoft.com/office/drawing/2014/main" val="1286862130"/>
                    </a:ext>
                  </a:extLst>
                </a:gridCol>
                <a:gridCol w="2264832">
                  <a:extLst>
                    <a:ext uri="{9D8B030D-6E8A-4147-A177-3AD203B41FA5}">
                      <a16:colId xmlns:a16="http://schemas.microsoft.com/office/drawing/2014/main" val="2366473219"/>
                    </a:ext>
                  </a:extLst>
                </a:gridCol>
              </a:tblGrid>
              <a:tr h="4950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S.NO​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Citation Number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Methodology​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Pros​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Cons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Research gap​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07327"/>
                  </a:ext>
                </a:extLst>
              </a:tr>
              <a:tr h="636290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Generic Semi-Supervised and Active Learning Framework for Biomedical Text Classification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CLINICAL: Targeted Active Learning for Imbalanced Medical Image Classification</a:t>
                      </a:r>
                    </a:p>
                    <a:p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An Active Learning Based Classification Strategy for the Minority Class Problem: Application to Histopathology Annotation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r>
                        <a:rPr lang="en-US" sz="1200" dirty="0" err="1"/>
                        <a:t>AnchorAL</a:t>
                      </a:r>
                      <a:r>
                        <a:rPr lang="en-US" sz="1200" dirty="0"/>
                        <a:t>: Computationally Efficient Active Learning for Large and Imbalanced Datasets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Class Balancing for Efficient Active Learning in Imbalanced Datasets</a:t>
                      </a:r>
                      <a:endParaRPr lang="en-US" dirty="0"/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200" b="0" i="0" u="sng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10.1109/EMBC48229.2022.9871846</a:t>
                      </a:r>
                      <a:endParaRPr lang="en-IN" sz="1200" b="0" i="0" u="sng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auto"/>
                      <a:endParaRPr lang="en-IN" sz="1200" b="0" i="0" u="sng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  <a:p>
                      <a:pPr algn="l" rtl="0" fontAlgn="auto"/>
                      <a:endParaRPr lang="en-IN" sz="1200" b="0" i="0" u="sng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  <a:p>
                      <a:pPr algn="l" rtl="0" fontAlgn="auto"/>
                      <a:endParaRPr lang="en-IN" sz="1200" dirty="0">
                        <a:hlinkClick r:id="rId3"/>
                      </a:endParaRPr>
                    </a:p>
                    <a:p>
                      <a:pPr algn="l" rtl="0" fontAlgn="auto"/>
                      <a:endParaRPr lang="en-IN" sz="1200" dirty="0">
                        <a:hlinkClick r:id="rId3"/>
                      </a:endParaRPr>
                    </a:p>
                    <a:p>
                      <a:pPr algn="l" rtl="0" fontAlgn="auto"/>
                      <a:endParaRPr lang="en-IN" sz="1200" dirty="0">
                        <a:hlinkClick r:id="rId4"/>
                      </a:endParaRPr>
                    </a:p>
                    <a:p>
                      <a:pPr algn="l" rtl="0" fontAlgn="auto"/>
                      <a:r>
                        <a:rPr lang="en-IN" sz="1200" dirty="0">
                          <a:hlinkClick r:id="rId5"/>
                        </a:rPr>
                        <a:t>10.1007/978-3-031-16760-7_12</a:t>
                      </a:r>
                      <a:r>
                        <a:rPr lang="en-IN" sz="1200" dirty="0"/>
                        <a:t>​</a:t>
                      </a: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dirty="0"/>
                    </a:p>
                    <a:p>
                      <a:pPr lvl="0" algn="l">
                        <a:buNone/>
                      </a:pPr>
                      <a:r>
                        <a:rPr lang="en-IN" sz="1200" dirty="0">
                          <a:hlinkClick r:id="rId6"/>
                        </a:rPr>
                        <a:t>10.1186/1471-2105-12-424</a:t>
                      </a:r>
                      <a:r>
                        <a:rPr lang="en-IN" sz="1200" dirty="0"/>
                        <a:t>​</a:t>
                      </a: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dirty="0"/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lvl="0" algn="l">
                        <a:buNone/>
                      </a:pPr>
                      <a:r>
                        <a:rPr lang="en-IN" sz="1200" dirty="0">
                          <a:hlinkClick r:id="rId7"/>
                        </a:rPr>
                        <a:t>10.18653/v1/2024.naacl-long.467</a:t>
                      </a:r>
                      <a:r>
                        <a:rPr lang="en-IN" sz="1200" dirty="0"/>
                        <a:t>​</a:t>
                      </a: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dirty="0">
                        <a:hlinkClick r:id="rId8"/>
                      </a:endParaRPr>
                    </a:p>
                    <a:p>
                      <a:pPr algn="l" rtl="0" fontAlgn="auto"/>
                      <a:r>
                        <a:rPr lang="en-IN" sz="1200" dirty="0">
                          <a:hlinkClick r:id="rId9"/>
                        </a:rPr>
                        <a:t>10.18653/v1/2024.law-1.8</a:t>
                      </a:r>
                      <a:r>
                        <a:rPr lang="en-IN" sz="1200" dirty="0"/>
                        <a:t>​</a:t>
                      </a: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Combines active learning with semi-supervised learning to minimize manual labeling while improving biomedical text classification performance.</a:t>
                      </a:r>
                    </a:p>
                    <a:p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Uses submodular mutual information to select rare class samples, improving classification in imbalanced datasets.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endParaRPr lang="en-IN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Uses class-balanced active learning (CBAL) to improve cancer detection in histopathology images.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Uses class-specific "anchor" instances from labeled data to find similar unlabeled samples, forming small, focused </a:t>
                      </a:r>
                      <a:r>
                        <a:rPr lang="en-US" sz="1200" dirty="0" err="1"/>
                        <a:t>subpools</a:t>
                      </a:r>
                      <a:r>
                        <a:rPr lang="en-US" sz="1200" dirty="0"/>
                        <a:t> for efficient active learning in imbalanced datasets.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Introduces a tune-free weighting technique to balance class representation in active learning, ensuring diverse and representative sample selection.</a:t>
                      </a:r>
                      <a:endParaRPr lang="en-US" dirty="0"/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Reduces labeling effort by 10% without affecting accuracy.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Works across various biomedical text classification tasks.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Selects key data points from rare classes.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Outperforms existing methods in long-tail cases.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Boosts classifier accuracy for cancer detection.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Predicts annotation needs for efficient training.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Reduces computation by limiting search space.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Improves minority class representation.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Improves active learning on imbalanced datasets.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 manual tuning required.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Limited evaluation on highly imbalanced datasets.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Performance depends on initial labeled data quality.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Limited to medical image classification.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fine-tuning of acquisition functions.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Focused only on histopathology images.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Depends on accurate class balance estimation.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Effectiveness depends on anchor selection quality.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Limited testing on biomedical text classification.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Performance depends on dataset distribution.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more evaluation on extreme imbalances.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integration with transformer-based models like BERT.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testing on diverse biomedical text corpora.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adaptation for biomedical text data.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testing on diverse clinical datasets.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application to other biomedical fields.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integration with deep learning models.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validation on biomedical datasets.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integration with deep learning models.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testing on large-scale biomedical datasets.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adaptation for real-world annotation settings.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791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2FD4DB-C357-B28F-2D48-70B03FB51A27}"/>
              </a:ext>
            </a:extLst>
          </p:cNvPr>
          <p:cNvCxnSpPr>
            <a:cxnSpLocks/>
          </p:cNvCxnSpPr>
          <p:nvPr/>
        </p:nvCxnSpPr>
        <p:spPr>
          <a:xfrm>
            <a:off x="-11" y="1686152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98E44E-6E8B-105F-9E26-3BFD2CDE148F}"/>
              </a:ext>
            </a:extLst>
          </p:cNvPr>
          <p:cNvCxnSpPr>
            <a:cxnSpLocks/>
          </p:cNvCxnSpPr>
          <p:nvPr/>
        </p:nvCxnSpPr>
        <p:spPr>
          <a:xfrm>
            <a:off x="0" y="2942318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A8EC63-F3C4-AE71-7B97-46FFA23A8689}"/>
              </a:ext>
            </a:extLst>
          </p:cNvPr>
          <p:cNvCxnSpPr>
            <a:cxnSpLocks/>
          </p:cNvCxnSpPr>
          <p:nvPr/>
        </p:nvCxnSpPr>
        <p:spPr>
          <a:xfrm>
            <a:off x="0" y="4134095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AD6184-D8DC-A748-21E7-DCBDD0ADDBC2}"/>
              </a:ext>
            </a:extLst>
          </p:cNvPr>
          <p:cNvCxnSpPr>
            <a:cxnSpLocks/>
          </p:cNvCxnSpPr>
          <p:nvPr/>
        </p:nvCxnSpPr>
        <p:spPr>
          <a:xfrm>
            <a:off x="0" y="5348829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7B36E-BF00-DC6E-BD20-DDE690198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AC965-1461-70E4-61E7-12C9823E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78347"/>
              </p:ext>
            </p:extLst>
          </p:nvPr>
        </p:nvGraphicFramePr>
        <p:xfrm>
          <a:off x="-2" y="-189070"/>
          <a:ext cx="12206009" cy="8596456"/>
        </p:xfrm>
        <a:graphic>
          <a:graphicData uri="http://schemas.openxmlformats.org/drawingml/2006/table">
            <a:tbl>
              <a:tblPr/>
              <a:tblGrid>
                <a:gridCol w="673124">
                  <a:extLst>
                    <a:ext uri="{9D8B030D-6E8A-4147-A177-3AD203B41FA5}">
                      <a16:colId xmlns:a16="http://schemas.microsoft.com/office/drawing/2014/main" val="3826458108"/>
                    </a:ext>
                  </a:extLst>
                </a:gridCol>
                <a:gridCol w="1866932">
                  <a:extLst>
                    <a:ext uri="{9D8B030D-6E8A-4147-A177-3AD203B41FA5}">
                      <a16:colId xmlns:a16="http://schemas.microsoft.com/office/drawing/2014/main" val="4080786909"/>
                    </a:ext>
                  </a:extLst>
                </a:gridCol>
                <a:gridCol w="1150352">
                  <a:extLst>
                    <a:ext uri="{9D8B030D-6E8A-4147-A177-3AD203B41FA5}">
                      <a16:colId xmlns:a16="http://schemas.microsoft.com/office/drawing/2014/main" val="3330118374"/>
                    </a:ext>
                  </a:extLst>
                </a:gridCol>
                <a:gridCol w="2426057">
                  <a:extLst>
                    <a:ext uri="{9D8B030D-6E8A-4147-A177-3AD203B41FA5}">
                      <a16:colId xmlns:a16="http://schemas.microsoft.com/office/drawing/2014/main" val="1335413610"/>
                    </a:ext>
                  </a:extLst>
                </a:gridCol>
                <a:gridCol w="2065372">
                  <a:extLst>
                    <a:ext uri="{9D8B030D-6E8A-4147-A177-3AD203B41FA5}">
                      <a16:colId xmlns:a16="http://schemas.microsoft.com/office/drawing/2014/main" val="2828800715"/>
                    </a:ext>
                  </a:extLst>
                </a:gridCol>
                <a:gridCol w="1841499">
                  <a:extLst>
                    <a:ext uri="{9D8B030D-6E8A-4147-A177-3AD203B41FA5}">
                      <a16:colId xmlns:a16="http://schemas.microsoft.com/office/drawing/2014/main" val="1286862130"/>
                    </a:ext>
                  </a:extLst>
                </a:gridCol>
                <a:gridCol w="2182673">
                  <a:extLst>
                    <a:ext uri="{9D8B030D-6E8A-4147-A177-3AD203B41FA5}">
                      <a16:colId xmlns:a16="http://schemas.microsoft.com/office/drawing/2014/main" val="2366473219"/>
                    </a:ext>
                  </a:extLst>
                </a:gridCol>
              </a:tblGrid>
              <a:tr h="7200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S.NO​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Title​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Citation Number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Methodology​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Pros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Cons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Research gap​</a:t>
                      </a:r>
                    </a:p>
                    <a:p>
                      <a:pPr algn="ctr" rtl="0" fontAlgn="base"/>
                      <a:r>
                        <a:rPr lang="en-IN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07327"/>
                  </a:ext>
                </a:extLst>
              </a:tr>
              <a:tr h="767426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 Active Learning for Imbalanced Civil Infrastructure Data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 Boosted SVM with Active Learning Strategy for Imbalanced Data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 On the Importance of Adaptive Data Collection for Extremely Imbalanced Pairwise Tasks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Class-Balanced Active Learning for Image Classification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dirty="0"/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Multiple Sampling Schemes and Deep Learning Improve Active Learning Performance in Drug-Drug Interaction Information Retrieval Analysis from the Literature</a:t>
                      </a:r>
                      <a:endParaRPr lang="en-US" dirty="0"/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200" dirty="0">
                          <a:hlinkClick r:id="rId2"/>
                        </a:rPr>
                        <a:t>10.48550/arXiv.2210.10586</a:t>
                      </a:r>
                      <a:r>
                        <a:rPr lang="en-IN" sz="1200" dirty="0"/>
                        <a:t>​</a:t>
                      </a:r>
                      <a:endParaRPr lang="en-IN" sz="1200" dirty="0">
                        <a:hlinkClick r:id="rId3"/>
                      </a:endParaRPr>
                    </a:p>
                    <a:p>
                      <a:pPr algn="l" rtl="0" fontAlgn="auto"/>
                      <a:endParaRPr lang="en-IN" sz="1200" dirty="0"/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lvl="0" algn="l">
                        <a:buNone/>
                      </a:pPr>
                      <a:r>
                        <a:rPr lang="en-IN" sz="1200" dirty="0">
                          <a:hlinkClick r:id="rId4"/>
                        </a:rPr>
                        <a:t>https://doi.org/10.1109/JIOT.2023.3260722</a:t>
                      </a:r>
                      <a:endParaRPr lang="en-IN" sz="1200" dirty="0"/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r>
                        <a:rPr lang="en-IN" sz="1200" dirty="0">
                          <a:hlinkClick r:id="rId5"/>
                        </a:rPr>
                        <a:t>10.18653/v1/2020.findings-emnlp.305</a:t>
                      </a:r>
                      <a:r>
                        <a:rPr lang="en-IN" sz="1200" dirty="0"/>
                        <a:t>.</a:t>
                      </a:r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lvl="0" algn="l">
                        <a:buNone/>
                      </a:pPr>
                      <a:endParaRPr lang="en-IN" sz="1200" dirty="0"/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hlinkClick r:id="rId6"/>
                        </a:rPr>
                        <a:t>10.1109/WACV51458.2022.00376</a:t>
                      </a:r>
                      <a:r>
                        <a:rPr lang="en-IN" sz="1200" dirty="0"/>
                        <a:t>.</a:t>
                      </a: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>
                        <a:buNone/>
                      </a:pP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auto"/>
                      <a:r>
                        <a:rPr lang="en-IN" sz="1200" dirty="0">
                          <a:hlinkClick r:id="rId7"/>
                        </a:rPr>
                        <a:t>10.1186/s13326-023-00287-7</a:t>
                      </a:r>
                      <a:endParaRPr lang="en-IN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Replaces standard acquisition functions with an auxiliary binary discriminator to improve active learning in imbalanced datasets, ensuring better sample selection.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/>
                        <a:t>Implemented a boosted SVM with active learning to optimize classification on imbalanced data by selecting informative samples.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/>
                        <a:t>Designed an adaptive sampling method to collect informative negative examples, improving pairwise classification accuracy.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/>
                        <a:t>Integrated class balancing into active learning for image classification, ensuring equal representation and improving robustness.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Combines deep learning with multiple sampling strategies (random negative, positive, similarity, and uncertainty sampling) to improve active learning in drug-drug interaction extraction.</a:t>
                      </a:r>
                      <a:endParaRPr lang="en-US" dirty="0"/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Reduces bias in active learning selections.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Works well with large labeled datasets.</a:t>
                      </a: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Enhances SVM training with active learning for imbalanced datasets.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Reduces redundant data points while improving classification accuracy.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Improves negative sample selection for pairwise classification.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Increases model precision through active learning.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Enhances active learning by integrating class balancing.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Improves accuracy on imbalanced image datasets.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Enhances efficiency in biomedical literature retrieval.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Uses diverse sampling strategies for better model training.</a:t>
                      </a: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/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Focused on civil infrastructure, limiting biomedical applications.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adaptation for text and genomic data.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Performance depends on dataset characteristics.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Requires careful parameter tuning for best results.</a:t>
                      </a:r>
                      <a:endParaRPr lang="en-US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May not generalize well to all pairwise tasks.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Risk of bias in negative example selection.</a:t>
                      </a:r>
                      <a:endParaRPr lang="en-US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Requires more computational resources.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Challenging to apply beyond image classification.</a:t>
                      </a:r>
                      <a:endParaRPr lang="en-US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fine-tuning for different biomedical tasks.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Performance varies across sampling strategies.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validation in biomedical datasets.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integration with transformer-based models.</a:t>
                      </a:r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Lacks real-world applications across diverse domains.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Needs comparison with other imbalance-handling methods.</a:t>
                      </a:r>
                      <a:endParaRPr lang="en-US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Limited application beyond pairwise tasks.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Requires testing across different levels of class imbalance.</a:t>
                      </a:r>
                      <a:endParaRPr lang="en-US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Needs validation on non-image datasets.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Requires comparisons with alternative active learning methods.</a:t>
                      </a:r>
                      <a:endParaRPr lang="en-US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0" lvl="0" indent="0">
                        <a:buFontTx/>
                        <a:buNone/>
                      </a:pPr>
                      <a:endParaRPr lang="en-US" sz="1200" dirty="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Needs evaluation on real-world clinical datasets.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Requires integration with more advanced deep learning models.</a:t>
                      </a:r>
                    </a:p>
                  </a:txBody>
                  <a:tcPr marL="46267" marR="46267" marT="23134" marB="23134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0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791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F68654-88DC-4ADB-292A-9F100C013E9B}"/>
              </a:ext>
            </a:extLst>
          </p:cNvPr>
          <p:cNvCxnSpPr>
            <a:cxnSpLocks/>
          </p:cNvCxnSpPr>
          <p:nvPr/>
        </p:nvCxnSpPr>
        <p:spPr>
          <a:xfrm>
            <a:off x="-10441" y="1687780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EFBEFC-AC7B-AC7D-3439-5BB3DECD6CAF}"/>
              </a:ext>
            </a:extLst>
          </p:cNvPr>
          <p:cNvCxnSpPr>
            <a:cxnSpLocks/>
          </p:cNvCxnSpPr>
          <p:nvPr/>
        </p:nvCxnSpPr>
        <p:spPr>
          <a:xfrm>
            <a:off x="-10441" y="2947016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4F2BB-EE6A-33FF-E290-35D28A9BE21D}"/>
              </a:ext>
            </a:extLst>
          </p:cNvPr>
          <p:cNvCxnSpPr>
            <a:cxnSpLocks/>
          </p:cNvCxnSpPr>
          <p:nvPr/>
        </p:nvCxnSpPr>
        <p:spPr>
          <a:xfrm>
            <a:off x="-10441" y="4369068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FA42E-2DD4-E19F-84DA-73DC19B26636}"/>
              </a:ext>
            </a:extLst>
          </p:cNvPr>
          <p:cNvCxnSpPr>
            <a:cxnSpLocks/>
          </p:cNvCxnSpPr>
          <p:nvPr/>
        </p:nvCxnSpPr>
        <p:spPr>
          <a:xfrm>
            <a:off x="-10441" y="5552695"/>
            <a:ext cx="121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2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05367F75-1286-C7E5-0614-78E12EEBF4EA}"/>
              </a:ext>
            </a:extLst>
          </p:cNvPr>
          <p:cNvSpPr txBox="1">
            <a:spLocks noEditPoints="1"/>
          </p:cNvSpPr>
          <p:nvPr/>
        </p:nvSpPr>
        <p:spPr>
          <a:xfrm>
            <a:off x="400842" y="277270"/>
            <a:ext cx="5557998" cy="616836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4000">
                <a:latin typeface="Arial"/>
                <a:cs typeface="Arial"/>
              </a:rPr>
              <a:t>Problem Identification</a:t>
            </a:r>
            <a:endParaRPr lang="en-IN" sz="40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C3C833A-F8D6-880A-FF33-A52C019D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05" y="1343307"/>
            <a:ext cx="104274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 Addressed: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Annotating large datasets for imbalanced classes is costly and time-consuming.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Many instances do not contribute significantly to model learning, leading to unnecessary annotation efforts.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Traditional data annotation strategies fail to leverage active learning effectively, resulting in inefficient dataset utilization.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Gaps/Challenges Identified in Literature: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Existing annotation techniques treat all samples equally, leading to wasted labeling efforts.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Standard machine learning models struggle with imbalanced data without extensive labeled datasets.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Active learning methods are underutilized, and their potential to optimize annotation costs remains unexplored in many domains.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85673"/>
            <a:ext cx="11811000" cy="13165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object 2"/>
          <p:cNvSpPr txBox="1">
            <a:spLocks noEditPoints="1"/>
          </p:cNvSpPr>
          <p:nvPr/>
        </p:nvSpPr>
        <p:spPr>
          <a:xfrm>
            <a:off x="387978" y="283929"/>
            <a:ext cx="4745496" cy="616836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4000" dirty="0"/>
              <a:t>Problem Statement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356C9B-22AA-760A-56D9-9D5AEF3E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0" y="2154417"/>
            <a:ext cx="1019501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Problem Description: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Annotating large datasets for imbalanced classes is costly and often unnecessary when active learning is underutilized.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Approach: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7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 uncertainty sampling and diversity-based active learning to maximize learning efficiency. Apply support vector machines or tree-based models for scalability.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D13D603-6920-1713-C4E3-AD94E321AAE6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98196" y="299086"/>
            <a:ext cx="2519864" cy="616836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/>
          <a:p>
            <a:pPr marL="12700">
              <a:spcBef>
                <a:spcPts val="10"/>
              </a:spcBef>
            </a:pPr>
            <a:r>
              <a:rPr lang="en-US" sz="4000"/>
              <a:t>Objective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A26F478-000B-95F6-F064-8732B18D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11" y="1074512"/>
            <a:ext cx="1039528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/>
              <a:t>Efficient Label Utilization:</a:t>
            </a:r>
            <a:r>
              <a:rPr lang="en-US" sz="2000" dirty="0"/>
              <a:t> Develop an active learning pipeline that reduces the number of labeled samples by 40-50% while maintaining classification accuracy for imbalanced biomedical datasets.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20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/>
              <a:t>Optimized Sampling Strategy:</a:t>
            </a:r>
            <a:r>
              <a:rPr lang="en-US" sz="2000" dirty="0"/>
              <a:t> Implement a hybrid sampling approach combining uncertainty-based selection and diversity sampling to maximize learning efficiency with minimal annotation effort.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20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/>
              <a:t>Model Scalability and Performance:</a:t>
            </a:r>
            <a:r>
              <a:rPr lang="en-US" sz="2000" dirty="0"/>
              <a:t> Evaluate the effectiveness of support vector machines (SVM) and tree-based models, such as Random Forest, in handling small, imbalanced datasets for biomedical text classification.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20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/>
              <a:t>Generalization Across Biomedical Datasets:</a:t>
            </a:r>
            <a:r>
              <a:rPr lang="en-US" sz="2000" dirty="0"/>
              <a:t> Validate the proposed active learning framework on biomedical datasets like </a:t>
            </a:r>
            <a:r>
              <a:rPr lang="en-US" sz="2000" dirty="0" err="1"/>
              <a:t>BioASQ</a:t>
            </a:r>
            <a:r>
              <a:rPr lang="en-US" sz="2000" dirty="0"/>
              <a:t> to ensure adaptability across different imbalanced classification tasks.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9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9B64913BAF7498C42B21DC5B4BB71" ma:contentTypeVersion="6" ma:contentTypeDescription="Create a new document." ma:contentTypeScope="" ma:versionID="1bf77888704f8dd15a2b292df9cacead">
  <xsd:schema xmlns:xsd="http://www.w3.org/2001/XMLSchema" xmlns:xs="http://www.w3.org/2001/XMLSchema" xmlns:p="http://schemas.microsoft.com/office/2006/metadata/properties" xmlns:ns3="db762841-5daa-4b1f-8329-01f55c85c1e8" targetNamespace="http://schemas.microsoft.com/office/2006/metadata/properties" ma:root="true" ma:fieldsID="4c805720056295fff54f002772951707" ns3:_="">
    <xsd:import namespace="db762841-5daa-4b1f-8329-01f55c85c1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62841-5daa-4b1f-8329-01f55c85c1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b762841-5daa-4b1f-8329-01f55c85c1e8" xsi:nil="true"/>
  </documentManagement>
</p:properties>
</file>

<file path=customXml/itemProps1.xml><?xml version="1.0" encoding="utf-8"?>
<ds:datastoreItem xmlns:ds="http://schemas.openxmlformats.org/officeDocument/2006/customXml" ds:itemID="{755CEACE-D4E8-4604-B69D-75CA39E829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99F5A9-AAEB-472C-A16F-324CC98483BE}">
  <ds:schemaRefs>
    <ds:schemaRef ds:uri="db762841-5daa-4b1f-8329-01f55c85c1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36A756-1F94-4613-B8B1-BFFF2A73F5E8}">
  <ds:schemaRefs>
    <ds:schemaRef ds:uri="db762841-5daa-4b1f-8329-01f55c85c1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2366</Words>
  <Application>Microsoft Office PowerPoint</Application>
  <PresentationFormat>Widescreen</PresentationFormat>
  <Paragraphs>712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Calibri</vt:lpstr>
      <vt:lpstr>Times New Roman</vt:lpstr>
      <vt:lpstr>Trebuchet MS</vt:lpstr>
      <vt:lpstr>Office Theme</vt:lpstr>
      <vt:lpstr>Active Learning for Imbalanced Data in Small Sample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Objective</vt:lpstr>
      <vt:lpstr>Dataset Used</vt:lpstr>
      <vt:lpstr>PowerPoint Presentation</vt:lpstr>
      <vt:lpstr>PowerPoint Presentation</vt:lpstr>
      <vt:lpstr>Architecture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and Research Interest</dc:title>
  <dc:creator>AICTE</dc:creator>
  <cp:lastModifiedBy>PALAGIRI MOHAMMED KALESHA MASTHAN</cp:lastModifiedBy>
  <cp:revision>5</cp:revision>
  <dcterms:created xsi:type="dcterms:W3CDTF">2022-11-08T06:15:00Z</dcterms:created>
  <dcterms:modified xsi:type="dcterms:W3CDTF">2025-03-31T12:25:26Z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2022-03-30T22:00:00Z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2022-11-08T22:00:00Z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7A13595D049547C69E4A20114147F584</vt:lpwstr>
  </property>
  <property fmtid="{D5CDD505-2E9C-101B-9397-08002B2CF9AE}" pid="7" name="KSOProductBuildVer">
    <vt:lpwstr>1033-11.2.0.11219</vt:lpwstr>
  </property>
  <property fmtid="{D5CDD505-2E9C-101B-9397-08002B2CF9AE}" pid="8" name="ContentTypeId">
    <vt:lpwstr>0x01010038F9B64913BAF7498C42B21DC5B4BB71</vt:lpwstr>
  </property>
</Properties>
</file>