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8" r:id="rId15"/>
    <p:sldId id="299" r:id="rId16"/>
    <p:sldId id="300" r:id="rId17"/>
    <p:sldId id="301" r:id="rId18"/>
    <p:sldId id="302" r:id="rId19"/>
    <p:sldId id="303" r:id="rId20"/>
    <p:sldId id="304" r:id="rId21"/>
    <p:sldId id="305" r:id="rId22"/>
    <p:sldId id="310" r:id="rId23"/>
    <p:sldId id="319" r:id="rId24"/>
    <p:sldId id="342" r:id="rId25"/>
    <p:sldId id="343" r:id="rId26"/>
    <p:sldId id="345" r:id="rId27"/>
    <p:sldId id="346" r:id="rId28"/>
    <p:sldId id="347" r:id="rId29"/>
    <p:sldId id="306" r:id="rId30"/>
    <p:sldId id="311" r:id="rId31"/>
    <p:sldId id="312" r:id="rId32"/>
    <p:sldId id="313" r:id="rId33"/>
    <p:sldId id="314" r:id="rId34"/>
    <p:sldId id="315" r:id="rId35"/>
    <p:sldId id="307" r:id="rId36"/>
    <p:sldId id="308" r:id="rId37"/>
    <p:sldId id="348" r:id="rId38"/>
    <p:sldId id="353" r:id="rId39"/>
    <p:sldId id="271" r:id="rId40"/>
    <p:sldId id="272" r:id="rId41"/>
    <p:sldId id="273" r:id="rId42"/>
    <p:sldId id="274" r:id="rId43"/>
    <p:sldId id="275" r:id="rId44"/>
    <p:sldId id="276" r:id="rId45"/>
    <p:sldId id="278" r:id="rId46"/>
    <p:sldId id="279" r:id="rId47"/>
    <p:sldId id="282" r:id="rId48"/>
    <p:sldId id="283" r:id="rId49"/>
    <p:sldId id="286" r:id="rId50"/>
    <p:sldId id="287" r:id="rId51"/>
    <p:sldId id="288" r:id="rId52"/>
    <p:sldId id="289" r:id="rId53"/>
    <p:sldId id="290" r:id="rId54"/>
    <p:sldId id="291" r:id="rId55"/>
    <p:sldId id="292" r:id="rId56"/>
    <p:sldId id="293" r:id="rId57"/>
    <p:sldId id="294" r:id="rId58"/>
    <p:sldId id="332" r:id="rId59"/>
    <p:sldId id="370" r:id="rId60"/>
    <p:sldId id="371" r:id="rId61"/>
    <p:sldId id="372" r:id="rId62"/>
    <p:sldId id="375" r:id="rId63"/>
    <p:sldId id="373" r:id="rId64"/>
    <p:sldId id="376" r:id="rId65"/>
    <p:sldId id="377" r:id="rId66"/>
    <p:sldId id="378" r:id="rId67"/>
    <p:sldId id="379" r:id="rId68"/>
    <p:sldId id="380" r:id="rId69"/>
    <p:sldId id="381" r:id="rId70"/>
    <p:sldId id="382" r:id="rId71"/>
    <p:sldId id="383" r:id="rId72"/>
    <p:sldId id="384" r:id="rId73"/>
    <p:sldId id="368" r:id="rId74"/>
    <p:sldId id="334" r:id="rId75"/>
    <p:sldId id="335" r:id="rId76"/>
    <p:sldId id="374" r:id="rId77"/>
    <p:sldId id="336" r:id="rId78"/>
    <p:sldId id="337" r:id="rId79"/>
    <p:sldId id="338" r:id="rId80"/>
    <p:sldId id="339" r:id="rId81"/>
    <p:sldId id="340" r:id="rId82"/>
    <p:sldId id="366" r:id="rId83"/>
    <p:sldId id="385" r:id="rId84"/>
    <p:sldId id="386" r:id="rId85"/>
    <p:sldId id="387" r:id="rId86"/>
    <p:sldId id="388" r:id="rId87"/>
    <p:sldId id="389" r:id="rId88"/>
    <p:sldId id="390" r:id="rId89"/>
    <p:sldId id="391" r:id="rId90"/>
    <p:sldId id="392" r:id="rId91"/>
    <p:sldId id="393" r:id="rId92"/>
    <p:sldId id="394" r:id="rId93"/>
    <p:sldId id="395" r:id="rId94"/>
    <p:sldId id="396" r:id="rId95"/>
    <p:sldId id="397" r:id="rId96"/>
    <p:sldId id="398" r:id="rId97"/>
    <p:sldId id="399" r:id="rId98"/>
    <p:sldId id="400" r:id="rId99"/>
    <p:sldId id="401" r:id="rId100"/>
    <p:sldId id="402" r:id="rId101"/>
    <p:sldId id="403" r:id="rId102"/>
    <p:sldId id="404" r:id="rId103"/>
    <p:sldId id="405" r:id="rId104"/>
    <p:sldId id="406" r:id="rId105"/>
    <p:sldId id="407"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45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5DA74-3838-4F27-AC3B-F5345DF93752}" type="datetimeFigureOut">
              <a:rPr lang="en-US" smtClean="0"/>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4E09D-35B5-40D7-A457-21DC49E1B852}" type="slidenum">
              <a:rPr lang="en-US" smtClean="0"/>
              <a:t>‹#›</a:t>
            </a:fld>
            <a:endParaRPr lang="en-US"/>
          </a:p>
        </p:txBody>
      </p:sp>
    </p:spTree>
    <p:extLst>
      <p:ext uri="{BB962C8B-B14F-4D97-AF65-F5344CB8AC3E}">
        <p14:creationId xmlns:p14="http://schemas.microsoft.com/office/powerpoint/2010/main" val="21653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3729862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216657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234201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307677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3383297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250840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25174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130399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290538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398541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109538" y="741363"/>
            <a:ext cx="6578600" cy="37020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noChangeArrowheads="1"/>
          </p:cNvSpPr>
          <p:nvPr>
            <p:ph type="body" idx="1"/>
          </p:nvPr>
        </p:nvSpPr>
        <p:spPr bwMode="auto">
          <a:xfrm>
            <a:off x="906463" y="4691063"/>
            <a:ext cx="4984750" cy="4443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ar-SA" altLang="en-US"/>
          </a:p>
        </p:txBody>
      </p:sp>
    </p:spTree>
    <p:extLst>
      <p:ext uri="{BB962C8B-B14F-4D97-AF65-F5344CB8AC3E}">
        <p14:creationId xmlns:p14="http://schemas.microsoft.com/office/powerpoint/2010/main" val="418108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F2A78D-D337-4BD1-8453-C5ADA9487AEC}"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407702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100768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9512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2A78D-D337-4BD1-8453-C5ADA9487AEC}"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29327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F2A78D-D337-4BD1-8453-C5ADA9487AEC}"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77997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2A78D-D337-4BD1-8453-C5ADA9487AEC}"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89078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F2A78D-D337-4BD1-8453-C5ADA9487AEC}"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51815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F2A78D-D337-4BD1-8453-C5ADA9487AEC}"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3638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2A78D-D337-4BD1-8453-C5ADA9487AEC}"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8144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393911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2A78D-D337-4BD1-8453-C5ADA9487AEC}"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AB93-597B-4786-A3FE-939949FE169F}" type="slidenum">
              <a:rPr lang="en-US" smtClean="0"/>
              <a:t>‹#›</a:t>
            </a:fld>
            <a:endParaRPr lang="en-US"/>
          </a:p>
        </p:txBody>
      </p:sp>
    </p:spTree>
    <p:extLst>
      <p:ext uri="{BB962C8B-B14F-4D97-AF65-F5344CB8AC3E}">
        <p14:creationId xmlns:p14="http://schemas.microsoft.com/office/powerpoint/2010/main" val="240673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2A78D-D337-4BD1-8453-C5ADA9487AEC}" type="datetimeFigureOut">
              <a:rPr lang="en-US" smtClean="0"/>
              <a:t>10/18/2019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AAB93-597B-4786-A3FE-939949FE169F}" type="slidenum">
              <a:rPr lang="en-US" smtClean="0"/>
              <a:t>‹#›</a:t>
            </a:fld>
            <a:endParaRPr lang="en-US"/>
          </a:p>
        </p:txBody>
      </p:sp>
    </p:spTree>
    <p:extLst>
      <p:ext uri="{BB962C8B-B14F-4D97-AF65-F5344CB8AC3E}">
        <p14:creationId xmlns:p14="http://schemas.microsoft.com/office/powerpoint/2010/main" val="1994026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cpp-goto-statement" TargetMode="External"/><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 Id="rId6" Type="http://schemas.openxmlformats.org/officeDocument/2006/relationships/hyperlink" Target="https://www.javatpoint.com/cpp-pointers" TargetMode="External"/><Relationship Id="rId5" Type="http://schemas.openxmlformats.org/officeDocument/2006/relationships/hyperlink" Target="https://www.javatpoint.com/cpp-overloading" TargetMode="External"/><Relationship Id="rId4" Type="http://schemas.openxmlformats.org/officeDocument/2006/relationships/hyperlink" Target="https://www.javatpoint.com/interface-in-java"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javatpoint.com/multithreading-in-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java-oops-concepts" TargetMode="External"/><Relationship Id="rId2" Type="http://schemas.openxmlformats.org/officeDocument/2006/relationships/hyperlink" Target="https://www.javatpoint.com/inheritance-in-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png"/><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png"/><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s://www.javatpoint.com/char-keyword-in-java" TargetMode="External"/><Relationship Id="rId13" Type="http://schemas.openxmlformats.org/officeDocument/2006/relationships/hyperlink" Target="https://www.javatpoint.com/double-keyword-in-java" TargetMode="External"/><Relationship Id="rId3" Type="http://schemas.openxmlformats.org/officeDocument/2006/relationships/hyperlink" Target="https://www.javatpoint.com/boolean-keyword-in-java" TargetMode="External"/><Relationship Id="rId7" Type="http://schemas.openxmlformats.org/officeDocument/2006/relationships/hyperlink" Target="https://www.javatpoint.com/try-catch-block" TargetMode="External"/><Relationship Id="rId12" Type="http://schemas.openxmlformats.org/officeDocument/2006/relationships/hyperlink" Target="https://www.javatpoint.com/java-do-while-loop" TargetMode="External"/><Relationship Id="rId2" Type="http://schemas.openxmlformats.org/officeDocument/2006/relationships/hyperlink" Target="https://www.javatpoint.com/abstract-keyword-in-java" TargetMode="External"/><Relationship Id="rId1" Type="http://schemas.openxmlformats.org/officeDocument/2006/relationships/slideLayout" Target="../slideLayouts/slideLayout2.xml"/><Relationship Id="rId6" Type="http://schemas.openxmlformats.org/officeDocument/2006/relationships/hyperlink" Target="https://www.javatpoint.com/case-keyword-in-java" TargetMode="External"/><Relationship Id="rId11" Type="http://schemas.openxmlformats.org/officeDocument/2006/relationships/hyperlink" Target="https://www.javatpoint.com/default-keyword-in-java" TargetMode="External"/><Relationship Id="rId5" Type="http://schemas.openxmlformats.org/officeDocument/2006/relationships/hyperlink" Target="https://www.javatpoint.com/byte-keyword-in-java" TargetMode="External"/><Relationship Id="rId10" Type="http://schemas.openxmlformats.org/officeDocument/2006/relationships/hyperlink" Target="https://www.javatpoint.com/java-continue" TargetMode="External"/><Relationship Id="rId4" Type="http://schemas.openxmlformats.org/officeDocument/2006/relationships/hyperlink" Target="https://www.javatpoint.com/java-break" TargetMode="External"/><Relationship Id="rId9" Type="http://schemas.openxmlformats.org/officeDocument/2006/relationships/hyperlink" Target="https://www.javatpoint.com/class-keyword-in-java" TargetMode="External"/></Relationships>
</file>

<file path=ppt/slides/_rels/slide79.xml.rels><?xml version="1.0" encoding="UTF-8" standalone="yes"?>
<Relationships xmlns="http://schemas.openxmlformats.org/package/2006/relationships"><Relationship Id="rId8" Type="http://schemas.openxmlformats.org/officeDocument/2006/relationships/hyperlink" Target="https://www.javatpoint.com/java-for-loop" TargetMode="External"/><Relationship Id="rId13" Type="http://schemas.openxmlformats.org/officeDocument/2006/relationships/hyperlink" Target="https://www.javatpoint.com/long-keyword-in-java" TargetMode="External"/><Relationship Id="rId3" Type="http://schemas.openxmlformats.org/officeDocument/2006/relationships/hyperlink" Target="https://www.javatpoint.com/enum-in-java" TargetMode="External"/><Relationship Id="rId7" Type="http://schemas.openxmlformats.org/officeDocument/2006/relationships/hyperlink" Target="https://www.javatpoint.com/float-keyword-in-java" TargetMode="External"/><Relationship Id="rId12" Type="http://schemas.openxmlformats.org/officeDocument/2006/relationships/hyperlink" Target="https://www.javatpoint.com/int-keyword-in-java" TargetMode="External"/><Relationship Id="rId2" Type="http://schemas.openxmlformats.org/officeDocument/2006/relationships/hyperlink" Target="https://www.javatpoint.com/java-if-else" TargetMode="External"/><Relationship Id="rId1" Type="http://schemas.openxmlformats.org/officeDocument/2006/relationships/slideLayout" Target="../slideLayouts/slideLayout2.xml"/><Relationship Id="rId6" Type="http://schemas.openxmlformats.org/officeDocument/2006/relationships/hyperlink" Target="https://www.javatpoint.com/finally-block-in-exception-handling" TargetMode="External"/><Relationship Id="rId11" Type="http://schemas.openxmlformats.org/officeDocument/2006/relationships/hyperlink" Target="https://www.javatpoint.com/downcasting-with-instanceof-operator" TargetMode="External"/><Relationship Id="rId5" Type="http://schemas.openxmlformats.org/officeDocument/2006/relationships/hyperlink" Target="https://www.javatpoint.com/final-keyword" TargetMode="External"/><Relationship Id="rId10" Type="http://schemas.openxmlformats.org/officeDocument/2006/relationships/hyperlink" Target="https://www.javatpoint.com/package" TargetMode="External"/><Relationship Id="rId4" Type="http://schemas.openxmlformats.org/officeDocument/2006/relationships/hyperlink" Target="https://www.javatpoint.com/inheritance-in-java" TargetMode="External"/><Relationship Id="rId9" Type="http://schemas.openxmlformats.org/officeDocument/2006/relationships/hyperlink" Target="https://www.javatpoint.com/interface-in-java" TargetMode="External"/><Relationship Id="rId14" Type="http://schemas.openxmlformats.org/officeDocument/2006/relationships/hyperlink" Target="https://www.javatpoint.com/new-keyword-in-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www.javatpoint.com/short-keyword-in-java" TargetMode="External"/><Relationship Id="rId13" Type="http://schemas.openxmlformats.org/officeDocument/2006/relationships/hyperlink" Target="https://www.javatpoint.com/synchronization-in-java" TargetMode="External"/><Relationship Id="rId3" Type="http://schemas.openxmlformats.org/officeDocument/2006/relationships/hyperlink" Target="https://www.javatpoint.com/package" TargetMode="External"/><Relationship Id="rId7" Type="http://schemas.openxmlformats.org/officeDocument/2006/relationships/hyperlink" Target="https://www.javatpoint.com/return-keyword-in-java" TargetMode="External"/><Relationship Id="rId12" Type="http://schemas.openxmlformats.org/officeDocument/2006/relationships/hyperlink" Target="https://www.javatpoint.com/java-switch" TargetMode="External"/><Relationship Id="rId2" Type="http://schemas.openxmlformats.org/officeDocument/2006/relationships/hyperlink" Target="https://www.javatpoint.com/null-keyword-in-java" TargetMode="External"/><Relationship Id="rId1" Type="http://schemas.openxmlformats.org/officeDocument/2006/relationships/slideLayout" Target="../slideLayouts/slideLayout2.xml"/><Relationship Id="rId6" Type="http://schemas.openxmlformats.org/officeDocument/2006/relationships/hyperlink" Target="https://www.javatpoint.com/public-keyword-in-java" TargetMode="External"/><Relationship Id="rId11" Type="http://schemas.openxmlformats.org/officeDocument/2006/relationships/hyperlink" Target="https://www.javatpoint.com/super-keyword" TargetMode="External"/><Relationship Id="rId5" Type="http://schemas.openxmlformats.org/officeDocument/2006/relationships/hyperlink" Target="https://www.javatpoint.com/protected-keyword-in-java" TargetMode="External"/><Relationship Id="rId10" Type="http://schemas.openxmlformats.org/officeDocument/2006/relationships/hyperlink" Target="https://www.javatpoint.com/strictfp-keyword" TargetMode="External"/><Relationship Id="rId4" Type="http://schemas.openxmlformats.org/officeDocument/2006/relationships/hyperlink" Target="https://www.javatpoint.com/private-keyword-in-java" TargetMode="External"/><Relationship Id="rId9" Type="http://schemas.openxmlformats.org/officeDocument/2006/relationships/hyperlink" Target="https://www.javatpoint.com/static-keyword-in-java" TargetMode="External"/><Relationship Id="rId14" Type="http://schemas.openxmlformats.org/officeDocument/2006/relationships/hyperlink" Target="https://www.javatpoint.com/this-keyword"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www.javatpoint.com/throws-keyword-and-difference-between-throw-and-throws" TargetMode="External"/><Relationship Id="rId7" Type="http://schemas.openxmlformats.org/officeDocument/2006/relationships/hyperlink" Target="https://www.javatpoint.com/java-while-loop" TargetMode="External"/><Relationship Id="rId2" Type="http://schemas.openxmlformats.org/officeDocument/2006/relationships/hyperlink" Target="https://www.javatpoint.com/throw-keyword" TargetMode="External"/><Relationship Id="rId1" Type="http://schemas.openxmlformats.org/officeDocument/2006/relationships/slideLayout" Target="../slideLayouts/slideLayout2.xml"/><Relationship Id="rId6" Type="http://schemas.openxmlformats.org/officeDocument/2006/relationships/hyperlink" Target="https://www.javatpoint.com/volatile-keyword-in-java" TargetMode="External"/><Relationship Id="rId5" Type="http://schemas.openxmlformats.org/officeDocument/2006/relationships/hyperlink" Target="https://www.javatpoint.com/try-catch-block" TargetMode="External"/><Relationship Id="rId4" Type="http://schemas.openxmlformats.org/officeDocument/2006/relationships/hyperlink" Target="https://www.javatpoint.com/transient-keyword"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67352"/>
            <a:ext cx="9144000" cy="1335722"/>
          </a:xfrm>
        </p:spPr>
        <p:txBody>
          <a:bodyPr>
            <a:normAutofit/>
          </a:bodyPr>
          <a:lstStyle/>
          <a:p>
            <a:r>
              <a:rPr lang="en-US" sz="3200" b="1" dirty="0"/>
              <a:t>Unit-1</a:t>
            </a:r>
          </a:p>
        </p:txBody>
      </p:sp>
      <p:sp>
        <p:nvSpPr>
          <p:cNvPr id="4" name="Rectangle 3"/>
          <p:cNvSpPr>
            <a:spLocks noGrp="1" noChangeArrowheads="1"/>
          </p:cNvSpPr>
          <p:nvPr>
            <p:ph type="ctrTitle"/>
          </p:nvPr>
        </p:nvSpPr>
        <p:spPr>
          <a:xfrm>
            <a:off x="1524000" y="2116182"/>
            <a:ext cx="9144000" cy="953589"/>
          </a:xfrm>
        </p:spPr>
        <p:txBody>
          <a:bodyPr>
            <a:noAutofit/>
          </a:bodyPr>
          <a:lstStyle/>
          <a:p>
            <a:br>
              <a:rPr lang="en-US" sz="4000" b="1" dirty="0"/>
            </a:br>
            <a:br>
              <a:rPr lang="en-US" sz="4000" b="1" dirty="0"/>
            </a:br>
            <a:r>
              <a:rPr lang="en-US" sz="4000" b="1" dirty="0"/>
              <a:t>Introduction to Java Programming</a:t>
            </a:r>
            <a:br>
              <a:rPr lang="en-US" sz="2000" b="1" dirty="0"/>
            </a:br>
            <a:endParaRPr lang="en-US" altLang="zh-TW" sz="2000" dirty="0">
              <a:latin typeface="Times New Roman" panose="02020603050405020304" pitchFamily="18"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103191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F4544B-FAC4-4D31-AD79-AE7C0E35AF67}" type="slidenum">
              <a:rPr lang="en-US" altLang="en-US" sz="1400"/>
              <a:pPr>
                <a:spcBef>
                  <a:spcPct val="0"/>
                </a:spcBef>
                <a:buClrTx/>
                <a:buSzTx/>
                <a:buFontTx/>
                <a:buNone/>
              </a:pPr>
              <a:t>10</a:t>
            </a:fld>
            <a:endParaRPr lang="en-US" altLang="en-US" sz="1400"/>
          </a:p>
        </p:txBody>
      </p:sp>
      <p:sp>
        <p:nvSpPr>
          <p:cNvPr id="80899"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80900"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solidFill>
                  <a:srgbClr val="FF9900"/>
                </a:solidFill>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80901" name="Text Box 4"/>
          <p:cNvSpPr txBox="1">
            <a:spLocks noChangeArrowheads="1"/>
          </p:cNvSpPr>
          <p:nvPr/>
        </p:nvSpPr>
        <p:spPr bwMode="auto">
          <a:xfrm>
            <a:off x="5486400" y="4114801"/>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Because Java is architecture neutral, Java programs are portable. They can be run on any platform without being recompiled. </a:t>
            </a:r>
          </a:p>
        </p:txBody>
      </p:sp>
    </p:spTree>
    <p:extLst>
      <p:ext uri="{BB962C8B-B14F-4D97-AF65-F5344CB8AC3E}">
        <p14:creationId xmlns:p14="http://schemas.microsoft.com/office/powerpoint/2010/main" val="21154666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5766"/>
          </a:xfrm>
        </p:spPr>
        <p:txBody>
          <a:bodyPr>
            <a:normAutofit fontScale="90000"/>
          </a:bodyPr>
          <a:lstStyle/>
          <a:p>
            <a:endParaRPr lang="en-US" dirty="0"/>
          </a:p>
        </p:txBody>
      </p:sp>
      <p:sp>
        <p:nvSpPr>
          <p:cNvPr id="3" name="Content Placeholder 2"/>
          <p:cNvSpPr>
            <a:spLocks noGrp="1"/>
          </p:cNvSpPr>
          <p:nvPr>
            <p:ph idx="1"/>
          </p:nvPr>
        </p:nvSpPr>
        <p:spPr>
          <a:xfrm>
            <a:off x="689065" y="1172481"/>
            <a:ext cx="10813869" cy="5032375"/>
          </a:xfrm>
        </p:spPr>
        <p:txBody>
          <a:bodyPr>
            <a:normAutofit fontScale="55000" lnSpcReduction="20000"/>
          </a:bodyPr>
          <a:lstStyle/>
          <a:p>
            <a:pPr marL="0" indent="0">
              <a:buNone/>
            </a:pPr>
            <a:r>
              <a:rPr lang="en-US" dirty="0">
                <a:solidFill>
                  <a:srgbClr val="008200"/>
                </a:solidFill>
                <a:latin typeface="verdana" panose="020B0604030504040204" pitchFamily="34" charset="0"/>
              </a:rPr>
              <a:t>//Java Program to illustrate the use of break statement  </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//inside an inner loop </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BreakExample2 {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//outer loop </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;i&lt;=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;i++){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//inner loop</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j=</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;j&lt;=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;j++){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a:t>
            </a:r>
            <a:r>
              <a:rPr lang="en-US" dirty="0">
                <a:solidFill>
                  <a:srgbClr val="000000"/>
                </a:solidFill>
                <a:latin typeface="verdana" panose="020B0604030504040204" pitchFamily="34" charset="0"/>
              </a:rPr>
              <a:t>&amp;&amp;j==</a:t>
            </a:r>
            <a:r>
              <a:rPr lang="en-US" dirty="0">
                <a:solidFill>
                  <a:srgbClr val="C00000"/>
                </a:solidFill>
                <a:latin typeface="verdana" panose="020B0604030504040204" pitchFamily="34" charset="0"/>
              </a:rPr>
              <a:t>2</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//using break statement inside the inner loop</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break</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+j);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40780743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rgbClr val="008200"/>
                </a:solidFill>
                <a:latin typeface="verdana" panose="020B0604030504040204" pitchFamily="34" charset="0"/>
              </a:rPr>
              <a:t>//Java Program to demonstrate the use of continue statement</a:t>
            </a:r>
            <a:r>
              <a:rPr lang="en-US" dirty="0">
                <a:solidFill>
                  <a:srgbClr val="000000"/>
                </a:solidFill>
                <a:latin typeface="verdana" panose="020B0604030504040204" pitchFamily="34" charset="0"/>
              </a:rPr>
              <a:t>  </a:t>
            </a:r>
          </a:p>
          <a:p>
            <a:pPr marL="0" indent="0">
              <a:buNone/>
            </a:pPr>
            <a:r>
              <a:rPr lang="en-US" dirty="0">
                <a:solidFill>
                  <a:srgbClr val="008200"/>
                </a:solidFill>
                <a:latin typeface="verdana" panose="020B0604030504040204" pitchFamily="34" charset="0"/>
              </a:rPr>
              <a:t>//inside the for loop.</a:t>
            </a:r>
            <a:r>
              <a:rPr lang="en-US" dirty="0">
                <a:solidFill>
                  <a:srgbClr val="000000"/>
                </a:solidFill>
                <a:latin typeface="verdana" panose="020B0604030504040204" pitchFamily="34" charset="0"/>
              </a:rPr>
              <a:t>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ContinueExample</a:t>
            </a:r>
            <a:r>
              <a:rPr lang="en-US" dirty="0">
                <a:solidFill>
                  <a:srgbClr val="000000"/>
                </a:solidFill>
                <a:latin typeface="verdana" panose="020B0604030504040204" pitchFamily="34" charset="0"/>
              </a:rPr>
              <a:t> {  </a:t>
            </a:r>
          </a:p>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//for loop</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;i&lt;=</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;i++){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//using continue statement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continue</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//it will skip the rest statement</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5164987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5032375"/>
          </a:xfrm>
        </p:spPr>
        <p:txBody>
          <a:bodyPr>
            <a:normAutofit fontScale="40000" lnSpcReduction="20000"/>
          </a:bodyPr>
          <a:lstStyle/>
          <a:p>
            <a:pPr marL="0" indent="0">
              <a:buNone/>
            </a:pPr>
            <a:r>
              <a:rPr lang="en-US" sz="3500" dirty="0">
                <a:solidFill>
                  <a:srgbClr val="008200"/>
                </a:solidFill>
                <a:latin typeface="verdana" panose="020B0604030504040204" pitchFamily="34" charset="0"/>
              </a:rPr>
              <a:t>//Java Program to illustrate the use of continue statement</a:t>
            </a:r>
            <a:r>
              <a:rPr lang="en-US" sz="3500" dirty="0">
                <a:solidFill>
                  <a:srgbClr val="000000"/>
                </a:solidFill>
                <a:latin typeface="verdana" panose="020B0604030504040204" pitchFamily="34" charset="0"/>
              </a:rPr>
              <a:t>  </a:t>
            </a:r>
          </a:p>
          <a:p>
            <a:pPr marL="0" indent="0">
              <a:buNone/>
            </a:pPr>
            <a:r>
              <a:rPr lang="en-US" sz="3500" dirty="0">
                <a:solidFill>
                  <a:srgbClr val="008200"/>
                </a:solidFill>
                <a:latin typeface="verdana" panose="020B0604030504040204" pitchFamily="34" charset="0"/>
              </a:rPr>
              <a:t>//inside an inner loop</a:t>
            </a:r>
            <a:r>
              <a:rPr lang="en-US" sz="3500" dirty="0">
                <a:solidFill>
                  <a:srgbClr val="000000"/>
                </a:solidFill>
                <a:latin typeface="verdana" panose="020B0604030504040204" pitchFamily="34" charset="0"/>
              </a:rPr>
              <a:t>  </a:t>
            </a:r>
          </a:p>
          <a:p>
            <a:pPr marL="0" indent="0">
              <a:buNone/>
            </a:pPr>
            <a:r>
              <a:rPr lang="en-US" sz="3500" b="1" dirty="0">
                <a:solidFill>
                  <a:srgbClr val="006699"/>
                </a:solidFill>
                <a:latin typeface="verdana" panose="020B0604030504040204" pitchFamily="34" charset="0"/>
              </a:rPr>
              <a:t>public</a:t>
            </a:r>
            <a:r>
              <a:rPr lang="en-US" sz="3500" dirty="0">
                <a:solidFill>
                  <a:srgbClr val="000000"/>
                </a:solidFill>
                <a:latin typeface="verdana" panose="020B0604030504040204" pitchFamily="34" charset="0"/>
              </a:rPr>
              <a:t> </a:t>
            </a:r>
            <a:r>
              <a:rPr lang="en-US" sz="3500" b="1" dirty="0">
                <a:solidFill>
                  <a:srgbClr val="006699"/>
                </a:solidFill>
                <a:latin typeface="verdana" panose="020B0604030504040204" pitchFamily="34" charset="0"/>
              </a:rPr>
              <a:t>class</a:t>
            </a:r>
            <a:r>
              <a:rPr lang="en-US" sz="3500" dirty="0">
                <a:solidFill>
                  <a:srgbClr val="000000"/>
                </a:solidFill>
                <a:latin typeface="verdana" panose="020B0604030504040204" pitchFamily="34" charset="0"/>
              </a:rPr>
              <a:t> ContinueExample2 {  </a:t>
            </a:r>
          </a:p>
          <a:p>
            <a:pPr marL="0" indent="0">
              <a:buNone/>
            </a:pPr>
            <a:r>
              <a:rPr lang="en-US" sz="3500" b="1" dirty="0">
                <a:solidFill>
                  <a:srgbClr val="006699"/>
                </a:solidFill>
                <a:latin typeface="verdana" panose="020B0604030504040204" pitchFamily="34" charset="0"/>
              </a:rPr>
              <a:t>public</a:t>
            </a:r>
            <a:r>
              <a:rPr lang="en-US" sz="3500" dirty="0">
                <a:solidFill>
                  <a:srgbClr val="000000"/>
                </a:solidFill>
                <a:latin typeface="verdana" panose="020B0604030504040204" pitchFamily="34" charset="0"/>
              </a:rPr>
              <a:t> </a:t>
            </a:r>
            <a:r>
              <a:rPr lang="en-US" sz="3500" b="1" dirty="0">
                <a:solidFill>
                  <a:srgbClr val="006699"/>
                </a:solidFill>
                <a:latin typeface="verdana" panose="020B0604030504040204" pitchFamily="34" charset="0"/>
              </a:rPr>
              <a:t>static</a:t>
            </a:r>
            <a:r>
              <a:rPr lang="en-US" sz="3500" dirty="0">
                <a:solidFill>
                  <a:srgbClr val="000000"/>
                </a:solidFill>
                <a:latin typeface="verdana" panose="020B0604030504040204" pitchFamily="34" charset="0"/>
              </a:rPr>
              <a:t> </a:t>
            </a:r>
            <a:r>
              <a:rPr lang="en-US" sz="3500" b="1" dirty="0">
                <a:solidFill>
                  <a:srgbClr val="006699"/>
                </a:solidFill>
                <a:latin typeface="verdana" panose="020B0604030504040204" pitchFamily="34" charset="0"/>
              </a:rPr>
              <a:t>void</a:t>
            </a:r>
            <a:r>
              <a:rPr lang="en-US" sz="3500" dirty="0">
                <a:solidFill>
                  <a:srgbClr val="000000"/>
                </a:solidFill>
                <a:latin typeface="verdana" panose="020B0604030504040204" pitchFamily="34" charset="0"/>
              </a:rPr>
              <a:t> main(String[] </a:t>
            </a:r>
            <a:r>
              <a:rPr lang="en-US" sz="3500" dirty="0" err="1">
                <a:solidFill>
                  <a:srgbClr val="000000"/>
                </a:solidFill>
                <a:latin typeface="verdana" panose="020B0604030504040204" pitchFamily="34" charset="0"/>
              </a:rPr>
              <a:t>args</a:t>
            </a:r>
            <a:r>
              <a:rPr lang="en-US" sz="3500" dirty="0">
                <a:solidFill>
                  <a:srgbClr val="000000"/>
                </a:solidFill>
                <a:latin typeface="verdana" panose="020B0604030504040204" pitchFamily="34" charset="0"/>
              </a:rPr>
              <a:t>) {  </a:t>
            </a:r>
          </a:p>
          <a:p>
            <a:pPr marL="0" indent="0">
              <a:buNone/>
            </a:pPr>
            <a:r>
              <a:rPr lang="en-US" sz="3500" dirty="0">
                <a:solidFill>
                  <a:srgbClr val="000000"/>
                </a:solidFill>
                <a:latin typeface="verdana" panose="020B0604030504040204" pitchFamily="34" charset="0"/>
              </a:rPr>
              <a:t>            </a:t>
            </a:r>
            <a:r>
              <a:rPr lang="en-US" sz="3500" dirty="0">
                <a:solidFill>
                  <a:srgbClr val="008200"/>
                </a:solidFill>
                <a:latin typeface="verdana" panose="020B0604030504040204" pitchFamily="34" charset="0"/>
              </a:rPr>
              <a:t>//outer loop</a:t>
            </a:r>
            <a:r>
              <a:rPr lang="en-US" sz="3500" dirty="0">
                <a:solidFill>
                  <a:srgbClr val="000000"/>
                </a:solidFill>
                <a:latin typeface="verdana" panose="020B0604030504040204" pitchFamily="34" charset="0"/>
              </a:rPr>
              <a:t>  </a:t>
            </a:r>
          </a:p>
          <a:p>
            <a:pPr marL="0" indent="0">
              <a:buNone/>
            </a:pPr>
            <a:r>
              <a:rPr lang="en-US" sz="3500" dirty="0">
                <a:solidFill>
                  <a:srgbClr val="000000"/>
                </a:solidFill>
                <a:latin typeface="verdana" panose="020B0604030504040204" pitchFamily="34" charset="0"/>
              </a:rPr>
              <a:t>            </a:t>
            </a:r>
            <a:r>
              <a:rPr lang="en-US" sz="3500" b="1" dirty="0">
                <a:solidFill>
                  <a:srgbClr val="006699"/>
                </a:solidFill>
                <a:latin typeface="verdana" panose="020B0604030504040204" pitchFamily="34" charset="0"/>
              </a:rPr>
              <a:t>for</a:t>
            </a:r>
            <a:r>
              <a:rPr lang="en-US" sz="3500" dirty="0">
                <a:solidFill>
                  <a:srgbClr val="000000"/>
                </a:solidFill>
                <a:latin typeface="verdana" panose="020B0604030504040204" pitchFamily="34" charset="0"/>
              </a:rPr>
              <a:t>(</a:t>
            </a:r>
            <a:r>
              <a:rPr lang="en-US" sz="3500" b="1" dirty="0" err="1">
                <a:solidFill>
                  <a:srgbClr val="006699"/>
                </a:solidFill>
                <a:latin typeface="verdana" panose="020B0604030504040204" pitchFamily="34" charset="0"/>
              </a:rPr>
              <a:t>int</a:t>
            </a:r>
            <a:r>
              <a:rPr lang="en-US" sz="3500" dirty="0">
                <a:solidFill>
                  <a:srgbClr val="000000"/>
                </a:solidFill>
                <a:latin typeface="verdana" panose="020B0604030504040204" pitchFamily="34" charset="0"/>
              </a:rPr>
              <a:t> </a:t>
            </a:r>
            <a:r>
              <a:rPr lang="en-US" sz="3500" dirty="0" err="1">
                <a:solidFill>
                  <a:srgbClr val="000000"/>
                </a:solidFill>
                <a:latin typeface="verdana" panose="020B0604030504040204" pitchFamily="34" charset="0"/>
              </a:rPr>
              <a:t>i</a:t>
            </a:r>
            <a:r>
              <a:rPr lang="en-US" sz="3500" dirty="0">
                <a:solidFill>
                  <a:srgbClr val="000000"/>
                </a:solidFill>
                <a:latin typeface="verdana" panose="020B0604030504040204" pitchFamily="34" charset="0"/>
              </a:rPr>
              <a:t>=</a:t>
            </a:r>
            <a:r>
              <a:rPr lang="en-US" sz="3500" dirty="0">
                <a:solidFill>
                  <a:srgbClr val="C00000"/>
                </a:solidFill>
                <a:latin typeface="verdana" panose="020B0604030504040204" pitchFamily="34" charset="0"/>
              </a:rPr>
              <a:t>1</a:t>
            </a:r>
            <a:r>
              <a:rPr lang="en-US" sz="3500" dirty="0">
                <a:solidFill>
                  <a:srgbClr val="000000"/>
                </a:solidFill>
                <a:latin typeface="verdana" panose="020B0604030504040204" pitchFamily="34" charset="0"/>
              </a:rPr>
              <a:t>;i&lt;=</a:t>
            </a:r>
            <a:r>
              <a:rPr lang="en-US" sz="3500" dirty="0">
                <a:solidFill>
                  <a:srgbClr val="C00000"/>
                </a:solidFill>
                <a:latin typeface="verdana" panose="020B0604030504040204" pitchFamily="34" charset="0"/>
              </a:rPr>
              <a:t>3</a:t>
            </a:r>
            <a:r>
              <a:rPr lang="en-US" sz="3500" dirty="0">
                <a:solidFill>
                  <a:srgbClr val="000000"/>
                </a:solidFill>
                <a:latin typeface="verdana" panose="020B0604030504040204" pitchFamily="34" charset="0"/>
              </a:rPr>
              <a:t>;i++){    </a:t>
            </a:r>
          </a:p>
          <a:p>
            <a:pPr marL="0" indent="0">
              <a:buNone/>
            </a:pPr>
            <a:r>
              <a:rPr lang="en-US" sz="3500" dirty="0">
                <a:solidFill>
                  <a:srgbClr val="000000"/>
                </a:solidFill>
                <a:latin typeface="verdana" panose="020B0604030504040204" pitchFamily="34" charset="0"/>
              </a:rPr>
              <a:t>                    </a:t>
            </a:r>
            <a:r>
              <a:rPr lang="en-US" sz="3500" dirty="0">
                <a:solidFill>
                  <a:srgbClr val="008200"/>
                </a:solidFill>
                <a:latin typeface="verdana" panose="020B0604030504040204" pitchFamily="34" charset="0"/>
              </a:rPr>
              <a:t>//inner loop</a:t>
            </a:r>
            <a:r>
              <a:rPr lang="en-US" sz="3500" dirty="0">
                <a:solidFill>
                  <a:srgbClr val="000000"/>
                </a:solidFill>
                <a:latin typeface="verdana" panose="020B0604030504040204" pitchFamily="34" charset="0"/>
              </a:rPr>
              <a:t>  </a:t>
            </a:r>
          </a:p>
          <a:p>
            <a:pPr marL="0" indent="0">
              <a:buNone/>
            </a:pPr>
            <a:r>
              <a:rPr lang="en-US" sz="3500" dirty="0">
                <a:solidFill>
                  <a:srgbClr val="000000"/>
                </a:solidFill>
                <a:latin typeface="verdana" panose="020B0604030504040204" pitchFamily="34" charset="0"/>
              </a:rPr>
              <a:t>                    </a:t>
            </a:r>
            <a:r>
              <a:rPr lang="en-US" sz="3500" b="1" dirty="0">
                <a:solidFill>
                  <a:srgbClr val="006699"/>
                </a:solidFill>
                <a:latin typeface="verdana" panose="020B0604030504040204" pitchFamily="34" charset="0"/>
              </a:rPr>
              <a:t>for</a:t>
            </a:r>
            <a:r>
              <a:rPr lang="en-US" sz="3500" dirty="0">
                <a:solidFill>
                  <a:srgbClr val="000000"/>
                </a:solidFill>
                <a:latin typeface="verdana" panose="020B0604030504040204" pitchFamily="34" charset="0"/>
              </a:rPr>
              <a:t>(</a:t>
            </a:r>
            <a:r>
              <a:rPr lang="en-US" sz="3500" b="1" dirty="0" err="1">
                <a:solidFill>
                  <a:srgbClr val="006699"/>
                </a:solidFill>
                <a:latin typeface="verdana" panose="020B0604030504040204" pitchFamily="34" charset="0"/>
              </a:rPr>
              <a:t>int</a:t>
            </a:r>
            <a:r>
              <a:rPr lang="en-US" sz="3500" dirty="0">
                <a:solidFill>
                  <a:srgbClr val="000000"/>
                </a:solidFill>
                <a:latin typeface="verdana" panose="020B0604030504040204" pitchFamily="34" charset="0"/>
              </a:rPr>
              <a:t> j=</a:t>
            </a:r>
            <a:r>
              <a:rPr lang="en-US" sz="3500" dirty="0">
                <a:solidFill>
                  <a:srgbClr val="C00000"/>
                </a:solidFill>
                <a:latin typeface="verdana" panose="020B0604030504040204" pitchFamily="34" charset="0"/>
              </a:rPr>
              <a:t>1</a:t>
            </a:r>
            <a:r>
              <a:rPr lang="en-US" sz="3500" dirty="0">
                <a:solidFill>
                  <a:srgbClr val="000000"/>
                </a:solidFill>
                <a:latin typeface="verdana" panose="020B0604030504040204" pitchFamily="34" charset="0"/>
              </a:rPr>
              <a:t>;j&lt;=</a:t>
            </a:r>
            <a:r>
              <a:rPr lang="en-US" sz="3500" dirty="0">
                <a:solidFill>
                  <a:srgbClr val="C00000"/>
                </a:solidFill>
                <a:latin typeface="verdana" panose="020B0604030504040204" pitchFamily="34" charset="0"/>
              </a:rPr>
              <a:t>3</a:t>
            </a:r>
            <a:r>
              <a:rPr lang="en-US" sz="3500" dirty="0">
                <a:solidFill>
                  <a:srgbClr val="000000"/>
                </a:solidFill>
                <a:latin typeface="verdana" panose="020B0604030504040204" pitchFamily="34" charset="0"/>
              </a:rPr>
              <a:t>;j++){    </a:t>
            </a:r>
          </a:p>
          <a:p>
            <a:pPr marL="0" indent="0">
              <a:buNone/>
            </a:pPr>
            <a:r>
              <a:rPr lang="en-US" sz="3500" dirty="0">
                <a:solidFill>
                  <a:srgbClr val="000000"/>
                </a:solidFill>
                <a:latin typeface="verdana" panose="020B0604030504040204" pitchFamily="34" charset="0"/>
              </a:rPr>
              <a:t>                        </a:t>
            </a:r>
            <a:r>
              <a:rPr lang="en-US" sz="3500" b="1" dirty="0">
                <a:solidFill>
                  <a:srgbClr val="006699"/>
                </a:solidFill>
                <a:latin typeface="verdana" panose="020B0604030504040204" pitchFamily="34" charset="0"/>
              </a:rPr>
              <a:t>if</a:t>
            </a:r>
            <a:r>
              <a:rPr lang="en-US" sz="3500" dirty="0">
                <a:solidFill>
                  <a:srgbClr val="000000"/>
                </a:solidFill>
                <a:latin typeface="verdana" panose="020B0604030504040204" pitchFamily="34" charset="0"/>
              </a:rPr>
              <a:t>(</a:t>
            </a:r>
            <a:r>
              <a:rPr lang="en-US" sz="3500" dirty="0" err="1">
                <a:solidFill>
                  <a:srgbClr val="000000"/>
                </a:solidFill>
                <a:latin typeface="verdana" panose="020B0604030504040204" pitchFamily="34" charset="0"/>
              </a:rPr>
              <a:t>i</a:t>
            </a:r>
            <a:r>
              <a:rPr lang="en-US" sz="3500" dirty="0">
                <a:solidFill>
                  <a:srgbClr val="000000"/>
                </a:solidFill>
                <a:latin typeface="verdana" panose="020B0604030504040204" pitchFamily="34" charset="0"/>
              </a:rPr>
              <a:t>==</a:t>
            </a:r>
            <a:r>
              <a:rPr lang="en-US" sz="3500" dirty="0">
                <a:solidFill>
                  <a:srgbClr val="C00000"/>
                </a:solidFill>
                <a:latin typeface="verdana" panose="020B0604030504040204" pitchFamily="34" charset="0"/>
              </a:rPr>
              <a:t>2</a:t>
            </a:r>
            <a:r>
              <a:rPr lang="en-US" sz="3500" dirty="0">
                <a:solidFill>
                  <a:srgbClr val="000000"/>
                </a:solidFill>
                <a:latin typeface="verdana" panose="020B0604030504040204" pitchFamily="34" charset="0"/>
              </a:rPr>
              <a:t>&amp;&amp;j==</a:t>
            </a:r>
            <a:r>
              <a:rPr lang="en-US" sz="3500" dirty="0">
                <a:solidFill>
                  <a:srgbClr val="C00000"/>
                </a:solidFill>
                <a:latin typeface="verdana" panose="020B0604030504040204" pitchFamily="34" charset="0"/>
              </a:rPr>
              <a:t>2</a:t>
            </a:r>
            <a:r>
              <a:rPr lang="en-US" sz="3500" dirty="0">
                <a:solidFill>
                  <a:srgbClr val="000000"/>
                </a:solidFill>
                <a:latin typeface="verdana" panose="020B0604030504040204" pitchFamily="34" charset="0"/>
              </a:rPr>
              <a:t>){    </a:t>
            </a:r>
          </a:p>
          <a:p>
            <a:pPr marL="0" indent="0">
              <a:buNone/>
            </a:pPr>
            <a:r>
              <a:rPr lang="en-US" sz="3500" dirty="0">
                <a:solidFill>
                  <a:srgbClr val="000000"/>
                </a:solidFill>
                <a:latin typeface="verdana" panose="020B0604030504040204" pitchFamily="34" charset="0"/>
              </a:rPr>
              <a:t>                            </a:t>
            </a:r>
            <a:r>
              <a:rPr lang="en-US" sz="3500" dirty="0">
                <a:solidFill>
                  <a:srgbClr val="008200"/>
                </a:solidFill>
                <a:latin typeface="verdana" panose="020B0604030504040204" pitchFamily="34" charset="0"/>
              </a:rPr>
              <a:t>//using continue statement inside inner loop</a:t>
            </a:r>
            <a:r>
              <a:rPr lang="en-US" sz="3500" dirty="0">
                <a:solidFill>
                  <a:srgbClr val="000000"/>
                </a:solidFill>
                <a:latin typeface="verdana" panose="020B0604030504040204" pitchFamily="34" charset="0"/>
              </a:rPr>
              <a:t>  </a:t>
            </a:r>
          </a:p>
          <a:p>
            <a:pPr marL="0" indent="0">
              <a:buNone/>
            </a:pPr>
            <a:r>
              <a:rPr lang="en-US" sz="3500" dirty="0">
                <a:solidFill>
                  <a:srgbClr val="000000"/>
                </a:solidFill>
                <a:latin typeface="verdana" panose="020B0604030504040204" pitchFamily="34" charset="0"/>
              </a:rPr>
              <a:t>                            </a:t>
            </a:r>
            <a:r>
              <a:rPr lang="en-US" sz="3500" b="1" dirty="0">
                <a:solidFill>
                  <a:srgbClr val="006699"/>
                </a:solidFill>
                <a:latin typeface="verdana" panose="020B0604030504040204" pitchFamily="34" charset="0"/>
              </a:rPr>
              <a:t>continue</a:t>
            </a:r>
            <a:r>
              <a:rPr lang="en-US" sz="3500" dirty="0">
                <a:solidFill>
                  <a:srgbClr val="000000"/>
                </a:solidFill>
                <a:latin typeface="verdana" panose="020B0604030504040204" pitchFamily="34" charset="0"/>
              </a:rPr>
              <a:t>;    </a:t>
            </a:r>
          </a:p>
          <a:p>
            <a:pPr marL="0" indent="0">
              <a:buNone/>
            </a:pPr>
            <a:r>
              <a:rPr lang="en-US" sz="3500" dirty="0">
                <a:solidFill>
                  <a:srgbClr val="000000"/>
                </a:solidFill>
                <a:latin typeface="verdana" panose="020B0604030504040204" pitchFamily="34" charset="0"/>
              </a:rPr>
              <a:t>                        }    </a:t>
            </a:r>
          </a:p>
          <a:p>
            <a:pPr marL="0" indent="0">
              <a:buNone/>
            </a:pPr>
            <a:r>
              <a:rPr lang="en-US" sz="3500" dirty="0">
                <a:solidFill>
                  <a:srgbClr val="000000"/>
                </a:solidFill>
                <a:latin typeface="verdana" panose="020B0604030504040204" pitchFamily="34" charset="0"/>
              </a:rPr>
              <a:t>                        </a:t>
            </a:r>
            <a:r>
              <a:rPr lang="en-US" sz="3500" dirty="0" err="1">
                <a:solidFill>
                  <a:srgbClr val="000000"/>
                </a:solidFill>
                <a:latin typeface="verdana" panose="020B0604030504040204" pitchFamily="34" charset="0"/>
              </a:rPr>
              <a:t>System.out.println</a:t>
            </a:r>
            <a:r>
              <a:rPr lang="en-US" sz="3500" dirty="0">
                <a:solidFill>
                  <a:srgbClr val="000000"/>
                </a:solidFill>
                <a:latin typeface="verdana" panose="020B0604030504040204" pitchFamily="34" charset="0"/>
              </a:rPr>
              <a:t>(</a:t>
            </a:r>
            <a:r>
              <a:rPr lang="en-US" sz="3500" dirty="0" err="1">
                <a:solidFill>
                  <a:srgbClr val="000000"/>
                </a:solidFill>
                <a:latin typeface="verdana" panose="020B0604030504040204" pitchFamily="34" charset="0"/>
              </a:rPr>
              <a:t>i</a:t>
            </a:r>
            <a:r>
              <a:rPr lang="en-US" sz="3500" dirty="0">
                <a:solidFill>
                  <a:srgbClr val="000000"/>
                </a:solidFill>
                <a:latin typeface="verdana" panose="020B0604030504040204" pitchFamily="34" charset="0"/>
              </a:rPr>
              <a:t>+</a:t>
            </a:r>
            <a:r>
              <a:rPr lang="en-US" sz="3500" dirty="0">
                <a:solidFill>
                  <a:srgbClr val="0000FF"/>
                </a:solidFill>
                <a:latin typeface="verdana" panose="020B0604030504040204" pitchFamily="34" charset="0"/>
              </a:rPr>
              <a:t>" "</a:t>
            </a:r>
            <a:r>
              <a:rPr lang="en-US" sz="3500" dirty="0">
                <a:solidFill>
                  <a:srgbClr val="000000"/>
                </a:solidFill>
                <a:latin typeface="verdana" panose="020B0604030504040204" pitchFamily="34" charset="0"/>
              </a:rPr>
              <a:t>+j);    </a:t>
            </a:r>
          </a:p>
          <a:p>
            <a:pPr marL="0" indent="0">
              <a:buNone/>
            </a:pPr>
            <a:r>
              <a:rPr lang="en-US" sz="3500" dirty="0">
                <a:solidFill>
                  <a:srgbClr val="000000"/>
                </a:solidFill>
                <a:latin typeface="verdana" panose="020B0604030504040204" pitchFamily="34" charset="0"/>
              </a:rPr>
              <a:t>                    }    </a:t>
            </a:r>
          </a:p>
          <a:p>
            <a:pPr marL="0" indent="0">
              <a:buNone/>
            </a:pPr>
            <a:r>
              <a:rPr lang="en-US" sz="3500" dirty="0">
                <a:solidFill>
                  <a:srgbClr val="000000"/>
                </a:solidFill>
                <a:latin typeface="verdana" panose="020B0604030504040204" pitchFamily="34" charset="0"/>
              </a:rPr>
              <a:t>            }    </a:t>
            </a:r>
          </a:p>
          <a:p>
            <a:pPr marL="0" indent="0">
              <a:buNone/>
            </a:pPr>
            <a:r>
              <a:rPr lang="en-US" sz="3500" dirty="0">
                <a:solidFill>
                  <a:srgbClr val="000000"/>
                </a:solidFill>
                <a:latin typeface="verdana" panose="020B0604030504040204" pitchFamily="34" charset="0"/>
              </a:rPr>
              <a:t>}  </a:t>
            </a:r>
          </a:p>
          <a:p>
            <a:pPr marL="0" indent="0">
              <a:buNone/>
            </a:pPr>
            <a:r>
              <a:rPr lang="en-US" sz="35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1773339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Java Types of Com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7023" y="350678"/>
            <a:ext cx="9037320" cy="653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9916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310" y="338046"/>
            <a:ext cx="12040689" cy="6519953"/>
          </a:xfrm>
        </p:spPr>
        <p:txBody>
          <a:bodyPr numCol="2">
            <a:normAutofit/>
          </a:bodyPr>
          <a:lstStyle/>
          <a:p>
            <a:pPr marL="0" indent="0">
              <a:buNone/>
            </a:pP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BinarySearchExample</a:t>
            </a:r>
            <a:r>
              <a:rPr lang="en-US" sz="1600" dirty="0">
                <a:solidFill>
                  <a:srgbClr val="000000"/>
                </a:solidFill>
                <a:latin typeface="verdana" panose="020B0604030504040204" pitchFamily="34" charset="0"/>
              </a:rPr>
              <a:t>{  </a:t>
            </a:r>
          </a:p>
          <a:p>
            <a:pPr marL="0" indent="0">
              <a:buNone/>
            </a:pP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public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static</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void</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binarySearch</a:t>
            </a:r>
            <a:r>
              <a:rPr lang="en-US" sz="1200" dirty="0">
                <a:solidFill>
                  <a:srgbClr val="000000"/>
                </a:solidFill>
                <a:latin typeface="verdana" panose="020B0604030504040204" pitchFamily="34" charset="0"/>
              </a:rPr>
              <a:t>(</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a:t>
            </a:r>
            <a:r>
              <a:rPr lang="en-US" sz="1200" dirty="0" err="1">
                <a:solidFill>
                  <a:srgbClr val="000000"/>
                </a:solidFill>
                <a:latin typeface="verdana" panose="020B0604030504040204" pitchFamily="34" charset="0"/>
              </a:rPr>
              <a:t>arr</a:t>
            </a:r>
            <a:r>
              <a:rPr lang="en-US" sz="1200" dirty="0">
                <a:solidFill>
                  <a:srgbClr val="000000"/>
                </a:solidFill>
                <a:latin typeface="verdana" panose="020B0604030504040204" pitchFamily="34" charset="0"/>
              </a:rPr>
              <a:t>[], </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first, </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last, </a:t>
            </a:r>
            <a:r>
              <a:rPr lang="en-US" sz="1200" b="1" dirty="0" err="1">
                <a:solidFill>
                  <a:srgbClr val="006699"/>
                </a:solidFill>
                <a:latin typeface="verdana" panose="020B0604030504040204" pitchFamily="34" charset="0"/>
              </a:rPr>
              <a:t>int</a:t>
            </a:r>
            <a:r>
              <a:rPr lang="en-US" sz="1200" dirty="0">
                <a:solidFill>
                  <a:srgbClr val="000000"/>
                </a:solidFill>
                <a:latin typeface="verdana" panose="020B0604030504040204" pitchFamily="34" charset="0"/>
              </a:rPr>
              <a:t> key){ </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mid = (first + last)/</a:t>
            </a:r>
            <a:r>
              <a:rPr lang="en-US" sz="1600" dirty="0">
                <a:solidFill>
                  <a:srgbClr val="C00000"/>
                </a:solidFill>
                <a:latin typeface="verdana" panose="020B0604030504040204" pitchFamily="34" charset="0"/>
              </a:rPr>
              <a:t>2</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while</a:t>
            </a:r>
            <a:r>
              <a:rPr lang="en-US" sz="1600" dirty="0">
                <a:solidFill>
                  <a:srgbClr val="000000"/>
                </a:solidFill>
                <a:latin typeface="verdana" panose="020B0604030504040204" pitchFamily="34" charset="0"/>
              </a:rPr>
              <a:t>( first &lt;= last ){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if</a:t>
            </a:r>
            <a:r>
              <a:rPr lang="en-US" sz="1600" dirty="0">
                <a:solidFill>
                  <a:srgbClr val="000000"/>
                </a:solidFill>
                <a:latin typeface="verdana" panose="020B0604030504040204" pitchFamily="34" charset="0"/>
              </a:rPr>
              <a:t> ( </a:t>
            </a:r>
            <a:r>
              <a:rPr lang="en-US" sz="1600" dirty="0" err="1">
                <a:solidFill>
                  <a:srgbClr val="000000"/>
                </a:solidFill>
                <a:latin typeface="verdana" panose="020B0604030504040204" pitchFamily="34" charset="0"/>
              </a:rPr>
              <a:t>arr</a:t>
            </a:r>
            <a:r>
              <a:rPr lang="en-US" sz="1600" dirty="0">
                <a:solidFill>
                  <a:srgbClr val="000000"/>
                </a:solidFill>
                <a:latin typeface="verdana" panose="020B0604030504040204" pitchFamily="34" charset="0"/>
              </a:rPr>
              <a:t>[mid] &lt; key ){  </a:t>
            </a:r>
          </a:p>
          <a:p>
            <a:pPr marL="0" indent="0">
              <a:buNone/>
            </a:pPr>
            <a:r>
              <a:rPr lang="en-US" sz="1600" dirty="0">
                <a:solidFill>
                  <a:srgbClr val="000000"/>
                </a:solidFill>
                <a:latin typeface="verdana" panose="020B0604030504040204" pitchFamily="34" charset="0"/>
              </a:rPr>
              <a:t>        first = mid + </a:t>
            </a:r>
            <a:r>
              <a:rPr lang="en-US" sz="1600" dirty="0">
                <a:solidFill>
                  <a:srgbClr val="C00000"/>
                </a:solidFill>
                <a:latin typeface="verdana" panose="020B0604030504040204" pitchFamily="34" charset="0"/>
              </a:rPr>
              <a:t>1</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else</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if</a:t>
            </a:r>
            <a:r>
              <a:rPr lang="en-US" sz="1600" dirty="0">
                <a:solidFill>
                  <a:srgbClr val="000000"/>
                </a:solidFill>
                <a:latin typeface="verdana" panose="020B0604030504040204" pitchFamily="34" charset="0"/>
              </a:rPr>
              <a:t> ( </a:t>
            </a:r>
            <a:r>
              <a:rPr lang="en-US" sz="1600" dirty="0" err="1">
                <a:solidFill>
                  <a:srgbClr val="000000"/>
                </a:solidFill>
                <a:latin typeface="verdana" panose="020B0604030504040204" pitchFamily="34" charset="0"/>
              </a:rPr>
              <a:t>arr</a:t>
            </a:r>
            <a:r>
              <a:rPr lang="en-US" sz="1600" dirty="0">
                <a:solidFill>
                  <a:srgbClr val="000000"/>
                </a:solidFill>
                <a:latin typeface="verdana" panose="020B0604030504040204" pitchFamily="34" charset="0"/>
              </a:rPr>
              <a:t>[mid] == key ){  </a:t>
            </a:r>
          </a:p>
          <a:p>
            <a:pPr marL="0" indent="0">
              <a:buNone/>
            </a:pPr>
            <a:r>
              <a:rPr lang="en-US" sz="1600" dirty="0">
                <a:solidFill>
                  <a:srgbClr val="000000"/>
                </a:solidFill>
                <a:latin typeface="verdana" panose="020B0604030504040204" pitchFamily="34" charset="0"/>
              </a:rPr>
              <a:t>      </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System.out.println</a:t>
            </a:r>
            <a:r>
              <a:rPr lang="en-US" sz="1400" dirty="0">
                <a:solidFill>
                  <a:srgbClr val="000000"/>
                </a:solidFill>
                <a:latin typeface="verdana" panose="020B0604030504040204" pitchFamily="34" charset="0"/>
              </a:rPr>
              <a:t>(</a:t>
            </a:r>
            <a:r>
              <a:rPr lang="en-US" sz="1400" dirty="0">
                <a:solidFill>
                  <a:srgbClr val="0000FF"/>
                </a:solidFill>
                <a:latin typeface="verdana" panose="020B0604030504040204" pitchFamily="34" charset="0"/>
              </a:rPr>
              <a:t>"Element is found at index: "</a:t>
            </a:r>
            <a:r>
              <a:rPr lang="en-US" sz="1400" dirty="0">
                <a:solidFill>
                  <a:srgbClr val="000000"/>
                </a:solidFill>
                <a:latin typeface="verdana" panose="020B0604030504040204" pitchFamily="34" charset="0"/>
              </a:rPr>
              <a:t> + mid);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break</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else</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last = mid - </a:t>
            </a:r>
            <a:r>
              <a:rPr lang="en-US" sz="1600" dirty="0">
                <a:solidFill>
                  <a:srgbClr val="C00000"/>
                </a:solidFill>
                <a:latin typeface="verdana" panose="020B0604030504040204" pitchFamily="34" charset="0"/>
              </a:rPr>
              <a:t>1</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mid = (first + last)/</a:t>
            </a:r>
            <a:r>
              <a:rPr lang="en-US" sz="1600" dirty="0">
                <a:solidFill>
                  <a:srgbClr val="C00000"/>
                </a:solidFill>
                <a:latin typeface="verdana" panose="020B0604030504040204" pitchFamily="34" charset="0"/>
              </a:rPr>
              <a:t>2</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if</a:t>
            </a:r>
            <a:r>
              <a:rPr lang="en-US" sz="1600" dirty="0">
                <a:solidFill>
                  <a:srgbClr val="000000"/>
                </a:solidFill>
                <a:latin typeface="verdana" panose="020B0604030504040204" pitchFamily="34" charset="0"/>
              </a:rPr>
              <a:t> ( first &gt; last ){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"Element is not found!"</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arr</a:t>
            </a:r>
            <a:r>
              <a:rPr lang="en-US" sz="1600" dirty="0">
                <a:solidFill>
                  <a:srgbClr val="000000"/>
                </a:solidFill>
                <a:latin typeface="verdana" panose="020B0604030504040204" pitchFamily="34" charset="0"/>
              </a:rPr>
              <a:t>[] = {</a:t>
            </a:r>
            <a:r>
              <a:rPr lang="en-US" sz="1600" dirty="0">
                <a:solidFill>
                  <a:srgbClr val="C00000"/>
                </a:solidFill>
                <a:latin typeface="verdana" panose="020B0604030504040204" pitchFamily="34" charset="0"/>
              </a:rPr>
              <a:t>10</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20</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30</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40</a:t>
            </a:r>
            <a:r>
              <a:rPr lang="en-US" sz="1600" dirty="0">
                <a:solidFill>
                  <a:srgbClr val="000000"/>
                </a:solidFill>
                <a:latin typeface="verdana" panose="020B0604030504040204" pitchFamily="34" charset="0"/>
              </a:rPr>
              <a:t>,</a:t>
            </a:r>
            <a:r>
              <a:rPr lang="en-US" sz="1600" dirty="0">
                <a:solidFill>
                  <a:srgbClr val="C00000"/>
                </a:solidFill>
                <a:latin typeface="verdana" panose="020B0604030504040204" pitchFamily="34" charset="0"/>
              </a:rPr>
              <a:t>50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key = </a:t>
            </a:r>
            <a:r>
              <a:rPr lang="en-US" sz="1600" dirty="0">
                <a:solidFill>
                  <a:srgbClr val="C00000"/>
                </a:solidFill>
                <a:latin typeface="verdana" panose="020B0604030504040204" pitchFamily="34" charset="0"/>
              </a:rPr>
              <a:t>30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last=arr.length-</a:t>
            </a:r>
            <a:r>
              <a:rPr lang="en-US" sz="1600" dirty="0">
                <a:solidFill>
                  <a:srgbClr val="C00000"/>
                </a:solidFill>
                <a:latin typeface="verdana" panose="020B0604030504040204" pitchFamily="34" charset="0"/>
              </a:rPr>
              <a:t>1</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binarySearch</a:t>
            </a:r>
            <a:r>
              <a:rPr lang="en-US" sz="1600" dirty="0">
                <a:solidFill>
                  <a:srgbClr val="000000"/>
                </a:solidFill>
                <a:latin typeface="verdana" panose="020B0604030504040204" pitchFamily="34" charset="0"/>
              </a:rPr>
              <a:t>(arr,</a:t>
            </a:r>
            <a:r>
              <a:rPr lang="en-US" sz="1600" dirty="0">
                <a:solidFill>
                  <a:srgbClr val="C00000"/>
                </a:solidFill>
                <a:latin typeface="verdana" panose="020B0604030504040204" pitchFamily="34" charset="0"/>
              </a:rPr>
              <a:t>0</a:t>
            </a:r>
            <a:r>
              <a:rPr lang="en-US" sz="1600" dirty="0">
                <a:solidFill>
                  <a:srgbClr val="000000"/>
                </a:solidFill>
                <a:latin typeface="verdana" panose="020B0604030504040204" pitchFamily="34" charset="0"/>
              </a:rPr>
              <a:t>,last,key);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381600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6" y="728344"/>
            <a:ext cx="10604863" cy="5763895"/>
          </a:xfrm>
        </p:spPr>
        <p:txBody>
          <a:bodyPr>
            <a:normAutofit fontScale="70000" lnSpcReduction="20000"/>
          </a:bodyPr>
          <a:lstStyle/>
          <a:p>
            <a:pPr marL="0" indent="0">
              <a:buNone/>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SmallestElement_array</a:t>
            </a: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//Initialize array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 </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 = </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 {</a:t>
            </a:r>
            <a:r>
              <a:rPr lang="en-US" dirty="0">
                <a:solidFill>
                  <a:srgbClr val="C00000"/>
                </a:solidFill>
                <a:latin typeface="verdana" panose="020B0604030504040204" pitchFamily="34" charset="0"/>
              </a:rPr>
              <a:t>25</a:t>
            </a:r>
            <a:r>
              <a:rPr lang="en-US" dirty="0">
                <a:solidFill>
                  <a:srgbClr val="000000"/>
                </a:solidFill>
                <a:latin typeface="verdana" panose="020B0604030504040204" pitchFamily="34" charset="0"/>
              </a:rPr>
              <a:t>, </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 </a:t>
            </a:r>
            <a:r>
              <a:rPr lang="en-US" dirty="0">
                <a:solidFill>
                  <a:srgbClr val="C00000"/>
                </a:solidFill>
                <a:latin typeface="verdana" panose="020B0604030504040204" pitchFamily="34" charset="0"/>
              </a:rPr>
              <a:t>7</a:t>
            </a:r>
            <a:r>
              <a:rPr lang="en-US" dirty="0">
                <a:solidFill>
                  <a:srgbClr val="000000"/>
                </a:solidFill>
                <a:latin typeface="verdana" panose="020B0604030504040204" pitchFamily="34" charset="0"/>
              </a:rPr>
              <a:t>, </a:t>
            </a:r>
            <a:r>
              <a:rPr lang="en-US" dirty="0">
                <a:solidFill>
                  <a:srgbClr val="C00000"/>
                </a:solidFill>
                <a:latin typeface="verdana" panose="020B0604030504040204" pitchFamily="34" charset="0"/>
              </a:rPr>
              <a:t>75</a:t>
            </a:r>
            <a:r>
              <a:rPr lang="en-US" dirty="0">
                <a:solidFill>
                  <a:srgbClr val="000000"/>
                </a:solidFill>
                <a:latin typeface="verdana" panose="020B0604030504040204" pitchFamily="34" charset="0"/>
              </a:rPr>
              <a:t>, </a:t>
            </a:r>
            <a:r>
              <a:rPr lang="en-US" dirty="0">
                <a:solidFill>
                  <a:srgbClr val="C00000"/>
                </a:solidFill>
                <a:latin typeface="verdana" panose="020B0604030504040204" pitchFamily="34" charset="0"/>
              </a:rPr>
              <a:t>56</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//Initialize min with first element of array.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min = </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//Loop through the array</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for</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 </a:t>
            </a:r>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&lt; </a:t>
            </a:r>
            <a:r>
              <a:rPr lang="en-US" dirty="0" err="1">
                <a:solidFill>
                  <a:srgbClr val="000000"/>
                </a:solidFill>
                <a:latin typeface="verdana" panose="020B0604030504040204" pitchFamily="34" charset="0"/>
              </a:rPr>
              <a:t>arr.length</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//Compare elements of array with min</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if</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&lt;min)  </a:t>
            </a:r>
          </a:p>
          <a:p>
            <a:pPr marL="0" indent="0">
              <a:buNone/>
            </a:pPr>
            <a:r>
              <a:rPr lang="en-US" dirty="0">
                <a:solidFill>
                  <a:srgbClr val="000000"/>
                </a:solidFill>
                <a:latin typeface="verdana" panose="020B0604030504040204" pitchFamily="34" charset="0"/>
              </a:rPr>
              <a:t>               min = </a:t>
            </a:r>
            <a:r>
              <a:rPr lang="en-US" dirty="0" err="1">
                <a:solidFill>
                  <a:srgbClr val="000000"/>
                </a:solidFill>
                <a:latin typeface="verdana" panose="020B0604030504040204" pitchFamily="34" charset="0"/>
              </a:rPr>
              <a:t>arr</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"Smallest element present in given array: "</a:t>
            </a:r>
            <a:r>
              <a:rPr lang="en-US" dirty="0">
                <a:solidFill>
                  <a:srgbClr val="000000"/>
                </a:solidFill>
                <a:latin typeface="verdana" panose="020B0604030504040204" pitchFamily="34" charset="0"/>
              </a:rPr>
              <a:t> + min);  </a:t>
            </a:r>
          </a:p>
          <a:p>
            <a:pPr marL="0" indent="0">
              <a:buNone/>
            </a:pPr>
            <a:r>
              <a:rPr lang="en-US" dirty="0">
                <a:solidFill>
                  <a:srgbClr val="000000"/>
                </a:solidFill>
                <a:latin typeface="verdana" panose="020B0604030504040204" pitchFamily="34" charset="0"/>
              </a:rPr>
              <a:t>    }  </a:t>
            </a:r>
          </a:p>
          <a:p>
            <a:pPr marL="0" indent="0">
              <a:buNone/>
            </a:pPr>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9069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31BA67-034A-4B66-A895-F3D62652E1B2}" type="slidenum">
              <a:rPr lang="en-US" altLang="en-US" sz="1400"/>
              <a:pPr>
                <a:spcBef>
                  <a:spcPct val="0"/>
                </a:spcBef>
                <a:buClrTx/>
                <a:buSzTx/>
                <a:buFontTx/>
                <a:buNone/>
              </a:pPr>
              <a:t>11</a:t>
            </a:fld>
            <a:endParaRPr lang="en-US" altLang="en-US" sz="1400"/>
          </a:p>
        </p:txBody>
      </p:sp>
      <p:sp>
        <p:nvSpPr>
          <p:cNvPr id="81923"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81924"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solidFill>
                  <a:srgbClr val="FF9900"/>
                </a:solidFill>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81925" name="Text Box 4"/>
          <p:cNvSpPr txBox="1">
            <a:spLocks noChangeArrowheads="1"/>
          </p:cNvSpPr>
          <p:nvPr/>
        </p:nvSpPr>
        <p:spPr bwMode="auto">
          <a:xfrm>
            <a:off x="5486400" y="4114801"/>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Java</a:t>
            </a:r>
            <a:r>
              <a:rPr lang="en-US" altLang="en-US" sz="2000">
                <a:solidFill>
                  <a:srgbClr val="FF9900"/>
                </a:solidFill>
                <a:cs typeface="Times New Roman" panose="02020603050405020304" pitchFamily="18" charset="0"/>
              </a:rPr>
              <a:t>’</a:t>
            </a:r>
            <a:r>
              <a:rPr lang="en-US" altLang="en-US" sz="2000">
                <a:solidFill>
                  <a:srgbClr val="FF9900"/>
                </a:solidFill>
                <a:latin typeface="Book Antiqua" panose="02040602050305030304" pitchFamily="18" charset="0"/>
                <a:cs typeface="Times New Roman" panose="02020603050405020304" pitchFamily="18" charset="0"/>
              </a:rPr>
              <a:t>s performance Because Java is architecture neutral, Java programs are portable. They can be run on any platform without being recompiled. </a:t>
            </a:r>
          </a:p>
        </p:txBody>
      </p:sp>
      <p:sp>
        <p:nvSpPr>
          <p:cNvPr id="81926" name="Rectangle 3"/>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268387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98ED57-284F-4811-8FFE-D79DB0F8A18E}" type="slidenum">
              <a:rPr lang="en-US" altLang="en-US" sz="1400"/>
              <a:pPr>
                <a:spcBef>
                  <a:spcPct val="0"/>
                </a:spcBef>
                <a:buClrTx/>
                <a:buSzTx/>
                <a:buFontTx/>
                <a:buNone/>
              </a:pPr>
              <a:t>12</a:t>
            </a:fld>
            <a:endParaRPr lang="en-US" altLang="en-US" sz="1400"/>
          </a:p>
        </p:txBody>
      </p:sp>
      <p:sp>
        <p:nvSpPr>
          <p:cNvPr id="82947"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82948"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solidFill>
                  <a:srgbClr val="FF9900"/>
                </a:solidFill>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82949" name="Text Box 4"/>
          <p:cNvSpPr txBox="1">
            <a:spLocks noChangeArrowheads="1"/>
          </p:cNvSpPr>
          <p:nvPr/>
        </p:nvSpPr>
        <p:spPr bwMode="auto">
          <a:xfrm>
            <a:off x="5257800" y="4724401"/>
            <a:ext cx="5029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Multithread programming is smoothly integrated in Java, whereas in other languages you have to call procedures specific to the operating system to enable multithreading.</a:t>
            </a:r>
          </a:p>
        </p:txBody>
      </p:sp>
    </p:spTree>
    <p:extLst>
      <p:ext uri="{BB962C8B-B14F-4D97-AF65-F5344CB8AC3E}">
        <p14:creationId xmlns:p14="http://schemas.microsoft.com/office/powerpoint/2010/main" val="198120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B29E32-4A98-45B9-A4D4-E2DD63684FE9}" type="slidenum">
              <a:rPr lang="en-US" altLang="en-US" sz="1400"/>
              <a:pPr>
                <a:spcBef>
                  <a:spcPct val="0"/>
                </a:spcBef>
                <a:buClrTx/>
                <a:buSzTx/>
                <a:buFontTx/>
                <a:buNone/>
              </a:pPr>
              <a:t>13</a:t>
            </a:fld>
            <a:endParaRPr lang="en-US" altLang="en-US" sz="1400"/>
          </a:p>
        </p:txBody>
      </p:sp>
      <p:sp>
        <p:nvSpPr>
          <p:cNvPr id="83971"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83972"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solidFill>
                  <a:srgbClr val="FF9900"/>
                </a:solidFill>
                <a:cs typeface="Times New Roman" panose="02020603050405020304" pitchFamily="18" charset="0"/>
              </a:rPr>
              <a:t>Java Is Dynamic</a:t>
            </a:r>
            <a:r>
              <a:rPr lang="en-US" altLang="en-US" sz="2400"/>
              <a:t> </a:t>
            </a:r>
          </a:p>
        </p:txBody>
      </p:sp>
      <p:sp>
        <p:nvSpPr>
          <p:cNvPr id="83973" name="Text Box 4"/>
          <p:cNvSpPr txBox="1">
            <a:spLocks noChangeArrowheads="1"/>
          </p:cNvSpPr>
          <p:nvPr/>
        </p:nvSpPr>
        <p:spPr bwMode="auto">
          <a:xfrm>
            <a:off x="5334000" y="4495801"/>
            <a:ext cx="502920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FF9900"/>
                </a:solidFill>
                <a:latin typeface="Book Antiqua" panose="02040602050305030304" pitchFamily="18" charset="0"/>
                <a:cs typeface="Times New Roman" panose="02020603050405020304"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panose="02040602050305030304" pitchFamily="18" charset="0"/>
                <a:cs typeface="Times New Roman" panose="02020603050405020304" pitchFamily="18" charset="0"/>
              </a:rPr>
              <a:t> </a:t>
            </a:r>
          </a:p>
        </p:txBody>
      </p:sp>
    </p:spTree>
    <p:extLst>
      <p:ext uri="{BB962C8B-B14F-4D97-AF65-F5344CB8AC3E}">
        <p14:creationId xmlns:p14="http://schemas.microsoft.com/office/powerpoint/2010/main" val="107777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5578"/>
            <a:ext cx="10515600" cy="1045028"/>
          </a:xfrm>
        </p:spPr>
        <p:txBody>
          <a:bodyPr>
            <a:normAutofit/>
          </a:bodyPr>
          <a:lstStyle/>
          <a:p>
            <a:pPr algn="ctr"/>
            <a:r>
              <a:rPr lang="en-US" sz="3100" dirty="0">
                <a:solidFill>
                  <a:srgbClr val="FF0000"/>
                </a:solidFill>
              </a:rPr>
              <a:t>There are many devices where Java is currently used. Some of them are as follows:</a:t>
            </a:r>
            <a:endParaRPr lang="en-US" dirty="0"/>
          </a:p>
        </p:txBody>
      </p:sp>
      <p:sp>
        <p:nvSpPr>
          <p:cNvPr id="3" name="Content Placeholder 2"/>
          <p:cNvSpPr>
            <a:spLocks noGrp="1"/>
          </p:cNvSpPr>
          <p:nvPr>
            <p:ph idx="1"/>
          </p:nvPr>
        </p:nvSpPr>
        <p:spPr/>
        <p:txBody>
          <a:bodyPr>
            <a:normAutofit lnSpcReduction="10000"/>
          </a:bodyPr>
          <a:lstStyle/>
          <a:p>
            <a:r>
              <a:rPr lang="en-US" dirty="0"/>
              <a:t>Desktop Applications such as acrobat reader, media player, antivirus, etc.</a:t>
            </a:r>
          </a:p>
          <a:p>
            <a:r>
              <a:rPr lang="en-US" dirty="0"/>
              <a:t>Web Applications such as irctc.co.in, javatpoint.com, etc.</a:t>
            </a:r>
          </a:p>
          <a:p>
            <a:r>
              <a:rPr lang="en-US" dirty="0"/>
              <a:t>Enterprise Applications such as banking applications.</a:t>
            </a:r>
          </a:p>
          <a:p>
            <a:r>
              <a:rPr lang="en-US" dirty="0"/>
              <a:t>Mobile</a:t>
            </a:r>
          </a:p>
          <a:p>
            <a:r>
              <a:rPr lang="en-US" dirty="0"/>
              <a:t>Embedded System</a:t>
            </a:r>
          </a:p>
          <a:p>
            <a:r>
              <a:rPr lang="en-US" dirty="0"/>
              <a:t>Smart Card</a:t>
            </a:r>
          </a:p>
          <a:p>
            <a:r>
              <a:rPr lang="en-US" dirty="0"/>
              <a:t>Robotics</a:t>
            </a:r>
          </a:p>
          <a:p>
            <a:r>
              <a:rPr lang="en-US" dirty="0"/>
              <a:t>Games, etc.</a:t>
            </a:r>
          </a:p>
        </p:txBody>
      </p:sp>
    </p:spTree>
    <p:extLst>
      <p:ext uri="{BB962C8B-B14F-4D97-AF65-F5344CB8AC3E}">
        <p14:creationId xmlns:p14="http://schemas.microsoft.com/office/powerpoint/2010/main" val="179892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t>Types of Java Applications:</a:t>
            </a:r>
            <a:br>
              <a:rPr lang="en-US" sz="3100" b="1" dirty="0"/>
            </a:br>
            <a:r>
              <a:rPr lang="en-US" sz="3100" b="1" dirty="0"/>
              <a:t>There are mainly 4 types of applications that can be created using Java programming:</a:t>
            </a:r>
            <a:endParaRPr lang="en-US" dirty="0"/>
          </a:p>
        </p:txBody>
      </p:sp>
      <p:sp>
        <p:nvSpPr>
          <p:cNvPr id="3" name="Content Placeholder 2"/>
          <p:cNvSpPr>
            <a:spLocks noGrp="1"/>
          </p:cNvSpPr>
          <p:nvPr>
            <p:ph idx="1"/>
          </p:nvPr>
        </p:nvSpPr>
        <p:spPr>
          <a:xfrm>
            <a:off x="117566" y="1825624"/>
            <a:ext cx="11652068" cy="5032375"/>
          </a:xfrm>
        </p:spPr>
        <p:txBody>
          <a:bodyPr>
            <a:noAutofit/>
          </a:bodyPr>
          <a:lstStyle/>
          <a:p>
            <a:pPr marL="0" indent="0">
              <a:buNone/>
            </a:pPr>
            <a:r>
              <a:rPr lang="en-US" sz="2000" b="1" dirty="0">
                <a:solidFill>
                  <a:srgbClr val="00B0F0"/>
                </a:solidFill>
              </a:rPr>
              <a:t>1) Standalone Application</a:t>
            </a:r>
          </a:p>
          <a:p>
            <a:pPr marL="0" indent="0">
              <a:buNone/>
            </a:pPr>
            <a:r>
              <a:rPr lang="en-US" sz="2000"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pPr marL="0" indent="0">
              <a:buNone/>
            </a:pPr>
            <a:r>
              <a:rPr lang="en-US" sz="2000" b="1" dirty="0">
                <a:solidFill>
                  <a:srgbClr val="00B0F0"/>
                </a:solidFill>
              </a:rPr>
              <a:t>2) Web Application</a:t>
            </a:r>
          </a:p>
          <a:p>
            <a:pPr marL="0" indent="0">
              <a:buNone/>
            </a:pPr>
            <a:r>
              <a:rPr lang="en-US" sz="2000" dirty="0"/>
              <a:t>An application that runs on the server side and creates a dynamic page is called a web application. Currently, Servlet, JSP, Struts, Spring, Hibernate, JSF, etc. technologies are used for creating web applications in Java.</a:t>
            </a:r>
          </a:p>
          <a:p>
            <a:pPr marL="0" indent="0">
              <a:buNone/>
            </a:pPr>
            <a:r>
              <a:rPr lang="en-US" sz="2000" b="1" dirty="0">
                <a:solidFill>
                  <a:srgbClr val="00B0F0"/>
                </a:solidFill>
              </a:rPr>
              <a:t>3) Enterprise Application</a:t>
            </a:r>
          </a:p>
          <a:p>
            <a:pPr marL="0" indent="0">
              <a:buNone/>
            </a:pPr>
            <a:r>
              <a:rPr lang="en-US" sz="2000" dirty="0"/>
              <a:t>An application that is distributed in nature, such as banking applications, etc. is called enterprise application. It has advantages of the high-level security, load balancing, and clustering. In Java, EJB is used for creating enterprise applications.</a:t>
            </a:r>
          </a:p>
          <a:p>
            <a:pPr marL="0" indent="0">
              <a:buNone/>
            </a:pPr>
            <a:r>
              <a:rPr lang="en-US" sz="2000" b="1" dirty="0">
                <a:solidFill>
                  <a:srgbClr val="00B0F0"/>
                </a:solidFill>
              </a:rPr>
              <a:t>4) Mobile Application</a:t>
            </a:r>
          </a:p>
          <a:p>
            <a:pPr marL="0" indent="0">
              <a:buNone/>
            </a:pPr>
            <a:r>
              <a:rPr lang="en-US" sz="2000" dirty="0"/>
              <a:t>An application which is created for mobile devices is called a mobile application. Currently, Android and Java ME are used for creating mobile applications.</a:t>
            </a:r>
          </a:p>
          <a:p>
            <a:endParaRPr lang="en-US" sz="2000" dirty="0"/>
          </a:p>
          <a:p>
            <a:endParaRPr lang="en-US" sz="2000" dirty="0"/>
          </a:p>
          <a:p>
            <a:endParaRPr lang="en-US" sz="2000" dirty="0"/>
          </a:p>
        </p:txBody>
      </p:sp>
    </p:spTree>
    <p:extLst>
      <p:ext uri="{BB962C8B-B14F-4D97-AF65-F5344CB8AC3E}">
        <p14:creationId xmlns:p14="http://schemas.microsoft.com/office/powerpoint/2010/main" val="311328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7" y="0"/>
            <a:ext cx="10515600" cy="1325563"/>
          </a:xfrm>
        </p:spPr>
        <p:txBody>
          <a:bodyPr>
            <a:normAutofit/>
          </a:bodyPr>
          <a:lstStyle/>
          <a:p>
            <a:r>
              <a:rPr lang="en-US" sz="2800" b="1" dirty="0"/>
              <a:t>Java Platforms / Editions</a:t>
            </a:r>
            <a:br>
              <a:rPr lang="en-US" sz="2800" b="1" dirty="0"/>
            </a:br>
            <a:r>
              <a:rPr lang="en-US" sz="2800" b="1" dirty="0"/>
              <a:t>There are 4 platforms or editions of Java:</a:t>
            </a:r>
          </a:p>
        </p:txBody>
      </p:sp>
      <p:sp>
        <p:nvSpPr>
          <p:cNvPr id="3" name="Content Placeholder 2"/>
          <p:cNvSpPr>
            <a:spLocks noGrp="1"/>
          </p:cNvSpPr>
          <p:nvPr>
            <p:ph idx="1"/>
          </p:nvPr>
        </p:nvSpPr>
        <p:spPr>
          <a:xfrm>
            <a:off x="420187" y="1325563"/>
            <a:ext cx="11271069" cy="5267506"/>
          </a:xfrm>
        </p:spPr>
        <p:txBody>
          <a:bodyPr>
            <a:normAutofit fontScale="55000" lnSpcReduction="20000"/>
          </a:bodyPr>
          <a:lstStyle/>
          <a:p>
            <a:r>
              <a:rPr lang="en-US" sz="3800" b="1" dirty="0">
                <a:solidFill>
                  <a:srgbClr val="00B0F0"/>
                </a:solidFill>
              </a:rPr>
              <a:t>1) Java SE (Java Standard Edition)</a:t>
            </a:r>
          </a:p>
          <a:p>
            <a:r>
              <a:rPr lang="en-US" sz="3800" dirty="0"/>
              <a:t>It is a Java programming platform. It includes Java programming APIs such as </a:t>
            </a:r>
            <a:r>
              <a:rPr lang="en-US" sz="3800" dirty="0" err="1"/>
              <a:t>java.lang</a:t>
            </a:r>
            <a:r>
              <a:rPr lang="en-US" sz="3800" dirty="0"/>
              <a:t>, java.io, java.net, </a:t>
            </a:r>
            <a:r>
              <a:rPr lang="en-US" sz="3800" dirty="0" err="1"/>
              <a:t>java.util</a:t>
            </a:r>
            <a:r>
              <a:rPr lang="en-US" sz="3800" dirty="0"/>
              <a:t>, </a:t>
            </a:r>
            <a:r>
              <a:rPr lang="en-US" sz="3800" dirty="0" err="1"/>
              <a:t>java.sql</a:t>
            </a:r>
            <a:r>
              <a:rPr lang="en-US" sz="3800" dirty="0"/>
              <a:t>, </a:t>
            </a:r>
            <a:r>
              <a:rPr lang="en-US" sz="3800" dirty="0" err="1"/>
              <a:t>java.math</a:t>
            </a:r>
            <a:r>
              <a:rPr lang="en-US" sz="3800" dirty="0"/>
              <a:t> etc.</a:t>
            </a:r>
          </a:p>
          <a:p>
            <a:r>
              <a:rPr lang="en-US" sz="3800" dirty="0"/>
              <a:t> It includes core topics like OOPs, String, Regex, Exception, Inner classes, Multithreading, I/O Stream, Networking, AWT, Swing, Reflection, Collection, etc.</a:t>
            </a:r>
          </a:p>
          <a:p>
            <a:endParaRPr lang="en-US" sz="3800" b="1" dirty="0">
              <a:solidFill>
                <a:srgbClr val="00B0F0"/>
              </a:solidFill>
            </a:endParaRPr>
          </a:p>
          <a:p>
            <a:r>
              <a:rPr lang="en-US" sz="3800" b="1" dirty="0">
                <a:solidFill>
                  <a:srgbClr val="00B0F0"/>
                </a:solidFill>
              </a:rPr>
              <a:t>2) Java EE (Java Enterprise Edition)</a:t>
            </a:r>
          </a:p>
          <a:p>
            <a:r>
              <a:rPr lang="en-US" sz="3800" dirty="0"/>
              <a:t>It is an enterprise platform which is mainly used to develop web and enterprise applications. It is built on the top of the Java SE platform. It includes topics like Servlet, JSP, Web Services, EJB, JPA, etc.</a:t>
            </a:r>
          </a:p>
          <a:p>
            <a:endParaRPr lang="en-US" sz="3800" b="1" dirty="0">
              <a:solidFill>
                <a:srgbClr val="00B0F0"/>
              </a:solidFill>
            </a:endParaRPr>
          </a:p>
          <a:p>
            <a:r>
              <a:rPr lang="en-US" sz="3800" b="1" dirty="0">
                <a:solidFill>
                  <a:srgbClr val="00B0F0"/>
                </a:solidFill>
              </a:rPr>
              <a:t>3) Java ME (Java Micro Edition)</a:t>
            </a:r>
          </a:p>
          <a:p>
            <a:r>
              <a:rPr lang="en-US" sz="3800" dirty="0"/>
              <a:t>It is a micro platform which is mainly used to develop mobile applications.</a:t>
            </a:r>
          </a:p>
          <a:p>
            <a:endParaRPr lang="en-US" sz="3800" dirty="0"/>
          </a:p>
          <a:p>
            <a:r>
              <a:rPr lang="en-US" sz="3800" b="1" dirty="0">
                <a:solidFill>
                  <a:srgbClr val="00B0F0"/>
                </a:solidFill>
              </a:rPr>
              <a:t>4) JavaFX</a:t>
            </a:r>
          </a:p>
          <a:p>
            <a:r>
              <a:rPr lang="en-US" sz="3800" dirty="0"/>
              <a:t>It is used to develop rich internet applications. It uses a light-weight user interface API.</a:t>
            </a:r>
          </a:p>
          <a:p>
            <a:endParaRPr lang="en-US" dirty="0"/>
          </a:p>
        </p:txBody>
      </p:sp>
    </p:spTree>
    <p:extLst>
      <p:ext uri="{BB962C8B-B14F-4D97-AF65-F5344CB8AC3E}">
        <p14:creationId xmlns:p14="http://schemas.microsoft.com/office/powerpoint/2010/main" val="274007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2800" b="1" dirty="0"/>
            </a:br>
            <a:r>
              <a:rPr lang="en-US" sz="2800" b="1" dirty="0"/>
              <a:t>Java Version History: Many java versions have been released. </a:t>
            </a:r>
            <a:br>
              <a:rPr lang="en-US" sz="2800" b="1" dirty="0"/>
            </a:br>
            <a:endParaRPr lang="en-US" sz="2800" b="1" dirty="0"/>
          </a:p>
        </p:txBody>
      </p:sp>
      <p:sp>
        <p:nvSpPr>
          <p:cNvPr id="3" name="Content Placeholder 2"/>
          <p:cNvSpPr>
            <a:spLocks noGrp="1"/>
          </p:cNvSpPr>
          <p:nvPr>
            <p:ph idx="1"/>
          </p:nvPr>
        </p:nvSpPr>
        <p:spPr>
          <a:xfrm>
            <a:off x="838200" y="1825624"/>
            <a:ext cx="10515600" cy="5032375"/>
          </a:xfrm>
        </p:spPr>
        <p:txBody>
          <a:bodyPr>
            <a:noAutofit/>
          </a:bodyPr>
          <a:lstStyle/>
          <a:p>
            <a:r>
              <a:rPr lang="en-US" sz="2000" dirty="0"/>
              <a:t>JDK Alpha and Beta (1995)</a:t>
            </a:r>
          </a:p>
          <a:p>
            <a:r>
              <a:rPr lang="en-US" sz="2000" dirty="0"/>
              <a:t>JDK 1.0 (23rd Jan 1996)</a:t>
            </a:r>
          </a:p>
          <a:p>
            <a:r>
              <a:rPr lang="en-US" sz="2000" dirty="0"/>
              <a:t>JDK 1.1 (19th Feb 1997)</a:t>
            </a:r>
          </a:p>
          <a:p>
            <a:r>
              <a:rPr lang="en-US" sz="2000" dirty="0"/>
              <a:t>J2SE 1.2 (8th Dec 1998)</a:t>
            </a:r>
          </a:p>
          <a:p>
            <a:r>
              <a:rPr lang="en-US" sz="2000" dirty="0"/>
              <a:t>J2SE 1.3 (8th May 2000)</a:t>
            </a:r>
          </a:p>
          <a:p>
            <a:r>
              <a:rPr lang="en-US" sz="2000" dirty="0"/>
              <a:t>J2SE 1.4 (6th Feb 2002)</a:t>
            </a:r>
          </a:p>
          <a:p>
            <a:r>
              <a:rPr lang="en-US" sz="2000" dirty="0"/>
              <a:t>J2SE 5.0 (30th Sep 2004)</a:t>
            </a:r>
          </a:p>
          <a:p>
            <a:r>
              <a:rPr lang="en-US" sz="2000" dirty="0"/>
              <a:t>Java SE 6 (11th Dec 2006)</a:t>
            </a:r>
          </a:p>
          <a:p>
            <a:r>
              <a:rPr lang="en-US" sz="2000" dirty="0"/>
              <a:t>Java SE 7 (28th July 2011)</a:t>
            </a:r>
          </a:p>
          <a:p>
            <a:r>
              <a:rPr lang="en-US" sz="2000" dirty="0"/>
              <a:t>Java SE 8 (18th March 2014)</a:t>
            </a:r>
          </a:p>
          <a:p>
            <a:r>
              <a:rPr lang="en-US" sz="2000" dirty="0"/>
              <a:t>Java SE 9 (21st Sep 2017)</a:t>
            </a:r>
          </a:p>
          <a:p>
            <a:r>
              <a:rPr lang="en-US" sz="2000" dirty="0"/>
              <a:t>Java SE 10 (20th March 2018)</a:t>
            </a:r>
          </a:p>
        </p:txBody>
      </p:sp>
    </p:spTree>
    <p:extLst>
      <p:ext uri="{BB962C8B-B14F-4D97-AF65-F5344CB8AC3E}">
        <p14:creationId xmlns:p14="http://schemas.microsoft.com/office/powerpoint/2010/main" val="32242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21492276"/>
              </p:ext>
            </p:extLst>
          </p:nvPr>
        </p:nvGraphicFramePr>
        <p:xfrm>
          <a:off x="217714" y="0"/>
          <a:ext cx="11756571" cy="7158813"/>
        </p:xfrm>
        <a:graphic>
          <a:graphicData uri="http://schemas.openxmlformats.org/drawingml/2006/table">
            <a:tbl>
              <a:tblPr/>
              <a:tblGrid>
                <a:gridCol w="2525486">
                  <a:extLst>
                    <a:ext uri="{9D8B030D-6E8A-4147-A177-3AD203B41FA5}">
                      <a16:colId xmlns:a16="http://schemas.microsoft.com/office/drawing/2014/main" val="580872436"/>
                    </a:ext>
                  </a:extLst>
                </a:gridCol>
                <a:gridCol w="4441371">
                  <a:extLst>
                    <a:ext uri="{9D8B030D-6E8A-4147-A177-3AD203B41FA5}">
                      <a16:colId xmlns:a16="http://schemas.microsoft.com/office/drawing/2014/main" val="3926919781"/>
                    </a:ext>
                  </a:extLst>
                </a:gridCol>
                <a:gridCol w="4789714">
                  <a:extLst>
                    <a:ext uri="{9D8B030D-6E8A-4147-A177-3AD203B41FA5}">
                      <a16:colId xmlns:a16="http://schemas.microsoft.com/office/drawing/2014/main" val="1099600348"/>
                    </a:ext>
                  </a:extLst>
                </a:gridCol>
              </a:tblGrid>
              <a:tr h="242222">
                <a:tc>
                  <a:txBody>
                    <a:bodyPr/>
                    <a:lstStyle/>
                    <a:p>
                      <a:endParaRPr lang="en-US" sz="1400" dirty="0">
                        <a:solidFill>
                          <a:srgbClr val="000000"/>
                        </a:solidFill>
                        <a:effectLst/>
                        <a:latin typeface="verdana" panose="020B0604030504040204" pitchFamily="34" charset="0"/>
                      </a:endParaRPr>
                    </a:p>
                  </a:txBody>
                  <a:tcPr marL="11278" marR="11278" marT="5639" marB="5639" anchor="ctr">
                    <a:lnL>
                      <a:noFill/>
                    </a:lnL>
                    <a:lnR>
                      <a:noFill/>
                    </a:lnR>
                    <a:lnT>
                      <a:noFill/>
                    </a:lnT>
                    <a:lnB w="9525" cap="flat" cmpd="sng" algn="ctr">
                      <a:solidFill>
                        <a:srgbClr val="90BFF4"/>
                      </a:solidFill>
                      <a:prstDash val="solid"/>
                      <a:round/>
                      <a:headEnd type="none" w="med" len="med"/>
                      <a:tailEnd type="none" w="med" len="med"/>
                    </a:lnB>
                    <a:solidFill>
                      <a:srgbClr val="FFFFFF"/>
                    </a:solidFill>
                  </a:tcPr>
                </a:tc>
                <a:tc>
                  <a:txBody>
                    <a:bodyPr/>
                    <a:lstStyle/>
                    <a:p>
                      <a:endParaRPr lang="en-US" sz="1400" dirty="0"/>
                    </a:p>
                  </a:txBody>
                  <a:tcPr marL="11278" marR="11278" marT="5639" marB="5639">
                    <a:lnL>
                      <a:noFill/>
                    </a:lnL>
                    <a:lnB w="9525" cap="flat" cmpd="sng" algn="ctr">
                      <a:solidFill>
                        <a:srgbClr val="90BFF4"/>
                      </a:solidFill>
                      <a:prstDash val="solid"/>
                      <a:round/>
                      <a:headEnd type="none" w="med" len="med"/>
                      <a:tailEnd type="none" w="med" len="med"/>
                    </a:lnB>
                  </a:tcPr>
                </a:tc>
                <a:tc>
                  <a:txBody>
                    <a:bodyPr/>
                    <a:lstStyle/>
                    <a:p>
                      <a:endParaRPr lang="en-US" sz="1400" dirty="0"/>
                    </a:p>
                  </a:txBody>
                  <a:tcPr marL="11278" marR="11278" marT="5639" marB="5639">
                    <a:lnB w="9525" cap="flat" cmpd="sng" algn="ctr">
                      <a:solidFill>
                        <a:srgbClr val="90BFF4"/>
                      </a:solidFill>
                      <a:prstDash val="solid"/>
                      <a:round/>
                      <a:headEnd type="none" w="med" len="med"/>
                      <a:tailEnd type="none" w="med" len="med"/>
                    </a:lnB>
                  </a:tcPr>
                </a:tc>
                <a:extLst>
                  <a:ext uri="{0D108BD9-81ED-4DB2-BD59-A6C34878D82A}">
                    <a16:rowId xmlns:a16="http://schemas.microsoft.com/office/drawing/2014/main" val="698224801"/>
                  </a:ext>
                </a:extLst>
              </a:tr>
              <a:tr h="260463">
                <a:tc>
                  <a:txBody>
                    <a:bodyPr/>
                    <a:lstStyle/>
                    <a:p>
                      <a:pPr algn="ctr" fontAlgn="t"/>
                      <a:r>
                        <a:rPr lang="en-US" sz="2000" dirty="0">
                          <a:solidFill>
                            <a:srgbClr val="FF0000"/>
                          </a:solidFill>
                          <a:effectLst/>
                          <a:latin typeface="times new roman" panose="02020603050405020304" pitchFamily="18" charset="0"/>
                        </a:rPr>
                        <a:t>Comparison Index</a:t>
                      </a:r>
                    </a:p>
                  </a:txBody>
                  <a:tcPr marL="14097" marR="14097" marT="14097" marB="14097">
                    <a:lnL w="9525" cap="flat" cmpd="sng" algn="ctr">
                      <a:solidFill>
                        <a:srgbClr val="90BFF4"/>
                      </a:solidFill>
                      <a:prstDash val="solid"/>
                      <a:round/>
                      <a:headEnd type="none" w="med" len="med"/>
                      <a:tailEnd type="none" w="med" len="med"/>
                    </a:lnL>
                    <a:lnR w="9525" cap="flat" cmpd="sng" algn="ctr">
                      <a:solidFill>
                        <a:srgbClr val="90BFF4"/>
                      </a:solidFill>
                      <a:prstDash val="solid"/>
                      <a:round/>
                      <a:headEnd type="none" w="med" len="med"/>
                      <a:tailEnd type="none" w="med" len="med"/>
                    </a:lnR>
                    <a:lnT w="9525" cap="flat" cmpd="sng" algn="ctr">
                      <a:solidFill>
                        <a:srgbClr val="90BF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a:solidFill>
                            <a:srgbClr val="FF0000"/>
                          </a:solidFill>
                          <a:effectLst/>
                          <a:latin typeface="times new roman" panose="02020603050405020304" pitchFamily="18" charset="0"/>
                        </a:rPr>
                        <a:t>C++</a:t>
                      </a:r>
                    </a:p>
                  </a:txBody>
                  <a:tcPr marL="14097" marR="14097" marT="14097" marB="14097">
                    <a:lnL w="9525" cap="flat" cmpd="sng" algn="ctr">
                      <a:solidFill>
                        <a:srgbClr val="90BFF4"/>
                      </a:solidFill>
                      <a:prstDash val="solid"/>
                      <a:round/>
                      <a:headEnd type="none" w="med" len="med"/>
                      <a:tailEnd type="none" w="med" len="med"/>
                    </a:lnL>
                    <a:lnR w="9525" cap="flat" cmpd="sng" algn="ctr">
                      <a:solidFill>
                        <a:srgbClr val="90BFF4"/>
                      </a:solidFill>
                      <a:prstDash val="solid"/>
                      <a:round/>
                      <a:headEnd type="none" w="med" len="med"/>
                      <a:tailEnd type="none" w="med" len="med"/>
                    </a:lnR>
                    <a:lnT w="9525" cap="flat" cmpd="sng" algn="ctr">
                      <a:solidFill>
                        <a:srgbClr val="90BF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dirty="0">
                          <a:solidFill>
                            <a:srgbClr val="FF0000"/>
                          </a:solidFill>
                          <a:effectLst/>
                          <a:latin typeface="times new roman" panose="02020603050405020304" pitchFamily="18" charset="0"/>
                        </a:rPr>
                        <a:t>Java</a:t>
                      </a:r>
                    </a:p>
                  </a:txBody>
                  <a:tcPr marL="14097" marR="14097" marT="14097" marB="14097">
                    <a:lnL w="9525" cap="flat" cmpd="sng" algn="ctr">
                      <a:solidFill>
                        <a:srgbClr val="90BFF4"/>
                      </a:solidFill>
                      <a:prstDash val="solid"/>
                      <a:round/>
                      <a:headEnd type="none" w="med" len="med"/>
                      <a:tailEnd type="none" w="med" len="med"/>
                    </a:lnL>
                    <a:lnR w="9525" cap="flat" cmpd="sng" algn="ctr">
                      <a:solidFill>
                        <a:srgbClr val="90BFF4"/>
                      </a:solidFill>
                      <a:prstDash val="solid"/>
                      <a:round/>
                      <a:headEnd type="none" w="med" len="med"/>
                      <a:tailEnd type="none" w="med" len="med"/>
                    </a:lnR>
                    <a:lnT w="9525" cap="flat" cmpd="sng" algn="ctr">
                      <a:solidFill>
                        <a:srgbClr val="90BF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04464697"/>
                  </a:ext>
                </a:extLst>
              </a:tr>
              <a:tr h="250329">
                <a:tc>
                  <a:txBody>
                    <a:bodyPr/>
                    <a:lstStyle/>
                    <a:p>
                      <a:pPr algn="l" fontAlgn="t"/>
                      <a:r>
                        <a:rPr lang="en-US" sz="1400" b="1" dirty="0">
                          <a:solidFill>
                            <a:srgbClr val="000000"/>
                          </a:solidFill>
                          <a:effectLst/>
                          <a:latin typeface="verdana" panose="020B0604030504040204" pitchFamily="34" charset="0"/>
                        </a:rPr>
                        <a:t>Platform-independent</a:t>
                      </a:r>
                      <a:endParaRPr lang="en-US" sz="1400" dirty="0">
                        <a:solidFill>
                          <a:srgbClr val="000000"/>
                        </a:solidFill>
                        <a:effectLst/>
                        <a:latin typeface="verdana" panose="020B0604030504040204" pitchFamily="34" charset="0"/>
                      </a:endParaRP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 is platform-dependent.</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Java is platform-independent.</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3186792"/>
                  </a:ext>
                </a:extLst>
              </a:tr>
              <a:tr h="1170575">
                <a:tc>
                  <a:txBody>
                    <a:bodyPr/>
                    <a:lstStyle/>
                    <a:p>
                      <a:pPr algn="l" fontAlgn="t"/>
                      <a:r>
                        <a:rPr lang="en-US" sz="1400" b="1" dirty="0">
                          <a:solidFill>
                            <a:srgbClr val="000000"/>
                          </a:solidFill>
                          <a:effectLst/>
                          <a:latin typeface="verdana" panose="020B0604030504040204" pitchFamily="34" charset="0"/>
                        </a:rPr>
                        <a:t>Mainly used for</a:t>
                      </a:r>
                      <a:endParaRPr lang="en-US" sz="1400" dirty="0">
                        <a:solidFill>
                          <a:srgbClr val="000000"/>
                        </a:solidFill>
                        <a:effectLst/>
                        <a:latin typeface="verdana" panose="020B0604030504040204" pitchFamily="34" charset="0"/>
                      </a:endParaRP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C++ is mainly used for system programming.</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Java is mainly used for application programming. It is widely used in window, web-based, enterprise and mobile applications.</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8962369"/>
                  </a:ext>
                </a:extLst>
              </a:tr>
              <a:tr h="1860760">
                <a:tc>
                  <a:txBody>
                    <a:bodyPr/>
                    <a:lstStyle/>
                    <a:p>
                      <a:pPr algn="l" fontAlgn="t"/>
                      <a:r>
                        <a:rPr lang="en-US" sz="1400" b="1" dirty="0">
                          <a:solidFill>
                            <a:srgbClr val="000000"/>
                          </a:solidFill>
                          <a:effectLst/>
                          <a:latin typeface="verdana" panose="020B0604030504040204" pitchFamily="34" charset="0"/>
                        </a:rPr>
                        <a:t>Design Goal</a:t>
                      </a:r>
                      <a:endParaRPr lang="en-US" sz="1400" dirty="0">
                        <a:solidFill>
                          <a:srgbClr val="000000"/>
                        </a:solidFill>
                        <a:effectLst/>
                        <a:latin typeface="verdana" panose="020B0604030504040204" pitchFamily="34" charset="0"/>
                      </a:endParaRP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C++ was designed for systems and applications programming. It was an extension of </a:t>
                      </a:r>
                      <a:r>
                        <a:rPr lang="en-US" sz="1400" u="none" strike="noStrike" dirty="0">
                          <a:solidFill>
                            <a:srgbClr val="008000"/>
                          </a:solidFill>
                          <a:effectLst/>
                          <a:latin typeface="verdana" panose="020B0604030504040204" pitchFamily="34" charset="0"/>
                          <a:hlinkClick r:id="rId2"/>
                        </a:rPr>
                        <a:t>C programming language</a:t>
                      </a:r>
                      <a:r>
                        <a:rPr lang="en-US" sz="1400" dirty="0">
                          <a:solidFill>
                            <a:srgbClr val="000000"/>
                          </a:solidFill>
                          <a:effectLst/>
                          <a:latin typeface="verdana" panose="020B0604030504040204" pitchFamily="34" charset="0"/>
                        </a:rPr>
                        <a:t>.</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was designed and created as an interpreter for printing systems but later extended as a support network computing. It was designed with a goal of being easy to use and accessible to a broader audience.</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2141195"/>
                  </a:ext>
                </a:extLst>
              </a:tr>
              <a:tr h="480391">
                <a:tc>
                  <a:txBody>
                    <a:bodyPr/>
                    <a:lstStyle/>
                    <a:p>
                      <a:pPr algn="l" fontAlgn="t"/>
                      <a:r>
                        <a:rPr lang="en-US" sz="1400" b="1">
                          <a:solidFill>
                            <a:srgbClr val="000000"/>
                          </a:solidFill>
                          <a:effectLst/>
                          <a:latin typeface="verdana" panose="020B0604030504040204" pitchFamily="34" charset="0"/>
                        </a:rPr>
                        <a:t>Goto</a:t>
                      </a:r>
                      <a:endParaRPr lang="en-US" sz="1400">
                        <a:solidFill>
                          <a:srgbClr val="000000"/>
                        </a:solidFill>
                        <a:effectLst/>
                        <a:latin typeface="verdana" panose="020B0604030504040204" pitchFamily="34" charset="0"/>
                      </a:endParaRP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C++ supports the </a:t>
                      </a:r>
                      <a:r>
                        <a:rPr lang="en-US" sz="1400" u="none" strike="noStrike" dirty="0" err="1">
                          <a:solidFill>
                            <a:srgbClr val="008000"/>
                          </a:solidFill>
                          <a:effectLst/>
                          <a:latin typeface="verdana" panose="020B0604030504040204" pitchFamily="34" charset="0"/>
                          <a:hlinkClick r:id="rId3"/>
                        </a:rPr>
                        <a:t>goto</a:t>
                      </a:r>
                      <a:r>
                        <a:rPr lang="en-US" sz="1400" dirty="0">
                          <a:solidFill>
                            <a:srgbClr val="000000"/>
                          </a:solidFill>
                          <a:effectLst/>
                          <a:latin typeface="verdana" panose="020B0604030504040204" pitchFamily="34" charset="0"/>
                        </a:rPr>
                        <a:t> statement.</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Java doesn't support the goto statement.</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6725588"/>
                  </a:ext>
                </a:extLst>
              </a:tr>
              <a:tr h="940514">
                <a:tc>
                  <a:txBody>
                    <a:bodyPr/>
                    <a:lstStyle/>
                    <a:p>
                      <a:pPr algn="l" fontAlgn="t"/>
                      <a:r>
                        <a:rPr lang="en-US" sz="1400" b="1">
                          <a:solidFill>
                            <a:srgbClr val="000000"/>
                          </a:solidFill>
                          <a:effectLst/>
                          <a:latin typeface="verdana" panose="020B0604030504040204" pitchFamily="34" charset="0"/>
                        </a:rPr>
                        <a:t>Multiple inheritance</a:t>
                      </a:r>
                      <a:endParaRPr lang="en-US" sz="1400">
                        <a:solidFill>
                          <a:srgbClr val="000000"/>
                        </a:solidFill>
                        <a:effectLst/>
                        <a:latin typeface="verdana" panose="020B0604030504040204" pitchFamily="34" charset="0"/>
                      </a:endParaRP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 supports multiple inheritance.</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doesn't support multiple inheritance through class. It can be achieved by </a:t>
                      </a:r>
                      <a:r>
                        <a:rPr lang="en-US" sz="1400" u="none" strike="noStrike">
                          <a:solidFill>
                            <a:srgbClr val="008000"/>
                          </a:solidFill>
                          <a:effectLst/>
                          <a:latin typeface="verdana" panose="020B0604030504040204" pitchFamily="34" charset="0"/>
                          <a:hlinkClick r:id="rId4"/>
                        </a:rPr>
                        <a:t>interfaces in java</a:t>
                      </a:r>
                      <a:r>
                        <a:rPr lang="en-US" sz="1400">
                          <a:solidFill>
                            <a:srgbClr val="000000"/>
                          </a:solidFill>
                          <a:effectLst/>
                          <a:latin typeface="verdana" panose="020B0604030504040204" pitchFamily="34" charset="0"/>
                        </a:rPr>
                        <a:t>.</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0143356"/>
                  </a:ext>
                </a:extLst>
              </a:tr>
              <a:tr h="480391">
                <a:tc>
                  <a:txBody>
                    <a:bodyPr/>
                    <a:lstStyle/>
                    <a:p>
                      <a:pPr algn="l" fontAlgn="t"/>
                      <a:r>
                        <a:rPr lang="en-US" sz="1400" b="1">
                          <a:solidFill>
                            <a:srgbClr val="000000"/>
                          </a:solidFill>
                          <a:effectLst/>
                          <a:latin typeface="verdana" panose="020B0604030504040204" pitchFamily="34" charset="0"/>
                        </a:rPr>
                        <a:t>Operator Overloading</a:t>
                      </a:r>
                      <a:endParaRPr lang="en-US" sz="1400">
                        <a:solidFill>
                          <a:srgbClr val="000000"/>
                        </a:solidFill>
                        <a:effectLst/>
                        <a:latin typeface="verdana" panose="020B0604030504040204" pitchFamily="34" charset="0"/>
                      </a:endParaRP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 supports </a:t>
                      </a:r>
                      <a:r>
                        <a:rPr lang="en-US" sz="1400" u="none" strike="noStrike">
                          <a:solidFill>
                            <a:srgbClr val="008000"/>
                          </a:solidFill>
                          <a:effectLst/>
                          <a:latin typeface="verdana" panose="020B0604030504040204" pitchFamily="34" charset="0"/>
                          <a:hlinkClick r:id="rId5"/>
                        </a:rPr>
                        <a:t>operator overloading</a:t>
                      </a:r>
                      <a:r>
                        <a:rPr lang="en-US" sz="1400">
                          <a:solidFill>
                            <a:srgbClr val="000000"/>
                          </a:solidFill>
                          <a:effectLst/>
                          <a:latin typeface="verdana" panose="020B0604030504040204" pitchFamily="34" charset="0"/>
                        </a:rPr>
                        <a:t>.</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Java doesn't support operator overloading.</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6721753"/>
                  </a:ext>
                </a:extLst>
              </a:tr>
              <a:tr h="1400637">
                <a:tc>
                  <a:txBody>
                    <a:bodyPr/>
                    <a:lstStyle/>
                    <a:p>
                      <a:pPr algn="l" fontAlgn="t"/>
                      <a:r>
                        <a:rPr lang="en-US" sz="1400" b="1" dirty="0">
                          <a:solidFill>
                            <a:srgbClr val="000000"/>
                          </a:solidFill>
                          <a:effectLst/>
                          <a:latin typeface="verdana" panose="020B0604030504040204" pitchFamily="34" charset="0"/>
                        </a:rPr>
                        <a:t>Pointers</a:t>
                      </a:r>
                      <a:endParaRPr lang="en-US" sz="1400" dirty="0">
                        <a:solidFill>
                          <a:srgbClr val="000000"/>
                        </a:solidFill>
                        <a:effectLst/>
                        <a:latin typeface="verdana" panose="020B0604030504040204" pitchFamily="34" charset="0"/>
                      </a:endParaRP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C++ supports </a:t>
                      </a:r>
                      <a:r>
                        <a:rPr lang="en-US" sz="1400" u="none" strike="noStrike" dirty="0">
                          <a:solidFill>
                            <a:srgbClr val="008000"/>
                          </a:solidFill>
                          <a:effectLst/>
                          <a:latin typeface="verdana" panose="020B0604030504040204" pitchFamily="34" charset="0"/>
                          <a:hlinkClick r:id="rId6"/>
                        </a:rPr>
                        <a:t>pointers</a:t>
                      </a:r>
                      <a:r>
                        <a:rPr lang="en-US" sz="1400" dirty="0">
                          <a:solidFill>
                            <a:srgbClr val="000000"/>
                          </a:solidFill>
                          <a:effectLst/>
                          <a:latin typeface="verdana" panose="020B0604030504040204" pitchFamily="34" charset="0"/>
                        </a:rPr>
                        <a:t>. You can write pointer program in C++.</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Java supports pointer internally. However, you can't write the pointer program in java. It means java has restricted pointer support in java.</a:t>
                      </a:r>
                    </a:p>
                  </a:txBody>
                  <a:tcPr marL="9398" marR="9398" marT="9398" marB="939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9674328"/>
                  </a:ext>
                </a:extLst>
              </a:tr>
            </a:tbl>
          </a:graphicData>
        </a:graphic>
      </p:graphicFrame>
    </p:spTree>
    <p:extLst>
      <p:ext uri="{BB962C8B-B14F-4D97-AF65-F5344CB8AC3E}">
        <p14:creationId xmlns:p14="http://schemas.microsoft.com/office/powerpoint/2010/main" val="67222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30236409"/>
              </p:ext>
            </p:extLst>
          </p:nvPr>
        </p:nvGraphicFramePr>
        <p:xfrm>
          <a:off x="378822" y="248195"/>
          <a:ext cx="10282647" cy="5789534"/>
        </p:xfrm>
        <a:graphic>
          <a:graphicData uri="http://schemas.openxmlformats.org/drawingml/2006/table">
            <a:tbl>
              <a:tblPr/>
              <a:tblGrid>
                <a:gridCol w="3427549">
                  <a:extLst>
                    <a:ext uri="{9D8B030D-6E8A-4147-A177-3AD203B41FA5}">
                      <a16:colId xmlns:a16="http://schemas.microsoft.com/office/drawing/2014/main" val="3198917199"/>
                    </a:ext>
                  </a:extLst>
                </a:gridCol>
                <a:gridCol w="3427549">
                  <a:extLst>
                    <a:ext uri="{9D8B030D-6E8A-4147-A177-3AD203B41FA5}">
                      <a16:colId xmlns:a16="http://schemas.microsoft.com/office/drawing/2014/main" val="3756609685"/>
                    </a:ext>
                  </a:extLst>
                </a:gridCol>
                <a:gridCol w="3427549">
                  <a:extLst>
                    <a:ext uri="{9D8B030D-6E8A-4147-A177-3AD203B41FA5}">
                      <a16:colId xmlns:a16="http://schemas.microsoft.com/office/drawing/2014/main" val="1498389301"/>
                    </a:ext>
                  </a:extLst>
                </a:gridCol>
              </a:tblGrid>
              <a:tr h="1538498">
                <a:tc>
                  <a:txBody>
                    <a:bodyPr/>
                    <a:lstStyle/>
                    <a:p>
                      <a:pPr algn="l" fontAlgn="t"/>
                      <a:r>
                        <a:rPr lang="en-US" sz="1400" b="1" dirty="0">
                          <a:solidFill>
                            <a:srgbClr val="000000"/>
                          </a:solidFill>
                          <a:effectLst/>
                          <a:latin typeface="verdana" panose="020B0604030504040204" pitchFamily="34" charset="0"/>
                        </a:rPr>
                        <a:t>Compiler and Interpreter</a:t>
                      </a:r>
                      <a:endParaRPr lang="en-US" sz="1400" dirty="0">
                        <a:solidFill>
                          <a:srgbClr val="000000"/>
                        </a:solidFill>
                        <a:effectLst/>
                        <a:latin typeface="verdana" panose="020B0604030504040204" pitchFamily="34" charset="0"/>
                      </a:endParaRP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C++ uses compiler only. C++ is compiled and run using the compiler which converts source code into machine code so, C++ is platform dependent.</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Java uses compiler and interpreter both. Java source code is converted into bytecode at compilation time. The interpreter executes this bytecode at runtime and produces output. Java is interpreted that is why it is platform independent.</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00997161"/>
                  </a:ext>
                </a:extLst>
              </a:tr>
              <a:tr h="342898">
                <a:tc>
                  <a:txBody>
                    <a:bodyPr/>
                    <a:lstStyle/>
                    <a:p>
                      <a:pPr algn="l" fontAlgn="t"/>
                      <a:r>
                        <a:rPr lang="en-US" sz="1400" b="1">
                          <a:solidFill>
                            <a:srgbClr val="000000"/>
                          </a:solidFill>
                          <a:effectLst/>
                          <a:latin typeface="verdana" panose="020B0604030504040204" pitchFamily="34" charset="0"/>
                        </a:rPr>
                        <a:t>Call by Value and Call by reference</a:t>
                      </a:r>
                      <a:endParaRPr lang="en-US" sz="1400">
                        <a:solidFill>
                          <a:srgbClr val="000000"/>
                        </a:solidFill>
                        <a:effectLst/>
                        <a:latin typeface="verdana" panose="020B0604030504040204" pitchFamily="34" charset="0"/>
                      </a:endParaRP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C++ supports both call by value and call by reference.</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Java supports call by value only. There is no call by reference in java.</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8261001"/>
                  </a:ext>
                </a:extLst>
              </a:tr>
              <a:tr h="192357">
                <a:tc>
                  <a:txBody>
                    <a:bodyPr/>
                    <a:lstStyle/>
                    <a:p>
                      <a:pPr algn="l" fontAlgn="t"/>
                      <a:r>
                        <a:rPr lang="en-US" sz="1400" b="1">
                          <a:solidFill>
                            <a:srgbClr val="000000"/>
                          </a:solidFill>
                          <a:effectLst/>
                          <a:latin typeface="verdana" panose="020B0604030504040204" pitchFamily="34" charset="0"/>
                        </a:rPr>
                        <a:t>Structure and Union</a:t>
                      </a:r>
                      <a:endParaRPr lang="en-US" sz="1400">
                        <a:solidFill>
                          <a:srgbClr val="000000"/>
                        </a:solidFill>
                        <a:effectLst/>
                        <a:latin typeface="verdana" panose="020B0604030504040204" pitchFamily="34" charset="0"/>
                      </a:endParaRP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 supports structures and unions.</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Java doesn't support structures and unions.</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6616655"/>
                  </a:ext>
                </a:extLst>
              </a:tr>
              <a:tr h="418168">
                <a:tc>
                  <a:txBody>
                    <a:bodyPr/>
                    <a:lstStyle/>
                    <a:p>
                      <a:pPr algn="l" fontAlgn="t"/>
                      <a:r>
                        <a:rPr lang="en-US" sz="1400" b="1">
                          <a:solidFill>
                            <a:srgbClr val="000000"/>
                          </a:solidFill>
                          <a:effectLst/>
                          <a:latin typeface="verdana" panose="020B0604030504040204" pitchFamily="34" charset="0"/>
                        </a:rPr>
                        <a:t>Thread Support</a:t>
                      </a:r>
                      <a:endParaRPr lang="en-US" sz="1400">
                        <a:solidFill>
                          <a:srgbClr val="000000"/>
                        </a:solidFill>
                        <a:effectLst/>
                        <a:latin typeface="verdana" panose="020B0604030504040204" pitchFamily="34" charset="0"/>
                      </a:endParaRP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C++ doesn't have built-in support for threads. It relies on third-party libraries for thread support.</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has built-in </a:t>
                      </a:r>
                      <a:r>
                        <a:rPr lang="en-US" sz="1400" u="none" strike="noStrike">
                          <a:solidFill>
                            <a:srgbClr val="008000"/>
                          </a:solidFill>
                          <a:effectLst/>
                          <a:latin typeface="verdana" panose="020B0604030504040204" pitchFamily="34" charset="0"/>
                          <a:hlinkClick r:id="rId2"/>
                        </a:rPr>
                        <a:t>thread</a:t>
                      </a:r>
                      <a:r>
                        <a:rPr lang="en-US" sz="1400">
                          <a:solidFill>
                            <a:srgbClr val="000000"/>
                          </a:solidFill>
                          <a:effectLst/>
                          <a:latin typeface="verdana" panose="020B0604030504040204" pitchFamily="34" charset="0"/>
                        </a:rPr>
                        <a:t> support.</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23071224"/>
                  </a:ext>
                </a:extLst>
              </a:tr>
              <a:tr h="493438">
                <a:tc>
                  <a:txBody>
                    <a:bodyPr/>
                    <a:lstStyle/>
                    <a:p>
                      <a:pPr algn="l" fontAlgn="t"/>
                      <a:r>
                        <a:rPr lang="en-US" sz="1400" b="1">
                          <a:solidFill>
                            <a:srgbClr val="000000"/>
                          </a:solidFill>
                          <a:effectLst/>
                          <a:latin typeface="verdana" panose="020B0604030504040204" pitchFamily="34" charset="0"/>
                        </a:rPr>
                        <a:t>Documentation comment</a:t>
                      </a:r>
                      <a:endParaRPr lang="en-US" sz="1400">
                        <a:solidFill>
                          <a:srgbClr val="000000"/>
                        </a:solidFill>
                        <a:effectLst/>
                        <a:latin typeface="verdana" panose="020B0604030504040204" pitchFamily="34" charset="0"/>
                      </a:endParaRP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 doesn't support documentation comment.</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fr-FR" sz="1400" dirty="0">
                          <a:solidFill>
                            <a:srgbClr val="000000"/>
                          </a:solidFill>
                          <a:effectLst/>
                          <a:latin typeface="verdana" panose="020B0604030504040204" pitchFamily="34" charset="0"/>
                        </a:rPr>
                        <a:t>Java supports documentation comment (/** ... */) to </a:t>
                      </a:r>
                      <a:r>
                        <a:rPr lang="fr-FR" sz="1400" dirty="0" err="1">
                          <a:solidFill>
                            <a:srgbClr val="000000"/>
                          </a:solidFill>
                          <a:effectLst/>
                          <a:latin typeface="verdana" panose="020B0604030504040204" pitchFamily="34" charset="0"/>
                        </a:rPr>
                        <a:t>create</a:t>
                      </a:r>
                      <a:r>
                        <a:rPr lang="fr-FR" sz="1400" dirty="0">
                          <a:solidFill>
                            <a:srgbClr val="000000"/>
                          </a:solidFill>
                          <a:effectLst/>
                          <a:latin typeface="verdana" panose="020B0604030504040204" pitchFamily="34" charset="0"/>
                        </a:rPr>
                        <a:t> documentation for java source code.</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6557145"/>
                  </a:ext>
                </a:extLst>
              </a:tr>
              <a:tr h="568708">
                <a:tc>
                  <a:txBody>
                    <a:bodyPr/>
                    <a:lstStyle/>
                    <a:p>
                      <a:pPr algn="l" fontAlgn="t"/>
                      <a:r>
                        <a:rPr lang="en-US" sz="1400" b="1">
                          <a:solidFill>
                            <a:srgbClr val="000000"/>
                          </a:solidFill>
                          <a:effectLst/>
                          <a:latin typeface="verdana" panose="020B0604030504040204" pitchFamily="34" charset="0"/>
                        </a:rPr>
                        <a:t>Virtual Keyword</a:t>
                      </a:r>
                      <a:endParaRPr lang="en-US" sz="1400">
                        <a:solidFill>
                          <a:srgbClr val="000000"/>
                        </a:solidFill>
                        <a:effectLst/>
                        <a:latin typeface="verdana" panose="020B0604030504040204" pitchFamily="34" charset="0"/>
                      </a:endParaRP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C++ supports virtual keyword so that we can decide whether or not override a function.</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Java has no virtual keyword. We can override all non-static methods by default. In other words, non-static methods are virtual by default.</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4593716"/>
                  </a:ext>
                </a:extLst>
              </a:tr>
              <a:tr h="719249">
                <a:tc>
                  <a:txBody>
                    <a:bodyPr/>
                    <a:lstStyle/>
                    <a:p>
                      <a:pPr algn="l" fontAlgn="t"/>
                      <a:r>
                        <a:rPr lang="en-US" sz="1400" b="1">
                          <a:solidFill>
                            <a:srgbClr val="000000"/>
                          </a:solidFill>
                          <a:effectLst/>
                          <a:latin typeface="verdana" panose="020B0604030504040204" pitchFamily="34" charset="0"/>
                        </a:rPr>
                        <a:t>unsigned right shift &gt;&gt;&gt;</a:t>
                      </a:r>
                      <a:endParaRPr lang="en-US" sz="1400">
                        <a:solidFill>
                          <a:srgbClr val="000000"/>
                        </a:solidFill>
                        <a:effectLst/>
                        <a:latin typeface="verdana" panose="020B0604030504040204" pitchFamily="34" charset="0"/>
                      </a:endParaRP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C++ doesn't support &gt;&gt;&gt; operator.</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verdana" panose="020B0604030504040204" pitchFamily="34" charset="0"/>
                        </a:rPr>
                        <a:t>Java supports unsigned right shift &gt;&gt;&gt; operator that fills zero at the top for the negative numbers. For positive numbers, it works same like &gt;&gt; operator.</a:t>
                      </a:r>
                    </a:p>
                  </a:txBody>
                  <a:tcPr marL="16433" marR="16433" marT="16433" marB="1643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53009485"/>
                  </a:ext>
                </a:extLst>
              </a:tr>
            </a:tbl>
          </a:graphicData>
        </a:graphic>
      </p:graphicFrame>
    </p:spTree>
    <p:extLst>
      <p:ext uri="{BB962C8B-B14F-4D97-AF65-F5344CB8AC3E}">
        <p14:creationId xmlns:p14="http://schemas.microsoft.com/office/powerpoint/2010/main" val="313857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2209800" y="228600"/>
            <a:ext cx="7772400" cy="533400"/>
          </a:xfrm>
        </p:spPr>
        <p:txBody>
          <a:bodyPr>
            <a:normAutofit fontScale="90000"/>
          </a:bodyPr>
          <a:lstStyle/>
          <a:p>
            <a:r>
              <a:rPr lang="en-US" altLang="en-US" dirty="0"/>
              <a:t>Characteristics of Java</a:t>
            </a:r>
          </a:p>
        </p:txBody>
      </p:sp>
      <p:sp>
        <p:nvSpPr>
          <p:cNvPr id="72708" name="Rectangle 3"/>
          <p:cNvSpPr>
            <a:spLocks noGrp="1" noChangeArrowheads="1"/>
          </p:cNvSpPr>
          <p:nvPr>
            <p:ph type="body" idx="1"/>
          </p:nvPr>
        </p:nvSpPr>
        <p:spPr>
          <a:xfrm>
            <a:off x="1828800" y="838200"/>
            <a:ext cx="8610600" cy="5257800"/>
          </a:xfrm>
        </p:spPr>
        <p:txBody>
          <a:bodyPr>
            <a:normAutofit lnSpcReduction="10000"/>
          </a:bodyPr>
          <a:lstStyle/>
          <a:p>
            <a:pPr>
              <a:lnSpc>
                <a:spcPct val="90000"/>
              </a:lnSpc>
            </a:pPr>
            <a:r>
              <a:rPr lang="en-US" altLang="en-US" dirty="0">
                <a:cs typeface="Times New Roman" panose="02020603050405020304" pitchFamily="18" charset="0"/>
              </a:rPr>
              <a:t>Java Is Simple</a:t>
            </a:r>
            <a:r>
              <a:rPr lang="en-US" altLang="en-US" dirty="0"/>
              <a:t> </a:t>
            </a:r>
          </a:p>
          <a:p>
            <a:pPr>
              <a:lnSpc>
                <a:spcPct val="90000"/>
              </a:lnSpc>
            </a:pPr>
            <a:r>
              <a:rPr lang="en-US" altLang="en-US" dirty="0">
                <a:cs typeface="Times New Roman" panose="02020603050405020304" pitchFamily="18" charset="0"/>
              </a:rPr>
              <a:t>Java Is Object-Oriented</a:t>
            </a:r>
            <a:r>
              <a:rPr lang="en-US" altLang="en-US" dirty="0"/>
              <a:t> </a:t>
            </a:r>
          </a:p>
          <a:p>
            <a:pPr>
              <a:lnSpc>
                <a:spcPct val="90000"/>
              </a:lnSpc>
            </a:pPr>
            <a:r>
              <a:rPr lang="en-US" altLang="en-US" dirty="0">
                <a:cs typeface="Times New Roman" panose="02020603050405020304" pitchFamily="18" charset="0"/>
              </a:rPr>
              <a:t>Java Is Distributed</a:t>
            </a:r>
            <a:r>
              <a:rPr lang="en-US" altLang="en-US" dirty="0"/>
              <a:t> </a:t>
            </a:r>
          </a:p>
          <a:p>
            <a:pPr>
              <a:lnSpc>
                <a:spcPct val="90000"/>
              </a:lnSpc>
            </a:pPr>
            <a:r>
              <a:rPr lang="en-US" altLang="en-US" dirty="0">
                <a:cs typeface="Times New Roman" panose="02020603050405020304" pitchFamily="18" charset="0"/>
              </a:rPr>
              <a:t>Java Is Interpreted</a:t>
            </a:r>
            <a:r>
              <a:rPr lang="en-US" altLang="en-US" dirty="0"/>
              <a:t> </a:t>
            </a:r>
          </a:p>
          <a:p>
            <a:pPr>
              <a:lnSpc>
                <a:spcPct val="90000"/>
              </a:lnSpc>
            </a:pPr>
            <a:r>
              <a:rPr lang="en-US" altLang="en-US" dirty="0">
                <a:cs typeface="Times New Roman" panose="02020603050405020304" pitchFamily="18" charset="0"/>
              </a:rPr>
              <a:t>Java Is Robust</a:t>
            </a:r>
            <a:r>
              <a:rPr lang="en-US" altLang="en-US" dirty="0"/>
              <a:t> </a:t>
            </a:r>
          </a:p>
          <a:p>
            <a:pPr>
              <a:lnSpc>
                <a:spcPct val="90000"/>
              </a:lnSpc>
            </a:pPr>
            <a:r>
              <a:rPr lang="en-US" altLang="en-US" dirty="0">
                <a:cs typeface="Times New Roman" panose="02020603050405020304" pitchFamily="18" charset="0"/>
              </a:rPr>
              <a:t>Java Is Secure</a:t>
            </a:r>
            <a:r>
              <a:rPr lang="en-US" altLang="en-US" dirty="0"/>
              <a:t> </a:t>
            </a:r>
          </a:p>
          <a:p>
            <a:pPr>
              <a:lnSpc>
                <a:spcPct val="90000"/>
              </a:lnSpc>
            </a:pPr>
            <a:r>
              <a:rPr lang="en-US" altLang="en-US" dirty="0">
                <a:cs typeface="Times New Roman" panose="02020603050405020304" pitchFamily="18" charset="0"/>
              </a:rPr>
              <a:t>Java Is Architecture-Neutral</a:t>
            </a:r>
            <a:r>
              <a:rPr lang="en-US" altLang="en-US" dirty="0"/>
              <a:t> </a:t>
            </a:r>
          </a:p>
          <a:p>
            <a:pPr>
              <a:lnSpc>
                <a:spcPct val="90000"/>
              </a:lnSpc>
            </a:pPr>
            <a:r>
              <a:rPr lang="en-US" altLang="en-US" dirty="0">
                <a:cs typeface="Times New Roman" panose="02020603050405020304" pitchFamily="18" charset="0"/>
              </a:rPr>
              <a:t>Java Is Portable</a:t>
            </a:r>
            <a:r>
              <a:rPr lang="en-US" altLang="en-US" dirty="0"/>
              <a:t> </a:t>
            </a:r>
          </a:p>
          <a:p>
            <a:pPr>
              <a:lnSpc>
                <a:spcPct val="90000"/>
              </a:lnSpc>
            </a:pPr>
            <a:r>
              <a:rPr lang="en-US" altLang="en-US" dirty="0">
                <a:cs typeface="Times New Roman" panose="02020603050405020304" pitchFamily="18" charset="0"/>
              </a:rPr>
              <a:t>Java's Performance</a:t>
            </a:r>
            <a:r>
              <a:rPr lang="en-US" altLang="en-US" dirty="0"/>
              <a:t> </a:t>
            </a:r>
          </a:p>
          <a:p>
            <a:pPr>
              <a:lnSpc>
                <a:spcPct val="90000"/>
              </a:lnSpc>
            </a:pPr>
            <a:r>
              <a:rPr lang="en-US" altLang="en-US" dirty="0">
                <a:cs typeface="Times New Roman" panose="02020603050405020304" pitchFamily="18" charset="0"/>
              </a:rPr>
              <a:t>Java Is Multithreaded</a:t>
            </a:r>
            <a:r>
              <a:rPr lang="en-US" altLang="en-US" dirty="0"/>
              <a:t> </a:t>
            </a:r>
          </a:p>
          <a:p>
            <a:pPr>
              <a:lnSpc>
                <a:spcPct val="90000"/>
              </a:lnSpc>
            </a:pPr>
            <a:r>
              <a:rPr lang="en-US" altLang="en-US" dirty="0">
                <a:cs typeface="Times New Roman" panose="02020603050405020304" pitchFamily="18" charset="0"/>
              </a:rPr>
              <a:t>Java Is Dynamic</a:t>
            </a:r>
            <a:r>
              <a:rPr lang="en-US" altLang="en-US" dirty="0"/>
              <a:t> </a:t>
            </a:r>
          </a:p>
        </p:txBody>
      </p:sp>
      <p:sp>
        <p:nvSpPr>
          <p:cNvPr id="72709" name="Rectangle 5"/>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185601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2521816"/>
              </p:ext>
            </p:extLst>
          </p:nvPr>
        </p:nvGraphicFramePr>
        <p:xfrm>
          <a:off x="294464" y="1050765"/>
          <a:ext cx="11109411" cy="3926184"/>
        </p:xfrm>
        <a:graphic>
          <a:graphicData uri="http://schemas.openxmlformats.org/drawingml/2006/table">
            <a:tbl>
              <a:tblPr/>
              <a:tblGrid>
                <a:gridCol w="3703137">
                  <a:extLst>
                    <a:ext uri="{9D8B030D-6E8A-4147-A177-3AD203B41FA5}">
                      <a16:colId xmlns:a16="http://schemas.microsoft.com/office/drawing/2014/main" val="809832924"/>
                    </a:ext>
                  </a:extLst>
                </a:gridCol>
                <a:gridCol w="3703137">
                  <a:extLst>
                    <a:ext uri="{9D8B030D-6E8A-4147-A177-3AD203B41FA5}">
                      <a16:colId xmlns:a16="http://schemas.microsoft.com/office/drawing/2014/main" val="1745571549"/>
                    </a:ext>
                  </a:extLst>
                </a:gridCol>
                <a:gridCol w="3703137">
                  <a:extLst>
                    <a:ext uri="{9D8B030D-6E8A-4147-A177-3AD203B41FA5}">
                      <a16:colId xmlns:a16="http://schemas.microsoft.com/office/drawing/2014/main" val="701736196"/>
                    </a:ext>
                  </a:extLst>
                </a:gridCol>
              </a:tblGrid>
              <a:tr h="1173557">
                <a:tc>
                  <a:txBody>
                    <a:bodyPr/>
                    <a:lstStyle/>
                    <a:p>
                      <a:pPr algn="l" fontAlgn="t"/>
                      <a:r>
                        <a:rPr lang="en-US" sz="1200" b="1">
                          <a:solidFill>
                            <a:srgbClr val="000000"/>
                          </a:solidFill>
                          <a:effectLst/>
                          <a:latin typeface="verdana" panose="020B0604030504040204" pitchFamily="34" charset="0"/>
                        </a:rPr>
                        <a:t>Inheritance Tree</a:t>
                      </a:r>
                      <a:endParaRPr lang="en-US" sz="1200">
                        <a:solidFill>
                          <a:srgbClr val="000000"/>
                        </a:solidFill>
                        <a:effectLst/>
                        <a:latin typeface="verdana" panose="020B0604030504040204" pitchFamily="34" charset="0"/>
                      </a:endParaRP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C++ creates a new inheritance tree always.</a:t>
                      </a: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Java uses a single inheritance tree always because all classes are the child of Object class in java. The object class is the root of the </a:t>
                      </a:r>
                      <a:r>
                        <a:rPr lang="en-US" sz="1200" u="none" strike="noStrike" dirty="0">
                          <a:solidFill>
                            <a:srgbClr val="008000"/>
                          </a:solidFill>
                          <a:effectLst/>
                          <a:latin typeface="verdana" panose="020B0604030504040204" pitchFamily="34" charset="0"/>
                          <a:hlinkClick r:id="rId2"/>
                        </a:rPr>
                        <a:t>inheritance</a:t>
                      </a:r>
                      <a:r>
                        <a:rPr lang="en-US" sz="1200" dirty="0">
                          <a:solidFill>
                            <a:srgbClr val="000000"/>
                          </a:solidFill>
                          <a:effectLst/>
                          <a:latin typeface="verdana" panose="020B0604030504040204" pitchFamily="34" charset="0"/>
                        </a:rPr>
                        <a:t> tree in java.</a:t>
                      </a: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2007027"/>
                  </a:ext>
                </a:extLst>
              </a:tr>
              <a:tr h="693576">
                <a:tc>
                  <a:txBody>
                    <a:bodyPr/>
                    <a:lstStyle/>
                    <a:p>
                      <a:pPr algn="l" fontAlgn="t"/>
                      <a:r>
                        <a:rPr lang="en-US" sz="1200" b="1">
                          <a:solidFill>
                            <a:srgbClr val="000000"/>
                          </a:solidFill>
                          <a:effectLst/>
                          <a:latin typeface="verdana" panose="020B0604030504040204" pitchFamily="34" charset="0"/>
                        </a:rPr>
                        <a:t>Hardware</a:t>
                      </a:r>
                      <a:endParaRPr lang="en-US" sz="1200">
                        <a:solidFill>
                          <a:srgbClr val="000000"/>
                        </a:solidFill>
                        <a:effectLst/>
                        <a:latin typeface="verdana" panose="020B0604030504040204" pitchFamily="34" charset="0"/>
                      </a:endParaRP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C++ is nearer to hardware.</a:t>
                      </a: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200">
                          <a:solidFill>
                            <a:srgbClr val="000000"/>
                          </a:solidFill>
                          <a:effectLst/>
                          <a:latin typeface="verdana" panose="020B0604030504040204" pitchFamily="34" charset="0"/>
                        </a:rPr>
                        <a:t>Java is not so interactive with hardware.</a:t>
                      </a: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71421481"/>
                  </a:ext>
                </a:extLst>
              </a:tr>
              <a:tr h="2059051">
                <a:tc>
                  <a:txBody>
                    <a:bodyPr/>
                    <a:lstStyle/>
                    <a:p>
                      <a:pPr algn="l" fontAlgn="t"/>
                      <a:r>
                        <a:rPr lang="en-US" sz="1200" b="1">
                          <a:solidFill>
                            <a:srgbClr val="000000"/>
                          </a:solidFill>
                          <a:effectLst/>
                          <a:latin typeface="verdana" panose="020B0604030504040204" pitchFamily="34" charset="0"/>
                        </a:rPr>
                        <a:t>Object-oriented</a:t>
                      </a:r>
                      <a:endParaRPr lang="en-US" sz="1200">
                        <a:solidFill>
                          <a:srgbClr val="000000"/>
                        </a:solidFill>
                        <a:effectLst/>
                        <a:latin typeface="verdana" panose="020B0604030504040204" pitchFamily="34" charset="0"/>
                      </a:endParaRP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C++ is an object-oriented language. However, in C language, single root hierarchy is not possible.</a:t>
                      </a: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200" dirty="0">
                          <a:solidFill>
                            <a:srgbClr val="000000"/>
                          </a:solidFill>
                          <a:effectLst/>
                          <a:latin typeface="verdana" panose="020B0604030504040204" pitchFamily="34" charset="0"/>
                        </a:rPr>
                        <a:t>Java is also an </a:t>
                      </a:r>
                      <a:r>
                        <a:rPr lang="en-US" sz="1200" u="none" strike="noStrike" dirty="0">
                          <a:solidFill>
                            <a:srgbClr val="008000"/>
                          </a:solidFill>
                          <a:effectLst/>
                          <a:latin typeface="verdana" panose="020B0604030504040204" pitchFamily="34" charset="0"/>
                          <a:hlinkClick r:id="rId3"/>
                        </a:rPr>
                        <a:t>object-oriented</a:t>
                      </a:r>
                      <a:r>
                        <a:rPr lang="en-US" sz="1200" dirty="0">
                          <a:solidFill>
                            <a:srgbClr val="000000"/>
                          </a:solidFill>
                          <a:effectLst/>
                          <a:latin typeface="verdana" panose="020B0604030504040204" pitchFamily="34" charset="0"/>
                        </a:rPr>
                        <a:t> language. However, everything (except fundamental types) is an object in Java. It is a single root hierarchy as everything gets derived from </a:t>
                      </a:r>
                      <a:r>
                        <a:rPr lang="en-US" sz="1200" dirty="0" err="1">
                          <a:solidFill>
                            <a:srgbClr val="000000"/>
                          </a:solidFill>
                          <a:effectLst/>
                          <a:latin typeface="verdana" panose="020B0604030504040204" pitchFamily="34" charset="0"/>
                        </a:rPr>
                        <a:t>java.lang.Object</a:t>
                      </a:r>
                      <a:r>
                        <a:rPr lang="en-US" sz="1200" dirty="0">
                          <a:solidFill>
                            <a:srgbClr val="000000"/>
                          </a:solidFill>
                          <a:effectLst/>
                          <a:latin typeface="verdana" panose="020B0604030504040204" pitchFamily="34" charset="0"/>
                        </a:rPr>
                        <a:t>.</a:t>
                      </a:r>
                    </a:p>
                  </a:txBody>
                  <a:tcPr marL="51072" marR="51072" marT="51072" marB="5107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72411645"/>
                  </a:ext>
                </a:extLst>
              </a:tr>
            </a:tbl>
          </a:graphicData>
        </a:graphic>
      </p:graphicFrame>
    </p:spTree>
    <p:extLst>
      <p:ext uri="{BB962C8B-B14F-4D97-AF65-F5344CB8AC3E}">
        <p14:creationId xmlns:p14="http://schemas.microsoft.com/office/powerpoint/2010/main" val="50256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470263"/>
          </a:xfrm>
        </p:spPr>
        <p:txBody>
          <a:bodyPr>
            <a:noAutofit/>
          </a:bodyPr>
          <a:lstStyle/>
          <a:p>
            <a:r>
              <a:rPr lang="en-US" sz="3200" b="1" u="sng" dirty="0">
                <a:solidFill>
                  <a:srgbClr val="FF0000"/>
                </a:solidFill>
              </a:rPr>
              <a:t>Sample Java Program</a:t>
            </a:r>
          </a:p>
        </p:txBody>
      </p:sp>
      <p:sp>
        <p:nvSpPr>
          <p:cNvPr id="3" name="Content Placeholder 2"/>
          <p:cNvSpPr>
            <a:spLocks noGrp="1"/>
          </p:cNvSpPr>
          <p:nvPr>
            <p:ph idx="1"/>
          </p:nvPr>
        </p:nvSpPr>
        <p:spPr>
          <a:xfrm>
            <a:off x="485504" y="1041852"/>
            <a:ext cx="4948645" cy="3072948"/>
          </a:xfrm>
        </p:spPr>
        <p:txBody>
          <a:bodyPr>
            <a:normAutofit fontScale="85000" lnSpcReduction="10000"/>
          </a:bodyPr>
          <a:lstStyle/>
          <a:p>
            <a:pPr marL="0" indent="0">
              <a:buNone/>
            </a:pPr>
            <a:r>
              <a:rPr lang="en-US" b="1" dirty="0"/>
              <a:t>class</a:t>
            </a:r>
            <a:r>
              <a:rPr lang="en-US" dirty="0"/>
              <a:t> Simple</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marL="0" indent="0">
              <a:buNone/>
            </a:pPr>
            <a:r>
              <a:rPr lang="en-US" dirty="0"/>
              <a:t>   {  </a:t>
            </a:r>
          </a:p>
          <a:p>
            <a:pPr marL="0" indent="0">
              <a:buNone/>
            </a:pPr>
            <a:r>
              <a:rPr lang="en-US" dirty="0"/>
              <a:t>     </a:t>
            </a:r>
            <a:r>
              <a:rPr lang="en-US" dirty="0" err="1"/>
              <a:t>System.out.println</a:t>
            </a:r>
            <a:r>
              <a:rPr lang="en-US" dirty="0"/>
              <a:t>("Hello Java");  </a:t>
            </a:r>
          </a:p>
          <a:p>
            <a:pPr marL="0" indent="0">
              <a:buNone/>
            </a:pPr>
            <a:r>
              <a:rPr lang="en-US" dirty="0"/>
              <a:t>    }  </a:t>
            </a:r>
          </a:p>
          <a:p>
            <a:pPr marL="0" indent="0">
              <a:buNone/>
            </a:pPr>
            <a:r>
              <a:rPr lang="en-US" dirty="0"/>
              <a:t>}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56136057"/>
              </p:ext>
            </p:extLst>
          </p:nvPr>
        </p:nvGraphicFramePr>
        <p:xfrm>
          <a:off x="6096000" y="976538"/>
          <a:ext cx="5599030" cy="731520"/>
        </p:xfrm>
        <a:graphic>
          <a:graphicData uri="http://schemas.openxmlformats.org/drawingml/2006/table">
            <a:tbl>
              <a:tblPr/>
              <a:tblGrid>
                <a:gridCol w="2799515">
                  <a:extLst>
                    <a:ext uri="{9D8B030D-6E8A-4147-A177-3AD203B41FA5}">
                      <a16:colId xmlns:a16="http://schemas.microsoft.com/office/drawing/2014/main" val="3858780650"/>
                    </a:ext>
                  </a:extLst>
                </a:gridCol>
                <a:gridCol w="2799515">
                  <a:extLst>
                    <a:ext uri="{9D8B030D-6E8A-4147-A177-3AD203B41FA5}">
                      <a16:colId xmlns:a16="http://schemas.microsoft.com/office/drawing/2014/main" val="881736795"/>
                    </a:ext>
                  </a:extLst>
                </a:gridCol>
              </a:tblGrid>
              <a:tr h="0">
                <a:tc>
                  <a:txBody>
                    <a:bodyPr/>
                    <a:lstStyle/>
                    <a:p>
                      <a:r>
                        <a:rPr lang="en-US" b="1" dirty="0">
                          <a:solidFill>
                            <a:srgbClr val="000000"/>
                          </a:solidFill>
                          <a:effectLst/>
                          <a:latin typeface="verdana" panose="020B0604030504040204" pitchFamily="34" charset="0"/>
                        </a:rPr>
                        <a:t>To compile:</a:t>
                      </a:r>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tc>
                  <a:txBody>
                    <a:bodyPr/>
                    <a:lstStyle/>
                    <a:p>
                      <a:r>
                        <a:rPr lang="en-US" dirty="0" err="1">
                          <a:solidFill>
                            <a:srgbClr val="000000"/>
                          </a:solidFill>
                          <a:effectLst/>
                          <a:latin typeface="verdana" panose="020B0604030504040204" pitchFamily="34" charset="0"/>
                        </a:rPr>
                        <a:t>javac</a:t>
                      </a:r>
                      <a:r>
                        <a:rPr lang="en-US" dirty="0">
                          <a:solidFill>
                            <a:srgbClr val="000000"/>
                          </a:solidFill>
                          <a:effectLst/>
                          <a:latin typeface="verdana" panose="020B0604030504040204" pitchFamily="34" charset="0"/>
                        </a:rPr>
                        <a:t>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3847053784"/>
                  </a:ext>
                </a:extLst>
              </a:tr>
              <a:tr h="0">
                <a:tc>
                  <a:txBody>
                    <a:bodyPr/>
                    <a:lstStyle/>
                    <a:p>
                      <a:r>
                        <a:rPr lang="en-US" b="1">
                          <a:solidFill>
                            <a:srgbClr val="000000"/>
                          </a:solidFill>
                          <a:effectLst/>
                          <a:latin typeface="verdana" panose="020B0604030504040204" pitchFamily="34" charset="0"/>
                        </a:rPr>
                        <a:t>To execute:</a:t>
                      </a:r>
                      <a:endParaRPr lang="en-US">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tc>
                  <a:txBody>
                    <a:bodyPr/>
                    <a:lstStyle/>
                    <a:p>
                      <a:r>
                        <a:rPr lang="en-US" dirty="0">
                          <a:solidFill>
                            <a:srgbClr val="000000"/>
                          </a:solidFill>
                          <a:effectLst/>
                          <a:latin typeface="verdana" panose="020B0604030504040204" pitchFamily="34" charset="0"/>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3797168904"/>
                  </a:ext>
                </a:extLst>
              </a:tr>
            </a:tbl>
          </a:graphicData>
        </a:graphic>
      </p:graphicFrame>
      <p:pic>
        <p:nvPicPr>
          <p:cNvPr id="8194" name="Picture 2" descr="Java How to Comp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676503"/>
            <a:ext cx="573012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1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06029"/>
          </a:xfrm>
        </p:spPr>
        <p:txBody>
          <a:bodyPr>
            <a:normAutofit/>
          </a:bodyPr>
          <a:lstStyle/>
          <a:p>
            <a:r>
              <a:rPr lang="en-US" sz="3200" dirty="0"/>
              <a:t>Parameters used in First Java Program</a:t>
            </a:r>
          </a:p>
        </p:txBody>
      </p:sp>
      <p:sp>
        <p:nvSpPr>
          <p:cNvPr id="4" name="Content Placeholder 3"/>
          <p:cNvSpPr txBox="1">
            <a:spLocks noGrp="1"/>
          </p:cNvSpPr>
          <p:nvPr>
            <p:ph idx="1"/>
          </p:nvPr>
        </p:nvSpPr>
        <p:spPr>
          <a:xfrm>
            <a:off x="643346" y="549606"/>
            <a:ext cx="10905308" cy="6308394"/>
          </a:xfrm>
          <a:prstGeom prst="rect">
            <a:avLst/>
          </a:prstGeom>
          <a:noFill/>
        </p:spPr>
        <p:txBody>
          <a:bodyPr wrap="square" rtlCol="0">
            <a:spAutoFit/>
          </a:bodyPr>
          <a:lstStyle/>
          <a:p>
            <a:r>
              <a:rPr lang="en-US" sz="2400" dirty="0"/>
              <a:t>Let's see what is the meaning of class, public, static, void, main, String[], </a:t>
            </a:r>
            <a:r>
              <a:rPr lang="en-US" sz="2400" dirty="0" err="1"/>
              <a:t>System.out.println</a:t>
            </a:r>
            <a:r>
              <a:rPr lang="en-US" sz="2400"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a:t>
            </a:r>
            <a:r>
              <a:rPr lang="en-US" sz="2400" b="1" dirty="0" err="1"/>
              <a:t>args</a:t>
            </a:r>
            <a:r>
              <a:rPr lang="en-US" sz="2400" dirty="0"/>
              <a:t> is used for command line argument. </a:t>
            </a:r>
          </a:p>
          <a:p>
            <a:r>
              <a:rPr lang="en-US" sz="2400" b="1" dirty="0" err="1"/>
              <a:t>System.out.println</a:t>
            </a:r>
            <a:r>
              <a:rPr lang="en-US" sz="2400" b="1" dirty="0"/>
              <a:t>()</a:t>
            </a:r>
            <a:r>
              <a:rPr lang="en-US" sz="2400" dirty="0"/>
              <a:t> is used to print statement. Here, System is a class, out is the object of </a:t>
            </a:r>
            <a:r>
              <a:rPr lang="en-US" sz="2400" dirty="0" err="1"/>
              <a:t>PrintStream</a:t>
            </a:r>
            <a:r>
              <a:rPr lang="en-US" sz="2400" dirty="0"/>
              <a:t> class, </a:t>
            </a:r>
            <a:r>
              <a:rPr lang="en-US" sz="2400" dirty="0" err="1"/>
              <a:t>println</a:t>
            </a:r>
            <a:r>
              <a:rPr lang="en-US" sz="2400" dirty="0"/>
              <a:t>() is the method of </a:t>
            </a:r>
            <a:r>
              <a:rPr lang="en-US" sz="2400" dirty="0" err="1"/>
              <a:t>PrintStream</a:t>
            </a:r>
            <a:r>
              <a:rPr lang="en-US" sz="2400" dirty="0"/>
              <a:t> class. We will learn about the internal working of </a:t>
            </a:r>
            <a:r>
              <a:rPr lang="en-US" sz="2400" dirty="0" err="1"/>
              <a:t>System.out.println</a:t>
            </a:r>
            <a:r>
              <a:rPr lang="en-US" sz="2400" dirty="0"/>
              <a:t> statement later.</a:t>
            </a:r>
            <a:endParaRPr lang="en-US" sz="2000" dirty="0"/>
          </a:p>
        </p:txBody>
      </p:sp>
    </p:spTree>
    <p:extLst>
      <p:ext uri="{BB962C8B-B14F-4D97-AF65-F5344CB8AC3E}">
        <p14:creationId xmlns:p14="http://schemas.microsoft.com/office/powerpoint/2010/main" val="121866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434148" y="-75065"/>
            <a:ext cx="10789024" cy="5109091"/>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JVM: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JVM (Java Virtual Machine) is an abstract machine.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called a virtual machine because it doesn't physically exist. It is a specification that provides a runtime environment in which Java bytecode can be executed. It can also run those programs which are written in other languages and compiled to Java bytecode.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JVMs are available for many hardware and software platforms. JVM, JRE, and JDK are platform dependent because the configuration of each </a:t>
            </a:r>
            <a:r>
              <a:rPr kumimoji="0" lang="en-US" altLang="en-US" sz="18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hlinkClick r:id="rId2"/>
              </a:rPr>
              <a:t>OS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different from each other. However, Java is platform independent. There are three notions of the JVM: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specification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implementation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instance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JVM performs the following main tasks: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Loads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Verifies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Executes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Provides runtime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5475515" y="2995512"/>
            <a:ext cx="6058988" cy="3862488"/>
          </a:xfrm>
          <a:prstGeom prst="rect">
            <a:avLst/>
          </a:prstGeom>
        </p:spPr>
      </p:pic>
    </p:spTree>
    <p:extLst>
      <p:ext uri="{BB962C8B-B14F-4D97-AF65-F5344CB8AC3E}">
        <p14:creationId xmlns:p14="http://schemas.microsoft.com/office/powerpoint/2010/main" val="56428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91998" y="1824422"/>
            <a:ext cx="7303362" cy="4709533"/>
          </a:xfrm>
          <a:prstGeom prst="rect">
            <a:avLst/>
          </a:prstGeom>
        </p:spPr>
      </p:pic>
    </p:spTree>
    <p:extLst>
      <p:ext uri="{BB962C8B-B14F-4D97-AF65-F5344CB8AC3E}">
        <p14:creationId xmlns:p14="http://schemas.microsoft.com/office/powerpoint/2010/main" val="193014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35268" y="1820614"/>
            <a:ext cx="7914883" cy="4423432"/>
          </a:xfrm>
          <a:prstGeom prst="rect">
            <a:avLst/>
          </a:prstGeom>
        </p:spPr>
      </p:pic>
    </p:spTree>
    <p:extLst>
      <p:ext uri="{BB962C8B-B14F-4D97-AF65-F5344CB8AC3E}">
        <p14:creationId xmlns:p14="http://schemas.microsoft.com/office/powerpoint/2010/main" val="425527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49037" y="2048669"/>
            <a:ext cx="7187385" cy="3973308"/>
          </a:xfrm>
          <a:prstGeom prst="rect">
            <a:avLst/>
          </a:prstGeom>
        </p:spPr>
      </p:pic>
    </p:spTree>
    <p:extLst>
      <p:ext uri="{BB962C8B-B14F-4D97-AF65-F5344CB8AC3E}">
        <p14:creationId xmlns:p14="http://schemas.microsoft.com/office/powerpoint/2010/main" val="2105190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3111" y="1788635"/>
            <a:ext cx="8394111" cy="4636889"/>
          </a:xfrm>
          <a:prstGeom prst="rect">
            <a:avLst/>
          </a:prstGeom>
        </p:spPr>
      </p:pic>
    </p:spTree>
    <p:extLst>
      <p:ext uri="{BB962C8B-B14F-4D97-AF65-F5344CB8AC3E}">
        <p14:creationId xmlns:p14="http://schemas.microsoft.com/office/powerpoint/2010/main" val="226414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47807" y="2086360"/>
            <a:ext cx="10096385" cy="3700485"/>
          </a:xfrm>
          <a:prstGeom prst="rect">
            <a:avLst/>
          </a:prstGeom>
        </p:spPr>
      </p:pic>
    </p:spTree>
    <p:extLst>
      <p:ext uri="{BB962C8B-B14F-4D97-AF65-F5344CB8AC3E}">
        <p14:creationId xmlns:p14="http://schemas.microsoft.com/office/powerpoint/2010/main" val="222362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rot="10800000" flipV="1">
            <a:off x="-2" y="813756"/>
            <a:ext cx="11116492" cy="2246769"/>
          </a:xfrm>
          <a:prstGeom prst="rect">
            <a:avLst/>
          </a:prstGeom>
          <a:solidFill>
            <a:srgbClr val="D4D4D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JRE: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JRE is an acronym for Java Runtime Environment.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Java Runtime Environment is a set of software tools which are used for developing Java applications. It is used to provide the runtime environment. It is the implementation of JVM. It physically exists.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contains a set of libraries + other files that JVM uses at runtime.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implementation of JVM is also actively released by other companies besides Sun Micro Systems.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3" name="Picture 6" descr="J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234" y="3656938"/>
            <a:ext cx="4226112" cy="2485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63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E3ABAC-4EC7-4859-9A1F-B931E653EDDE}" type="slidenum">
              <a:rPr lang="en-US" altLang="en-US" sz="1400"/>
              <a:pPr>
                <a:spcBef>
                  <a:spcPct val="0"/>
                </a:spcBef>
                <a:buClrTx/>
                <a:buSzTx/>
                <a:buFontTx/>
                <a:buNone/>
              </a:pPr>
              <a:t>3</a:t>
            </a:fld>
            <a:endParaRPr lang="en-US" altLang="en-US" sz="1400"/>
          </a:p>
        </p:txBody>
      </p:sp>
      <p:sp>
        <p:nvSpPr>
          <p:cNvPr id="73731"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73732" name="Rectangle 3"/>
          <p:cNvSpPr>
            <a:spLocks noGrp="1" noChangeArrowheads="1"/>
          </p:cNvSpPr>
          <p:nvPr>
            <p:ph type="body" idx="1"/>
          </p:nvPr>
        </p:nvSpPr>
        <p:spPr>
          <a:xfrm>
            <a:off x="1828800" y="990600"/>
            <a:ext cx="4038600" cy="5257800"/>
          </a:xfrm>
        </p:spPr>
        <p:txBody>
          <a:bodyPr/>
          <a:lstStyle/>
          <a:p>
            <a:r>
              <a:rPr lang="en-US" altLang="en-US" sz="2400">
                <a:solidFill>
                  <a:srgbClr val="FF9900"/>
                </a:solidFill>
                <a:cs typeface="Times New Roman" panose="02020603050405020304" pitchFamily="18" charset="0"/>
              </a:rPr>
              <a:t>Java Is Simple</a:t>
            </a:r>
            <a:r>
              <a:rPr lang="en-US" altLang="en-US" sz="2400"/>
              <a:t>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73733" name="Text Box 4"/>
          <p:cNvSpPr txBox="1">
            <a:spLocks noChangeArrowheads="1"/>
          </p:cNvSpPr>
          <p:nvPr/>
        </p:nvSpPr>
        <p:spPr bwMode="auto">
          <a:xfrm>
            <a:off x="5486400" y="990601"/>
            <a:ext cx="4953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solidFill>
                  <a:srgbClr val="FF9900"/>
                </a:solidFill>
                <a:cs typeface="Times New Roman" panose="02020603050405020304" pitchFamily="18" charset="0"/>
              </a:rPr>
              <a:t>Java is partially modeled on C++, but greatly simplified and improved. Some people refer to Java as "C++--" because it is like C++ but with more functionality and fewer negative aspects.</a:t>
            </a:r>
          </a:p>
        </p:txBody>
      </p:sp>
      <p:sp>
        <p:nvSpPr>
          <p:cNvPr id="73734" name="Rectangle 1030"/>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708204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idx="1"/>
          </p:nvPr>
        </p:nvSpPr>
        <p:spPr bwMode="auto">
          <a:xfrm>
            <a:off x="211184" y="-49543"/>
            <a:ext cx="10515600"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JDK: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JDK is an acronym for Java Development Kit.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Java Development Kit (JDK) is a software development environment which is used to develop Java applications and </a:t>
            </a:r>
            <a:r>
              <a:rPr kumimoji="0" lang="en-US" altLang="en-US" sz="2000" b="0"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hlinkClick r:id="rId2"/>
              </a:rPr>
              <a:t>applets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 physically exists. It contains JRE + development tools.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JDK is an implementation of any one of the below given Java Platforms released by Oracle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Corporation: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Standard Edition Java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Enterprise Edition Java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Micro Edition Java Platform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JDK contains a private Java Virtual Machine (JVM) and a few other resources such as an interpreter/loader (java), a compiler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 archiver (jar), a documentation generator (Javadoc), etc. to complete the development of a Java Application.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9" descr="J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468" y="4489924"/>
            <a:ext cx="4349190" cy="254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003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2521"/>
          </a:xfrm>
        </p:spPr>
        <p:txBody>
          <a:bodyPr>
            <a:normAutofit fontScale="90000"/>
          </a:bodyPr>
          <a:lstStyle/>
          <a:p>
            <a:pPr algn="ctr"/>
            <a:r>
              <a:rPr lang="en-US" sz="2800" b="1" dirty="0"/>
              <a:t>JVM (Java Virtual Machine) Architecture</a:t>
            </a:r>
          </a:p>
        </p:txBody>
      </p:sp>
      <p:sp>
        <p:nvSpPr>
          <p:cNvPr id="3" name="Content Placeholder 2"/>
          <p:cNvSpPr>
            <a:spLocks noGrp="1"/>
          </p:cNvSpPr>
          <p:nvPr>
            <p:ph idx="1"/>
          </p:nvPr>
        </p:nvSpPr>
        <p:spPr>
          <a:xfrm>
            <a:off x="980802" y="937350"/>
            <a:ext cx="10710455" cy="5228318"/>
          </a:xfrm>
        </p:spPr>
        <p:txBody>
          <a:bodyPr>
            <a:normAutofit fontScale="85000" lnSpcReduction="20000"/>
          </a:bodyPr>
          <a:lstStyle/>
          <a:p>
            <a:r>
              <a:rPr lang="en-US" dirty="0"/>
              <a:t>JVM (Java Virtual Machine) is an abstract machine. It is a specification that provides runtime environment in which java bytecode can be executed.</a:t>
            </a:r>
          </a:p>
          <a:p>
            <a:endParaRPr lang="en-US" dirty="0"/>
          </a:p>
          <a:p>
            <a:r>
              <a:rPr lang="en-US" dirty="0"/>
              <a:t>JVMs are available for many hardware and software platforms (i.e. JVM is platform dependent).</a:t>
            </a:r>
          </a:p>
          <a:p>
            <a:endParaRPr lang="en-US" dirty="0"/>
          </a:p>
          <a:p>
            <a:r>
              <a:rPr lang="en-US" dirty="0">
                <a:solidFill>
                  <a:srgbClr val="FF0000"/>
                </a:solidFill>
              </a:rPr>
              <a:t>What is JVM It is:</a:t>
            </a:r>
          </a:p>
          <a:p>
            <a:r>
              <a:rPr lang="en-US" b="1" u="sng" dirty="0"/>
              <a:t>A specification </a:t>
            </a:r>
            <a:r>
              <a:rPr lang="en-US" dirty="0"/>
              <a:t>where working of Java Virtual Machine is specified. But implementation provider is independent to choose the algorithm. Its implementation has been provided by Oracle and other companies.</a:t>
            </a:r>
          </a:p>
          <a:p>
            <a:r>
              <a:rPr lang="en-US" b="1" u="sng" dirty="0"/>
              <a:t>An implementation </a:t>
            </a:r>
            <a:r>
              <a:rPr lang="en-US" dirty="0"/>
              <a:t>Its implementation is known as JRE (Java Runtime Environment).</a:t>
            </a:r>
          </a:p>
          <a:p>
            <a:endParaRPr lang="en-US" dirty="0"/>
          </a:p>
          <a:p>
            <a:r>
              <a:rPr lang="en-US" b="1" u="sng" dirty="0"/>
              <a:t>Runtime Instance </a:t>
            </a:r>
            <a:r>
              <a:rPr lang="en-US" dirty="0"/>
              <a:t>Whenever you write java command on the command prompt to run the java class, an instance of JVM is created.</a:t>
            </a:r>
          </a:p>
          <a:p>
            <a:endParaRPr lang="en-US" dirty="0"/>
          </a:p>
        </p:txBody>
      </p:sp>
    </p:spTree>
    <p:extLst>
      <p:ext uri="{BB962C8B-B14F-4D97-AF65-F5344CB8AC3E}">
        <p14:creationId xmlns:p14="http://schemas.microsoft.com/office/powerpoint/2010/main" val="2339369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rmAutofit fontScale="90000"/>
          </a:bodyPr>
          <a:lstStyle/>
          <a:p>
            <a:endParaRPr lang="en-US" dirty="0"/>
          </a:p>
        </p:txBody>
      </p:sp>
      <p:sp>
        <p:nvSpPr>
          <p:cNvPr id="3" name="Content Placeholder 2"/>
          <p:cNvSpPr>
            <a:spLocks noGrp="1"/>
          </p:cNvSpPr>
          <p:nvPr>
            <p:ph idx="1"/>
          </p:nvPr>
        </p:nvSpPr>
        <p:spPr>
          <a:xfrm>
            <a:off x="746759" y="872036"/>
            <a:ext cx="10607041" cy="4627427"/>
          </a:xfrm>
        </p:spPr>
        <p:txBody>
          <a:bodyPr>
            <a:normAutofit fontScale="70000" lnSpcReduction="20000"/>
          </a:bodyPr>
          <a:lstStyle/>
          <a:p>
            <a:r>
              <a:rPr lang="en-US" sz="3800" b="1" dirty="0">
                <a:solidFill>
                  <a:srgbClr val="FF0000"/>
                </a:solidFill>
              </a:rPr>
              <a:t>The JVM performs following operation:</a:t>
            </a:r>
          </a:p>
          <a:p>
            <a:pPr lvl="1"/>
            <a:r>
              <a:rPr lang="en-US" sz="3800" dirty="0"/>
              <a:t>Loads code</a:t>
            </a:r>
          </a:p>
          <a:p>
            <a:pPr lvl="1"/>
            <a:r>
              <a:rPr lang="en-US" sz="3800" dirty="0"/>
              <a:t>Verifies code</a:t>
            </a:r>
          </a:p>
          <a:p>
            <a:pPr lvl="1"/>
            <a:r>
              <a:rPr lang="en-US" sz="3800" dirty="0"/>
              <a:t>Executes code</a:t>
            </a:r>
          </a:p>
          <a:p>
            <a:pPr lvl="1"/>
            <a:r>
              <a:rPr lang="en-US" sz="3800" dirty="0"/>
              <a:t>Provides runtime environment</a:t>
            </a:r>
          </a:p>
          <a:p>
            <a:pPr marL="0" indent="0">
              <a:buNone/>
            </a:pPr>
            <a:endParaRPr lang="en-US" dirty="0"/>
          </a:p>
          <a:p>
            <a:pPr marL="0" indent="0">
              <a:buNone/>
            </a:pPr>
            <a:endParaRPr lang="en-US" dirty="0"/>
          </a:p>
          <a:p>
            <a:r>
              <a:rPr lang="en-US" sz="3800" u="sng" dirty="0">
                <a:solidFill>
                  <a:srgbClr val="FF0000"/>
                </a:solidFill>
              </a:rPr>
              <a:t>JVM provides definitions for the:</a:t>
            </a:r>
          </a:p>
          <a:p>
            <a:pPr lvl="1"/>
            <a:r>
              <a:rPr lang="en-US" sz="3600" dirty="0"/>
              <a:t>Memory area</a:t>
            </a:r>
          </a:p>
          <a:p>
            <a:pPr lvl="1"/>
            <a:r>
              <a:rPr lang="en-US" sz="3600" dirty="0"/>
              <a:t>Class file format</a:t>
            </a:r>
          </a:p>
          <a:p>
            <a:pPr lvl="1"/>
            <a:r>
              <a:rPr lang="en-US" sz="3600" dirty="0"/>
              <a:t>Register set</a:t>
            </a:r>
          </a:p>
          <a:p>
            <a:pPr lvl="1"/>
            <a:r>
              <a:rPr lang="en-US" sz="3600" dirty="0"/>
              <a:t>Garbage-collected heap</a:t>
            </a:r>
          </a:p>
          <a:p>
            <a:pPr lvl="1"/>
            <a:r>
              <a:rPr lang="en-US" sz="3600" dirty="0"/>
              <a:t>Fatal error reporting etc.</a:t>
            </a:r>
          </a:p>
          <a:p>
            <a:endParaRPr lang="en-US" dirty="0"/>
          </a:p>
        </p:txBody>
      </p:sp>
    </p:spTree>
    <p:extLst>
      <p:ext uri="{BB962C8B-B14F-4D97-AF65-F5344CB8AC3E}">
        <p14:creationId xmlns:p14="http://schemas.microsoft.com/office/powerpoint/2010/main" val="2465747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3326"/>
          </a:xfrm>
        </p:spPr>
        <p:txBody>
          <a:bodyPr>
            <a:normAutofit fontScale="90000"/>
          </a:bodyPr>
          <a:lstStyle/>
          <a:p>
            <a:endParaRPr lang="en-US" dirty="0"/>
          </a:p>
        </p:txBody>
      </p:sp>
      <p:pic>
        <p:nvPicPr>
          <p:cNvPr id="5122" name="Picture 2" descr="JVM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3138" y="483327"/>
            <a:ext cx="7241491" cy="624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75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fontScale="90000"/>
          </a:bodyPr>
          <a:lstStyle/>
          <a:p>
            <a:endParaRPr lang="en-US" dirty="0"/>
          </a:p>
        </p:txBody>
      </p:sp>
      <p:sp>
        <p:nvSpPr>
          <p:cNvPr id="3" name="Content Placeholder 2"/>
          <p:cNvSpPr>
            <a:spLocks noGrp="1"/>
          </p:cNvSpPr>
          <p:nvPr>
            <p:ph idx="1"/>
          </p:nvPr>
        </p:nvSpPr>
        <p:spPr>
          <a:xfrm>
            <a:off x="669471" y="1043440"/>
            <a:ext cx="10969535" cy="5331233"/>
          </a:xfrm>
        </p:spPr>
        <p:txBody>
          <a:bodyPr>
            <a:noAutofit/>
          </a:bodyPr>
          <a:lstStyle/>
          <a:p>
            <a:r>
              <a:rPr lang="en-US" sz="2000" b="1" u="sng" dirty="0">
                <a:solidFill>
                  <a:srgbClr val="FF0000"/>
                </a:solidFill>
                <a:latin typeface="Times New Roman" panose="02020603050405020304" pitchFamily="18" charset="0"/>
                <a:cs typeface="Times New Roman" panose="02020603050405020304" pitchFamily="18" charset="0"/>
              </a:rPr>
              <a:t>1) </a:t>
            </a:r>
            <a:r>
              <a:rPr lang="en-US" sz="2000" b="1" u="sng" dirty="0" err="1">
                <a:solidFill>
                  <a:srgbClr val="FF0000"/>
                </a:solidFill>
                <a:latin typeface="Times New Roman" panose="02020603050405020304" pitchFamily="18" charset="0"/>
                <a:cs typeface="Times New Roman" panose="02020603050405020304" pitchFamily="18" charset="0"/>
              </a:rPr>
              <a:t>Classloader</a:t>
            </a:r>
            <a:endParaRPr lang="en-US" sz="2000" b="1" u="sng" dirty="0">
              <a:solidFill>
                <a:srgbClr val="FF0000"/>
              </a:solidFill>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is a subsystem of JVM which is used to load class files. Whenever we run the java program, it is loaded first by the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three built-in </a:t>
            </a:r>
            <a:r>
              <a:rPr lang="en-US" sz="2000" dirty="0" err="1">
                <a:latin typeface="Times New Roman" panose="02020603050405020304" pitchFamily="18" charset="0"/>
                <a:cs typeface="Times New Roman" panose="02020603050405020304" pitchFamily="18" charset="0"/>
              </a:rPr>
              <a:t>classloaders</a:t>
            </a:r>
            <a:r>
              <a:rPr lang="en-US" sz="2000" dirty="0">
                <a:latin typeface="Times New Roman" panose="02020603050405020304" pitchFamily="18" charset="0"/>
                <a:cs typeface="Times New Roman" panose="02020603050405020304" pitchFamily="18" charset="0"/>
              </a:rPr>
              <a:t> in Java.</a:t>
            </a:r>
          </a:p>
          <a:p>
            <a:r>
              <a:rPr lang="en-US" sz="2000" b="1" u="sng" dirty="0">
                <a:latin typeface="Times New Roman" panose="02020603050405020304" pitchFamily="18" charset="0"/>
                <a:cs typeface="Times New Roman" panose="02020603050405020304" pitchFamily="18" charset="0"/>
              </a:rPr>
              <a:t>Bootstrap </a:t>
            </a:r>
            <a:r>
              <a:rPr lang="en-US" sz="2000" b="1" u="sng" dirty="0" err="1">
                <a:latin typeface="Times New Roman" panose="02020603050405020304" pitchFamily="18" charset="0"/>
                <a:cs typeface="Times New Roman" panose="02020603050405020304" pitchFamily="18" charset="0"/>
              </a:rPr>
              <a:t>ClassLoader</a:t>
            </a:r>
            <a:r>
              <a:rPr lang="en-US" sz="2000" b="1"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the first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which is the super class of Extension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It loads the rt.jar file which contains all class files of Java Standard Edition like </a:t>
            </a:r>
            <a:r>
              <a:rPr lang="en-US" sz="2000" dirty="0" err="1">
                <a:latin typeface="Times New Roman" panose="02020603050405020304" pitchFamily="18" charset="0"/>
                <a:cs typeface="Times New Roman" panose="02020603050405020304" pitchFamily="18" charset="0"/>
              </a:rPr>
              <a:t>java.lang</a:t>
            </a:r>
            <a:r>
              <a:rPr lang="en-US" sz="2000" dirty="0">
                <a:latin typeface="Times New Roman" panose="02020603050405020304" pitchFamily="18" charset="0"/>
                <a:cs typeface="Times New Roman" panose="02020603050405020304" pitchFamily="18" charset="0"/>
              </a:rPr>
              <a:t> package classes, java.net package classes, </a:t>
            </a:r>
            <a:r>
              <a:rPr lang="en-US" sz="2000" dirty="0" err="1">
                <a:latin typeface="Times New Roman" panose="02020603050405020304" pitchFamily="18" charset="0"/>
                <a:cs typeface="Times New Roman" panose="02020603050405020304" pitchFamily="18" charset="0"/>
              </a:rPr>
              <a:t>java.util</a:t>
            </a:r>
            <a:r>
              <a:rPr lang="en-US" sz="2000" dirty="0">
                <a:latin typeface="Times New Roman" panose="02020603050405020304" pitchFamily="18" charset="0"/>
                <a:cs typeface="Times New Roman" panose="02020603050405020304" pitchFamily="18" charset="0"/>
              </a:rPr>
              <a:t> package classes, java.io package classes, </a:t>
            </a:r>
            <a:r>
              <a:rPr lang="en-US" sz="2000" dirty="0" err="1">
                <a:latin typeface="Times New Roman" panose="02020603050405020304" pitchFamily="18" charset="0"/>
                <a:cs typeface="Times New Roman" panose="02020603050405020304" pitchFamily="18" charset="0"/>
              </a:rPr>
              <a:t>java.sql</a:t>
            </a:r>
            <a:r>
              <a:rPr lang="en-US" sz="2000" dirty="0">
                <a:latin typeface="Times New Roman" panose="02020603050405020304" pitchFamily="18" charset="0"/>
                <a:cs typeface="Times New Roman" panose="02020603050405020304" pitchFamily="18" charset="0"/>
              </a:rPr>
              <a:t> package classes etc.</a:t>
            </a:r>
          </a:p>
          <a:p>
            <a:r>
              <a:rPr lang="en-US" sz="2000" b="1" u="sng" dirty="0">
                <a:latin typeface="Times New Roman" panose="02020603050405020304" pitchFamily="18" charset="0"/>
                <a:cs typeface="Times New Roman" panose="02020603050405020304" pitchFamily="18" charset="0"/>
              </a:rPr>
              <a:t>Extension </a:t>
            </a:r>
            <a:r>
              <a:rPr lang="en-US" sz="2000" b="1" u="sng"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This is the child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of Bootstrap and parent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of System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It </a:t>
            </a:r>
            <a:r>
              <a:rPr lang="en-US" sz="2000" dirty="0" err="1">
                <a:latin typeface="Times New Roman" panose="02020603050405020304" pitchFamily="18" charset="0"/>
                <a:cs typeface="Times New Roman" panose="02020603050405020304" pitchFamily="18" charset="0"/>
              </a:rPr>
              <a:t>loades</a:t>
            </a:r>
            <a:r>
              <a:rPr lang="en-US" sz="2000" dirty="0">
                <a:latin typeface="Times New Roman" panose="02020603050405020304" pitchFamily="18" charset="0"/>
                <a:cs typeface="Times New Roman" panose="02020603050405020304" pitchFamily="18" charset="0"/>
              </a:rPr>
              <a:t> the jar files located inside $JAVA_HOME/</a:t>
            </a:r>
            <a:r>
              <a:rPr lang="en-US" sz="2000" dirty="0" err="1">
                <a:latin typeface="Times New Roman" panose="02020603050405020304" pitchFamily="18" charset="0"/>
                <a:cs typeface="Times New Roman" panose="02020603050405020304" pitchFamily="18" charset="0"/>
              </a:rPr>
              <a:t>jre</a:t>
            </a:r>
            <a:r>
              <a:rPr lang="en-US" sz="2000" dirty="0">
                <a:latin typeface="Times New Roman" panose="02020603050405020304" pitchFamily="18" charset="0"/>
                <a:cs typeface="Times New Roman" panose="02020603050405020304" pitchFamily="18" charset="0"/>
              </a:rPr>
              <a:t>/lib/</a:t>
            </a:r>
            <a:r>
              <a:rPr lang="en-US" sz="2000" dirty="0" err="1">
                <a:latin typeface="Times New Roman" panose="02020603050405020304" pitchFamily="18" charset="0"/>
                <a:cs typeface="Times New Roman" panose="02020603050405020304" pitchFamily="18" charset="0"/>
              </a:rPr>
              <a:t>ext</a:t>
            </a:r>
            <a:r>
              <a:rPr lang="en-US" sz="2000" dirty="0">
                <a:latin typeface="Times New Roman" panose="02020603050405020304" pitchFamily="18" charset="0"/>
                <a:cs typeface="Times New Roman" panose="02020603050405020304" pitchFamily="18" charset="0"/>
              </a:rPr>
              <a:t> directory.</a:t>
            </a:r>
          </a:p>
          <a:p>
            <a:r>
              <a:rPr lang="en-US" sz="2000" b="1" u="sng" dirty="0">
                <a:latin typeface="Times New Roman" panose="02020603050405020304" pitchFamily="18" charset="0"/>
                <a:cs typeface="Times New Roman" panose="02020603050405020304" pitchFamily="18" charset="0"/>
              </a:rPr>
              <a:t>System/Application </a:t>
            </a:r>
            <a:r>
              <a:rPr lang="en-US" sz="2000" b="1" u="sng" dirty="0" err="1">
                <a:latin typeface="Times New Roman" panose="02020603050405020304" pitchFamily="18" charset="0"/>
                <a:cs typeface="Times New Roman" panose="02020603050405020304" pitchFamily="18" charset="0"/>
              </a:rPr>
              <a:t>ClassLoader</a:t>
            </a:r>
            <a:r>
              <a:rPr lang="en-US" sz="2000" b="1" u="sng"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the child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of Extension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 It loads the </a:t>
            </a:r>
            <a:r>
              <a:rPr lang="en-US" sz="2000" dirty="0" err="1">
                <a:latin typeface="Times New Roman" panose="02020603050405020304" pitchFamily="18" charset="0"/>
                <a:cs typeface="Times New Roman" panose="02020603050405020304" pitchFamily="18" charset="0"/>
              </a:rPr>
              <a:t>classfiles</a:t>
            </a:r>
            <a:r>
              <a:rPr lang="en-US" sz="2000" dirty="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classpath</a:t>
            </a:r>
            <a:r>
              <a:rPr lang="en-US" sz="2000" dirty="0">
                <a:latin typeface="Times New Roman" panose="02020603050405020304" pitchFamily="18" charset="0"/>
                <a:cs typeface="Times New Roman" panose="02020603050405020304" pitchFamily="18" charset="0"/>
              </a:rPr>
              <a:t>. By default, </a:t>
            </a:r>
            <a:r>
              <a:rPr lang="en-US" sz="2000" dirty="0" err="1">
                <a:latin typeface="Times New Roman" panose="02020603050405020304" pitchFamily="18" charset="0"/>
                <a:cs typeface="Times New Roman" panose="02020603050405020304" pitchFamily="18" charset="0"/>
              </a:rPr>
              <a:t>classpath</a:t>
            </a:r>
            <a:r>
              <a:rPr lang="en-US" sz="2000" dirty="0">
                <a:latin typeface="Times New Roman" panose="02020603050405020304" pitchFamily="18" charset="0"/>
                <a:cs typeface="Times New Roman" panose="02020603050405020304" pitchFamily="18" charset="0"/>
              </a:rPr>
              <a:t> is set to current directory. You can change the </a:t>
            </a:r>
            <a:r>
              <a:rPr lang="en-US" sz="2000" dirty="0" err="1">
                <a:latin typeface="Times New Roman" panose="02020603050405020304" pitchFamily="18" charset="0"/>
                <a:cs typeface="Times New Roman" panose="02020603050405020304" pitchFamily="18" charset="0"/>
              </a:rPr>
              <a:t>classpath</a:t>
            </a:r>
            <a:r>
              <a:rPr lang="en-US" sz="2000" dirty="0">
                <a:latin typeface="Times New Roman" panose="02020603050405020304" pitchFamily="18" charset="0"/>
                <a:cs typeface="Times New Roman" panose="02020603050405020304" pitchFamily="18" charset="0"/>
              </a:rPr>
              <a:t> using "-</a:t>
            </a:r>
            <a:r>
              <a:rPr lang="en-US" sz="2000" dirty="0" err="1">
                <a:latin typeface="Times New Roman" panose="02020603050405020304" pitchFamily="18" charset="0"/>
                <a:cs typeface="Times New Roman" panose="02020603050405020304" pitchFamily="18" charset="0"/>
              </a:rPr>
              <a:t>cp</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classpath</a:t>
            </a:r>
            <a:r>
              <a:rPr lang="en-US" sz="2000" dirty="0">
                <a:latin typeface="Times New Roman" panose="02020603050405020304" pitchFamily="18" charset="0"/>
                <a:cs typeface="Times New Roman" panose="02020603050405020304" pitchFamily="18" charset="0"/>
              </a:rPr>
              <a:t>" switch. It is also known as Application </a:t>
            </a:r>
            <a:r>
              <a:rPr lang="en-US" sz="2000" dirty="0" err="1">
                <a:latin typeface="Times New Roman" panose="02020603050405020304" pitchFamily="18" charset="0"/>
                <a:cs typeface="Times New Roman" panose="02020603050405020304" pitchFamily="18" charset="0"/>
              </a:rPr>
              <a:t>classloader</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6217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88018"/>
          </a:xfrm>
        </p:spPr>
        <p:txBody>
          <a:bodyPr>
            <a:normAutofit fontScale="90000"/>
          </a:bodyPr>
          <a:lstStyle/>
          <a:p>
            <a:endParaRPr lang="en-US" dirty="0"/>
          </a:p>
        </p:txBody>
      </p:sp>
      <p:sp>
        <p:nvSpPr>
          <p:cNvPr id="3" name="Content Placeholder 2"/>
          <p:cNvSpPr>
            <a:spLocks noGrp="1"/>
          </p:cNvSpPr>
          <p:nvPr>
            <p:ph idx="1"/>
          </p:nvPr>
        </p:nvSpPr>
        <p:spPr>
          <a:xfrm>
            <a:off x="694508" y="558528"/>
            <a:ext cx="10515600" cy="6142718"/>
          </a:xfrm>
        </p:spPr>
        <p:txBody>
          <a:bodyPr>
            <a:normAutofit fontScale="32500" lnSpcReduction="20000"/>
          </a:bodyPr>
          <a:lstStyle/>
          <a:p>
            <a:pPr marL="0" indent="0">
              <a:buNone/>
            </a:pPr>
            <a:r>
              <a:rPr lang="en-US" sz="8000" dirty="0"/>
              <a:t>2) </a:t>
            </a:r>
            <a:r>
              <a:rPr lang="en-US" sz="8000" b="1" u="sng" dirty="0"/>
              <a:t>Class(Method) Area</a:t>
            </a:r>
          </a:p>
          <a:p>
            <a:pPr marL="0" indent="0">
              <a:buNone/>
            </a:pPr>
            <a:r>
              <a:rPr lang="en-US" sz="8000" dirty="0"/>
              <a:t>Class(Method) Area stores per-class structures such as the runtime constant pool, field and method data, the code for methods.</a:t>
            </a:r>
          </a:p>
          <a:p>
            <a:pPr marL="0" indent="0">
              <a:buNone/>
            </a:pPr>
            <a:endParaRPr lang="en-US" sz="8000" dirty="0"/>
          </a:p>
          <a:p>
            <a:pPr marL="0" indent="0">
              <a:buNone/>
            </a:pPr>
            <a:r>
              <a:rPr lang="en-US" sz="8000" b="1" u="sng" dirty="0"/>
              <a:t>3) Heap</a:t>
            </a:r>
          </a:p>
          <a:p>
            <a:pPr marL="0" indent="0">
              <a:buNone/>
            </a:pPr>
            <a:r>
              <a:rPr lang="en-US" sz="8000" dirty="0"/>
              <a:t>It is the runtime data area in which objects are allocated.</a:t>
            </a:r>
          </a:p>
          <a:p>
            <a:pPr marL="0" indent="0">
              <a:buNone/>
            </a:pPr>
            <a:endParaRPr lang="en-US" sz="8000" dirty="0"/>
          </a:p>
          <a:p>
            <a:pPr marL="0" indent="0">
              <a:buNone/>
            </a:pPr>
            <a:r>
              <a:rPr lang="en-US" sz="8000" b="1" u="sng" dirty="0"/>
              <a:t>4) Stack</a:t>
            </a:r>
          </a:p>
          <a:p>
            <a:pPr marL="0" indent="0">
              <a:buNone/>
            </a:pPr>
            <a:r>
              <a:rPr lang="en-US" sz="8000" dirty="0"/>
              <a:t>Java Stack stores frames. It holds local variables and partial results, and plays a part in method invocation and return.</a:t>
            </a:r>
          </a:p>
          <a:p>
            <a:pPr marL="0" indent="0">
              <a:buNone/>
            </a:pPr>
            <a:r>
              <a:rPr lang="en-US" sz="8000" dirty="0"/>
              <a:t>each time a method is invoked. A frame is destroyed when its method invocation completes.</a:t>
            </a:r>
          </a:p>
          <a:p>
            <a:pPr marL="0" indent="0">
              <a:buNone/>
            </a:pPr>
            <a:endParaRPr lang="en-US" sz="8000" dirty="0"/>
          </a:p>
          <a:p>
            <a:pPr marL="0" indent="0">
              <a:buNone/>
            </a:pPr>
            <a:r>
              <a:rPr lang="en-US" sz="8000" b="1" u="sng" dirty="0"/>
              <a:t>5) Program Counter Register</a:t>
            </a:r>
          </a:p>
          <a:p>
            <a:pPr marL="0" indent="0">
              <a:buNone/>
            </a:pPr>
            <a:r>
              <a:rPr lang="en-US" sz="8000" dirty="0"/>
              <a:t>PC (program counter) register contains the address of the Java virtual machine instruction currently being executed.</a:t>
            </a:r>
            <a:endParaRPr lang="en-US" dirty="0"/>
          </a:p>
        </p:txBody>
      </p:sp>
    </p:spTree>
    <p:extLst>
      <p:ext uri="{BB962C8B-B14F-4D97-AF65-F5344CB8AC3E}">
        <p14:creationId xmlns:p14="http://schemas.microsoft.com/office/powerpoint/2010/main" val="3214389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9458"/>
          </a:xfrm>
        </p:spPr>
        <p:txBody>
          <a:bodyPr>
            <a:normAutofit fontScale="90000"/>
          </a:bodyPr>
          <a:lstStyle/>
          <a:p>
            <a:endParaRPr lang="en-US" dirty="0"/>
          </a:p>
        </p:txBody>
      </p:sp>
      <p:sp>
        <p:nvSpPr>
          <p:cNvPr id="3" name="Content Placeholder 2"/>
          <p:cNvSpPr>
            <a:spLocks noGrp="1"/>
          </p:cNvSpPr>
          <p:nvPr>
            <p:ph idx="1"/>
          </p:nvPr>
        </p:nvSpPr>
        <p:spPr>
          <a:xfrm>
            <a:off x="550817" y="744584"/>
            <a:ext cx="10802984" cy="5264330"/>
          </a:xfrm>
        </p:spPr>
        <p:txBody>
          <a:bodyPr>
            <a:normAutofit fontScale="77500" lnSpcReduction="20000"/>
          </a:bodyPr>
          <a:lstStyle/>
          <a:p>
            <a:pPr marL="0" indent="0">
              <a:buNone/>
            </a:pPr>
            <a:endParaRPr lang="en-US" dirty="0"/>
          </a:p>
          <a:p>
            <a:pPr marL="0" indent="0">
              <a:buNone/>
            </a:pPr>
            <a:r>
              <a:rPr lang="en-US" dirty="0"/>
              <a:t>6) </a:t>
            </a:r>
            <a:r>
              <a:rPr lang="en-US" b="1" dirty="0"/>
              <a:t>Native Method Stack</a:t>
            </a:r>
          </a:p>
          <a:p>
            <a:pPr marL="0" indent="0">
              <a:buNone/>
            </a:pPr>
            <a:r>
              <a:rPr lang="en-US" dirty="0"/>
              <a:t>It contains all the native methods used in the application.</a:t>
            </a:r>
          </a:p>
          <a:p>
            <a:pPr marL="0" indent="0">
              <a:buNone/>
            </a:pPr>
            <a:endParaRPr lang="en-US" dirty="0"/>
          </a:p>
          <a:p>
            <a:pPr marL="0" indent="0">
              <a:buNone/>
            </a:pPr>
            <a:r>
              <a:rPr lang="en-US" dirty="0"/>
              <a:t>7) </a:t>
            </a:r>
            <a:r>
              <a:rPr lang="en-US" b="1" dirty="0"/>
              <a:t>Execution Engine</a:t>
            </a:r>
          </a:p>
          <a:p>
            <a:pPr marL="0" indent="0">
              <a:buNone/>
            </a:pPr>
            <a:r>
              <a:rPr lang="en-US" dirty="0"/>
              <a:t>It contains:</a:t>
            </a:r>
          </a:p>
          <a:p>
            <a:pPr marL="457200" lvl="1" indent="0">
              <a:buNone/>
            </a:pPr>
            <a:r>
              <a:rPr lang="en-US" b="1" dirty="0"/>
              <a:t>A virtual processor</a:t>
            </a:r>
            <a:endParaRPr lang="en-US" dirty="0"/>
          </a:p>
          <a:p>
            <a:pPr marL="457200" lvl="1" indent="0">
              <a:buNone/>
            </a:pPr>
            <a:r>
              <a:rPr lang="en-US" b="1" dirty="0"/>
              <a:t>Interpreter:</a:t>
            </a:r>
            <a:r>
              <a:rPr lang="en-US" dirty="0"/>
              <a:t> Read bytecode stream then execute the instructions.</a:t>
            </a:r>
          </a:p>
          <a:p>
            <a:pPr marL="457200" lvl="1" indent="0">
              <a:buNone/>
            </a:pPr>
            <a:r>
              <a:rPr lang="en-US" b="1" dirty="0"/>
              <a:t>Just-In-Time(JIT) compiler:</a:t>
            </a:r>
            <a:r>
              <a:rPr lang="en-US" dirty="0"/>
              <a:t> It is used to improve the performance. JIT 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p>
          <a:p>
            <a:pPr marL="457200" lvl="1" indent="0">
              <a:buNone/>
            </a:pPr>
            <a:endParaRPr lang="en-US" dirty="0"/>
          </a:p>
          <a:p>
            <a:pPr marL="0" indent="0">
              <a:buNone/>
            </a:pPr>
            <a:r>
              <a:rPr lang="en-US" dirty="0"/>
              <a:t>8</a:t>
            </a:r>
            <a:r>
              <a:rPr lang="en-US" b="1" dirty="0"/>
              <a:t>) Java Native Interface</a:t>
            </a:r>
          </a:p>
          <a:p>
            <a:pPr marL="0" indent="0">
              <a:buNone/>
            </a:pPr>
            <a:r>
              <a:rPr lang="en-US" dirty="0"/>
              <a:t>Java Native Interface (JNI) is a framework which provides an interface to communicate with another application written in another language like C, C++, Assembly etc. Java uses JNI framework to send output to the Console or interact with OS libraries.</a:t>
            </a:r>
          </a:p>
          <a:p>
            <a:endParaRPr lang="en-US" dirty="0"/>
          </a:p>
        </p:txBody>
      </p:sp>
    </p:spTree>
    <p:extLst>
      <p:ext uri="{BB962C8B-B14F-4D97-AF65-F5344CB8AC3E}">
        <p14:creationId xmlns:p14="http://schemas.microsoft.com/office/powerpoint/2010/main" val="1103514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21566" y="1825625"/>
            <a:ext cx="8748868" cy="4351338"/>
          </a:xfrm>
          <a:prstGeom prst="rect">
            <a:avLst/>
          </a:prstGeom>
        </p:spPr>
      </p:pic>
    </p:spTree>
    <p:extLst>
      <p:ext uri="{BB962C8B-B14F-4D97-AF65-F5344CB8AC3E}">
        <p14:creationId xmlns:p14="http://schemas.microsoft.com/office/powerpoint/2010/main" val="818972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92295" y="1825625"/>
            <a:ext cx="9607409" cy="4351338"/>
          </a:xfrm>
          <a:prstGeom prst="rect">
            <a:avLst/>
          </a:prstGeom>
        </p:spPr>
      </p:pic>
    </p:spTree>
    <p:extLst>
      <p:ext uri="{BB962C8B-B14F-4D97-AF65-F5344CB8AC3E}">
        <p14:creationId xmlns:p14="http://schemas.microsoft.com/office/powerpoint/2010/main" val="2255875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72F397-D60B-4271-82F6-3E67ED57682E}" type="slidenum">
              <a:rPr lang="en-US" altLang="en-US" sz="1400"/>
              <a:pPr>
                <a:spcBef>
                  <a:spcPct val="0"/>
                </a:spcBef>
                <a:buClrTx/>
                <a:buSzTx/>
                <a:buFontTx/>
                <a:buNone/>
              </a:pPr>
              <a:t>39</a:t>
            </a:fld>
            <a:endParaRPr lang="en-US" altLang="en-US" sz="1400"/>
          </a:p>
        </p:txBody>
      </p:sp>
      <p:sp>
        <p:nvSpPr>
          <p:cNvPr id="87043" name="Rectangle 2"/>
          <p:cNvSpPr>
            <a:spLocks noGrp="1" noChangeArrowheads="1"/>
          </p:cNvSpPr>
          <p:nvPr>
            <p:ph type="title"/>
          </p:nvPr>
        </p:nvSpPr>
        <p:spPr>
          <a:xfrm>
            <a:off x="2209800" y="304800"/>
            <a:ext cx="7772400" cy="762000"/>
          </a:xfrm>
        </p:spPr>
        <p:txBody>
          <a:bodyPr/>
          <a:lstStyle/>
          <a:p>
            <a:r>
              <a:rPr lang="en-US" altLang="en-US"/>
              <a:t>Popular Java IDEs</a:t>
            </a:r>
          </a:p>
        </p:txBody>
      </p:sp>
      <p:sp>
        <p:nvSpPr>
          <p:cNvPr id="87044" name="Rectangle 3"/>
          <p:cNvSpPr>
            <a:spLocks noGrp="1" noChangeArrowheads="1"/>
          </p:cNvSpPr>
          <p:nvPr>
            <p:ph type="body" idx="1"/>
          </p:nvPr>
        </p:nvSpPr>
        <p:spPr>
          <a:xfrm>
            <a:off x="1981200" y="1371600"/>
            <a:ext cx="8229600" cy="4419600"/>
          </a:xfrm>
        </p:spPr>
        <p:txBody>
          <a:bodyPr/>
          <a:lstStyle/>
          <a:p>
            <a:pPr>
              <a:lnSpc>
                <a:spcPct val="90000"/>
              </a:lnSpc>
            </a:pPr>
            <a:r>
              <a:rPr lang="en-US" altLang="en-US" sz="3000" dirty="0"/>
              <a:t>NetBeans Open Source by Sun </a:t>
            </a:r>
          </a:p>
          <a:p>
            <a:pPr>
              <a:lnSpc>
                <a:spcPct val="90000"/>
              </a:lnSpc>
              <a:spcBef>
                <a:spcPct val="50000"/>
              </a:spcBef>
            </a:pPr>
            <a:r>
              <a:rPr lang="en-US" altLang="en-US" sz="3000" dirty="0"/>
              <a:t>Eclipse Open Source by IBM </a:t>
            </a:r>
          </a:p>
        </p:txBody>
      </p:sp>
    </p:spTree>
    <p:extLst>
      <p:ext uri="{BB962C8B-B14F-4D97-AF65-F5344CB8AC3E}">
        <p14:creationId xmlns:p14="http://schemas.microsoft.com/office/powerpoint/2010/main" val="135578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84F436-672E-43C2-8C18-6C3069012CA3}" type="slidenum">
              <a:rPr lang="en-US" altLang="en-US" sz="1400"/>
              <a:pPr>
                <a:spcBef>
                  <a:spcPct val="0"/>
                </a:spcBef>
                <a:buClrTx/>
                <a:buSzTx/>
                <a:buFontTx/>
                <a:buNone/>
              </a:pPr>
              <a:t>4</a:t>
            </a:fld>
            <a:endParaRPr lang="en-US" altLang="en-US" sz="1400"/>
          </a:p>
        </p:txBody>
      </p:sp>
      <p:sp>
        <p:nvSpPr>
          <p:cNvPr id="74755"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74756"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solidFill>
                  <a:srgbClr val="FF9900"/>
                </a:solidFill>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74757" name="Text Box 4"/>
          <p:cNvSpPr txBox="1">
            <a:spLocks noChangeArrowheads="1"/>
          </p:cNvSpPr>
          <p:nvPr/>
        </p:nvSpPr>
        <p:spPr bwMode="auto">
          <a:xfrm>
            <a:off x="5867400" y="990601"/>
            <a:ext cx="4572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
        <p:nvSpPr>
          <p:cNvPr id="74758" name="Rectangle 1030"/>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872997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18DF60-2235-46C6-A782-53E4FC3A1E9F}" type="slidenum">
              <a:rPr lang="en-US" altLang="en-US" sz="1400"/>
              <a:pPr>
                <a:spcBef>
                  <a:spcPct val="0"/>
                </a:spcBef>
                <a:buClrTx/>
                <a:buSzTx/>
                <a:buFontTx/>
                <a:buNone/>
              </a:pPr>
              <a:t>40</a:t>
            </a:fld>
            <a:endParaRPr lang="en-US" altLang="en-US" sz="1400"/>
          </a:p>
        </p:txBody>
      </p:sp>
      <p:sp>
        <p:nvSpPr>
          <p:cNvPr id="88067" name="Rectangle 2"/>
          <p:cNvSpPr>
            <a:spLocks noGrp="1" noChangeArrowheads="1"/>
          </p:cNvSpPr>
          <p:nvPr>
            <p:ph type="title"/>
          </p:nvPr>
        </p:nvSpPr>
        <p:spPr>
          <a:xfrm>
            <a:off x="2209800" y="152400"/>
            <a:ext cx="7772400" cy="609600"/>
          </a:xfrm>
          <a:noFill/>
        </p:spPr>
        <p:txBody>
          <a:bodyPr>
            <a:normAutofit fontScale="90000"/>
          </a:bodyPr>
          <a:lstStyle/>
          <a:p>
            <a:r>
              <a:rPr lang="en-US" altLang="en-US"/>
              <a:t>A Simple Java Program</a:t>
            </a:r>
            <a:endParaRPr lang="en-US" altLang="en-US">
              <a:solidFill>
                <a:schemeClr val="tx1"/>
              </a:solidFill>
            </a:endParaRPr>
          </a:p>
        </p:txBody>
      </p:sp>
      <p:sp>
        <p:nvSpPr>
          <p:cNvPr id="88068" name="Rectangle 3"/>
          <p:cNvSpPr>
            <a:spLocks noGrp="1" noChangeArrowheads="1"/>
          </p:cNvSpPr>
          <p:nvPr>
            <p:ph type="body" idx="1"/>
          </p:nvPr>
        </p:nvSpPr>
        <p:spPr>
          <a:xfrm>
            <a:off x="1981200" y="1676400"/>
            <a:ext cx="8305800" cy="2590800"/>
          </a:xfrm>
          <a:solidFill>
            <a:schemeClr val="tx1"/>
          </a:solidFill>
          <a:ln>
            <a:solidFill>
              <a:schemeClr val="bg2"/>
            </a:solidFill>
            <a:miter lim="800000"/>
            <a:headEnd/>
            <a:tailEnd/>
          </a:ln>
        </p:spPr>
        <p:txBody>
          <a:bodyPr/>
          <a:lstStyle/>
          <a:p>
            <a:pPr>
              <a:buFont typeface="Monotype Sorts" pitchFamily="2" charset="2"/>
              <a:buNone/>
            </a:pPr>
            <a:r>
              <a:rPr lang="en-US" altLang="en-US" sz="240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a:solidFill>
                <a:schemeClr val="bg2"/>
              </a:solidFill>
            </a:endParaRPr>
          </a:p>
        </p:txBody>
      </p:sp>
      <p:sp>
        <p:nvSpPr>
          <p:cNvPr id="88071" name="Text Box 10"/>
          <p:cNvSpPr txBox="1">
            <a:spLocks noChangeArrowheads="1"/>
          </p:cNvSpPr>
          <p:nvPr/>
        </p:nvSpPr>
        <p:spPr bwMode="auto">
          <a:xfrm>
            <a:off x="1981200" y="9906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dirty="0">
                <a:solidFill>
                  <a:schemeClr val="tx2"/>
                </a:solidFill>
              </a:rPr>
              <a:t>Listing 1.1</a:t>
            </a:r>
            <a:endParaRPr lang="en-US" altLang="en-US" sz="2400" dirty="0"/>
          </a:p>
        </p:txBody>
      </p:sp>
    </p:spTree>
    <p:extLst>
      <p:ext uri="{BB962C8B-B14F-4D97-AF65-F5344CB8AC3E}">
        <p14:creationId xmlns:p14="http://schemas.microsoft.com/office/powerpoint/2010/main" val="1583299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AB9C5B-A848-4E1C-874D-49710C3A5968}" type="slidenum">
              <a:rPr lang="en-US" altLang="en-US" sz="1400"/>
              <a:pPr>
                <a:spcBef>
                  <a:spcPct val="0"/>
                </a:spcBef>
                <a:buClrTx/>
                <a:buSzTx/>
                <a:buFontTx/>
                <a:buNone/>
              </a:pPr>
              <a:t>41</a:t>
            </a:fld>
            <a:endParaRPr lang="en-US" altLang="en-US" sz="1400"/>
          </a:p>
        </p:txBody>
      </p:sp>
      <p:sp>
        <p:nvSpPr>
          <p:cNvPr id="90115" name="Rectangle 2"/>
          <p:cNvSpPr>
            <a:spLocks noGrp="1" noChangeArrowheads="1"/>
          </p:cNvSpPr>
          <p:nvPr>
            <p:ph type="title"/>
          </p:nvPr>
        </p:nvSpPr>
        <p:spPr>
          <a:xfrm>
            <a:off x="1752600" y="228600"/>
            <a:ext cx="8534400" cy="609600"/>
          </a:xfrm>
        </p:spPr>
        <p:txBody>
          <a:bodyPr>
            <a:normAutofit fontScale="90000"/>
          </a:bodyPr>
          <a:lstStyle/>
          <a:p>
            <a:r>
              <a:rPr lang="en-US" altLang="en-US"/>
              <a:t>Creating and Editing Using NotePad</a:t>
            </a:r>
          </a:p>
        </p:txBody>
      </p:sp>
      <p:sp>
        <p:nvSpPr>
          <p:cNvPr id="90116" name="Rectangle 3"/>
          <p:cNvSpPr>
            <a:spLocks noGrp="1" noChangeArrowheads="1"/>
          </p:cNvSpPr>
          <p:nvPr>
            <p:ph type="body" idx="1"/>
          </p:nvPr>
        </p:nvSpPr>
        <p:spPr>
          <a:xfrm>
            <a:off x="1752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901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219201"/>
            <a:ext cx="39624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901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352800"/>
            <a:ext cx="586740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0119" name="Line 7"/>
          <p:cNvSpPr>
            <a:spLocks noChangeShapeType="1"/>
          </p:cNvSpPr>
          <p:nvPr/>
        </p:nvSpPr>
        <p:spPr bwMode="auto">
          <a:xfrm>
            <a:off x="4038600" y="1447800"/>
            <a:ext cx="1066800" cy="1981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0120" name="Line 8"/>
          <p:cNvSpPr>
            <a:spLocks noChangeShapeType="1"/>
          </p:cNvSpPr>
          <p:nvPr/>
        </p:nvSpPr>
        <p:spPr bwMode="auto">
          <a:xfrm>
            <a:off x="6172200" y="1828800"/>
            <a:ext cx="381000" cy="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61455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431CCB-1A5D-400E-BCF8-C4850A05D592}" type="slidenum">
              <a:rPr lang="en-US" altLang="en-US" sz="1400"/>
              <a:pPr>
                <a:spcBef>
                  <a:spcPct val="0"/>
                </a:spcBef>
                <a:buClrTx/>
                <a:buSzTx/>
                <a:buFontTx/>
                <a:buNone/>
              </a:pPr>
              <a:t>42</a:t>
            </a:fld>
            <a:endParaRPr lang="en-US" altLang="en-US" sz="1400"/>
          </a:p>
        </p:txBody>
      </p:sp>
      <p:sp>
        <p:nvSpPr>
          <p:cNvPr id="91139" name="Rectangle 2"/>
          <p:cNvSpPr>
            <a:spLocks noGrp="1" noChangeArrowheads="1"/>
          </p:cNvSpPr>
          <p:nvPr>
            <p:ph type="title"/>
          </p:nvPr>
        </p:nvSpPr>
        <p:spPr>
          <a:xfrm>
            <a:off x="1752600" y="228600"/>
            <a:ext cx="8763000" cy="533400"/>
          </a:xfrm>
        </p:spPr>
        <p:txBody>
          <a:bodyPr>
            <a:normAutofit fontScale="90000"/>
          </a:bodyPr>
          <a:lstStyle/>
          <a:p>
            <a:r>
              <a:rPr lang="en-US" altLang="en-US"/>
              <a:t>Creating and Editing Using WordPad</a:t>
            </a:r>
          </a:p>
        </p:txBody>
      </p:sp>
      <p:sp>
        <p:nvSpPr>
          <p:cNvPr id="91140" name="Rectangle 3"/>
          <p:cNvSpPr>
            <a:spLocks noGrp="1" noChangeArrowheads="1"/>
          </p:cNvSpPr>
          <p:nvPr>
            <p:ph type="body" idx="1"/>
          </p:nvPr>
        </p:nvSpPr>
        <p:spPr>
          <a:xfrm>
            <a:off x="1752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9114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295400"/>
            <a:ext cx="3505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911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124200"/>
            <a:ext cx="60960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1143" name="Line 8"/>
          <p:cNvSpPr>
            <a:spLocks noChangeShapeType="1"/>
          </p:cNvSpPr>
          <p:nvPr/>
        </p:nvSpPr>
        <p:spPr bwMode="auto">
          <a:xfrm>
            <a:off x="5638800" y="1828800"/>
            <a:ext cx="990600" cy="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1144" name="Line 9"/>
          <p:cNvSpPr>
            <a:spLocks noChangeShapeType="1"/>
          </p:cNvSpPr>
          <p:nvPr/>
        </p:nvSpPr>
        <p:spPr bwMode="auto">
          <a:xfrm>
            <a:off x="4038600" y="1447800"/>
            <a:ext cx="1066800" cy="17526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67339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AF81A9-2016-4899-86E7-5A418D2FBEC6}" type="slidenum">
              <a:rPr lang="en-US" altLang="en-US" sz="1400"/>
              <a:pPr>
                <a:spcBef>
                  <a:spcPct val="0"/>
                </a:spcBef>
                <a:buClrTx/>
                <a:buSzTx/>
                <a:buFontTx/>
                <a:buNone/>
              </a:pPr>
              <a:t>43</a:t>
            </a:fld>
            <a:endParaRPr lang="en-US" altLang="en-US" sz="1400"/>
          </a:p>
        </p:txBody>
      </p:sp>
      <p:sp>
        <p:nvSpPr>
          <p:cNvPr id="92163" name="Rectangle 2"/>
          <p:cNvSpPr>
            <a:spLocks noGrp="1" noChangeArrowheads="1"/>
          </p:cNvSpPr>
          <p:nvPr>
            <p:ph type="title"/>
          </p:nvPr>
        </p:nvSpPr>
        <p:spPr>
          <a:xfrm>
            <a:off x="5410200" y="152400"/>
            <a:ext cx="5105400" cy="685800"/>
          </a:xfrm>
          <a:noFill/>
        </p:spPr>
        <p:txBody>
          <a:bodyPr>
            <a:normAutofit fontScale="90000"/>
          </a:bodyPr>
          <a:lstStyle/>
          <a:p>
            <a:r>
              <a:rPr lang="en-US" altLang="en-US" sz="3000"/>
              <a:t>Creating, Compiling, and Running Programs</a:t>
            </a:r>
            <a:endParaRPr lang="en-US" altLang="en-US" sz="3000">
              <a:latin typeface="Book Antiqua" panose="02040602050305030304" pitchFamily="18" charset="0"/>
            </a:endParaRPr>
          </a:p>
        </p:txBody>
      </p:sp>
      <p:sp>
        <p:nvSpPr>
          <p:cNvPr id="92164" name="Rectangle 9"/>
          <p:cNvSpPr>
            <a:spLocks noChangeArrowheads="1"/>
          </p:cNvSpPr>
          <p:nvPr/>
        </p:nvSpPr>
        <p:spPr bwMode="auto">
          <a:xfrm>
            <a:off x="4724400" y="1981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92165" name="Rectangle 11"/>
          <p:cNvSpPr>
            <a:spLocks noChangeArrowheads="1"/>
          </p:cNvSpPr>
          <p:nvPr/>
        </p:nvSpPr>
        <p:spPr bwMode="auto">
          <a:xfrm>
            <a:off x="4724400" y="1295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92166" name="Rectangle 13"/>
          <p:cNvSpPr>
            <a:spLocks noChangeArrowheads="1"/>
          </p:cNvSpPr>
          <p:nvPr/>
        </p:nvSpPr>
        <p:spPr bwMode="auto">
          <a:xfrm>
            <a:off x="4095750" y="1428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graphicFrame>
        <p:nvGraphicFramePr>
          <p:cNvPr id="92167" name="Object 12"/>
          <p:cNvGraphicFramePr>
            <a:graphicFrameLocks noChangeAspect="1"/>
          </p:cNvGraphicFramePr>
          <p:nvPr/>
        </p:nvGraphicFramePr>
        <p:xfrm>
          <a:off x="2667000" y="533400"/>
          <a:ext cx="6324600" cy="6324600"/>
        </p:xfrm>
        <a:graphic>
          <a:graphicData uri="http://schemas.openxmlformats.org/presentationml/2006/ole">
            <mc:AlternateContent xmlns:mc="http://schemas.openxmlformats.org/markup-compatibility/2006">
              <mc:Choice xmlns:v="urn:schemas-microsoft-com:vml" Requires="v">
                <p:oleObj spid="_x0000_s1119" name="Picture" r:id="rId3" imgW="4003548" imgH="3995928" progId="Word.Picture.8">
                  <p:embed/>
                </p:oleObj>
              </mc:Choice>
              <mc:Fallback>
                <p:oleObj name="Picture" r:id="rId3" imgW="4003548" imgH="3995928" progId="Word.Picture.8">
                  <p:embed/>
                  <p:pic>
                    <p:nvPicPr>
                      <p:cNvPr id="92167"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33400"/>
                        <a:ext cx="6324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Rectangle 15"/>
          <p:cNvSpPr>
            <a:spLocks noChangeArrowheads="1"/>
          </p:cNvSpPr>
          <p:nvPr/>
        </p:nvSpPr>
        <p:spPr bwMode="auto">
          <a:xfrm>
            <a:off x="4181475" y="27908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pic>
        <p:nvPicPr>
          <p:cNvPr id="9216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04800"/>
            <a:ext cx="3276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935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46BE9D-5D6D-4F20-B1B6-FE42061F7085}" type="slidenum">
              <a:rPr lang="en-US" altLang="en-US" sz="1400"/>
              <a:pPr>
                <a:spcBef>
                  <a:spcPct val="0"/>
                </a:spcBef>
                <a:buClrTx/>
                <a:buSzTx/>
                <a:buFontTx/>
                <a:buNone/>
              </a:pPr>
              <a:t>44</a:t>
            </a:fld>
            <a:endParaRPr lang="en-US" altLang="en-US" sz="1400"/>
          </a:p>
        </p:txBody>
      </p:sp>
      <p:sp>
        <p:nvSpPr>
          <p:cNvPr id="93187" name="Rectangle 1026"/>
          <p:cNvSpPr>
            <a:spLocks noGrp="1" noChangeArrowheads="1"/>
          </p:cNvSpPr>
          <p:nvPr>
            <p:ph type="title"/>
          </p:nvPr>
        </p:nvSpPr>
        <p:spPr>
          <a:xfrm>
            <a:off x="2209800" y="228600"/>
            <a:ext cx="7772400" cy="533400"/>
          </a:xfrm>
        </p:spPr>
        <p:txBody>
          <a:bodyPr>
            <a:normAutofit fontScale="90000"/>
          </a:bodyPr>
          <a:lstStyle/>
          <a:p>
            <a:r>
              <a:rPr lang="en-US" altLang="en-US"/>
              <a:t>Compiling Java Source Code</a:t>
            </a:r>
          </a:p>
        </p:txBody>
      </p:sp>
      <p:sp>
        <p:nvSpPr>
          <p:cNvPr id="93188" name="Rectangle 1027"/>
          <p:cNvSpPr>
            <a:spLocks noGrp="1" noChangeArrowheads="1"/>
          </p:cNvSpPr>
          <p:nvPr>
            <p:ph type="body" idx="1"/>
          </p:nvPr>
        </p:nvSpPr>
        <p:spPr>
          <a:xfrm>
            <a:off x="524691" y="897824"/>
            <a:ext cx="11297195" cy="3200400"/>
          </a:xfrm>
        </p:spPr>
        <p:txBody>
          <a:bodyPr/>
          <a:lstStyle/>
          <a:p>
            <a:pPr marL="0" indent="0">
              <a:buNone/>
            </a:pPr>
            <a:r>
              <a:rPr lang="en-US" altLang="en-US" sz="2400" dirty="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dirty="0">
                <a:cs typeface="Times New Roman" panose="02020603050405020304" pitchFamily="18" charset="0"/>
              </a:rPr>
              <a:t>bytecode</a:t>
            </a:r>
            <a:r>
              <a:rPr lang="en-US" altLang="en-US" sz="2400" dirty="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93189" name="Rectangle 1028"/>
          <p:cNvSpPr>
            <a:spLocks noChangeArrowheads="1"/>
          </p:cNvSpPr>
          <p:nvPr/>
        </p:nvSpPr>
        <p:spPr bwMode="auto">
          <a:xfrm>
            <a:off x="3762375" y="31384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93190" name="Rectangle 1031"/>
          <p:cNvSpPr>
            <a:spLocks noChangeArrowheads="1"/>
          </p:cNvSpPr>
          <p:nvPr/>
        </p:nvSpPr>
        <p:spPr bwMode="auto">
          <a:xfrm>
            <a:off x="5181600" y="25860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graphicFrame>
        <p:nvGraphicFramePr>
          <p:cNvPr id="93191" name="Object 1030"/>
          <p:cNvGraphicFramePr>
            <a:graphicFrameLocks noChangeAspect="1"/>
          </p:cNvGraphicFramePr>
          <p:nvPr/>
        </p:nvGraphicFramePr>
        <p:xfrm>
          <a:off x="4800600" y="3810001"/>
          <a:ext cx="2971800" cy="2740025"/>
        </p:xfrm>
        <a:graphic>
          <a:graphicData uri="http://schemas.openxmlformats.org/presentationml/2006/ole">
            <mc:AlternateContent xmlns:mc="http://schemas.openxmlformats.org/markup-compatibility/2006">
              <mc:Choice xmlns:v="urn:schemas-microsoft-com:vml" Requires="v">
                <p:oleObj spid="_x0000_s2143" r:id="rId3" imgW="1824228" imgH="1687068" progId="Word.Picture.8">
                  <p:embed/>
                </p:oleObj>
              </mc:Choice>
              <mc:Fallback>
                <p:oleObj r:id="rId3" imgW="1824228" imgH="1687068" progId="Word.Picture.8">
                  <p:embed/>
                  <p:pic>
                    <p:nvPicPr>
                      <p:cNvPr id="93191" name="Object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810001"/>
                        <a:ext cx="29718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6619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572BEE-7841-4547-8E9F-8AF0FBD438D2}" type="slidenum">
              <a:rPr lang="en-US" altLang="en-US" sz="1400"/>
              <a:pPr>
                <a:spcBef>
                  <a:spcPct val="0"/>
                </a:spcBef>
                <a:buClrTx/>
                <a:buSzTx/>
                <a:buFontTx/>
                <a:buNone/>
              </a:pPr>
              <a:t>45</a:t>
            </a:fld>
            <a:endParaRPr lang="en-US" altLang="en-US" sz="1400"/>
          </a:p>
        </p:txBody>
      </p:sp>
      <p:sp>
        <p:nvSpPr>
          <p:cNvPr id="95235" name="Rectangle 2"/>
          <p:cNvSpPr>
            <a:spLocks noChangeArrowheads="1"/>
          </p:cNvSpPr>
          <p:nvPr/>
        </p:nvSpPr>
        <p:spPr bwMode="auto">
          <a:xfrm>
            <a:off x="1981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95236" name="Rectangle 3"/>
          <p:cNvSpPr>
            <a:spLocks noGrp="1" noChangeArrowheads="1"/>
          </p:cNvSpPr>
          <p:nvPr>
            <p:ph type="title"/>
          </p:nvPr>
        </p:nvSpPr>
        <p:spPr>
          <a:xfrm>
            <a:off x="2209800" y="381000"/>
            <a:ext cx="7772400" cy="533400"/>
          </a:xfrm>
          <a:noFill/>
        </p:spPr>
        <p:txBody>
          <a:bodyPr>
            <a:normAutofit fontScale="90000"/>
          </a:bodyPr>
          <a:lstStyle/>
          <a:p>
            <a:r>
              <a:rPr lang="en-US" altLang="en-US" sz="4300"/>
              <a:t>Trace a Program Execution</a:t>
            </a:r>
          </a:p>
        </p:txBody>
      </p:sp>
      <p:sp>
        <p:nvSpPr>
          <p:cNvPr id="95237" name="Rectangle 4"/>
          <p:cNvSpPr>
            <a:spLocks noChangeArrowheads="1"/>
          </p:cNvSpPr>
          <p:nvPr/>
        </p:nvSpPr>
        <p:spPr bwMode="auto">
          <a:xfrm>
            <a:off x="2743200" y="3505201"/>
            <a:ext cx="71628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286725" name="AutoShape 5"/>
          <p:cNvSpPr>
            <a:spLocks noChangeArrowheads="1"/>
          </p:cNvSpPr>
          <p:nvPr/>
        </p:nvSpPr>
        <p:spPr bwMode="auto">
          <a:xfrm>
            <a:off x="7467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95239" name="Rectangle 6"/>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4412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768875-96A5-4552-9A6B-E5925BE1651A}" type="slidenum">
              <a:rPr lang="en-US" altLang="en-US" sz="1400"/>
              <a:pPr>
                <a:spcBef>
                  <a:spcPct val="0"/>
                </a:spcBef>
                <a:buClrTx/>
                <a:buSzTx/>
                <a:buFontTx/>
                <a:buNone/>
              </a:pPr>
              <a:t>46</a:t>
            </a:fld>
            <a:endParaRPr lang="en-US" altLang="en-US" sz="1400"/>
          </a:p>
        </p:txBody>
      </p:sp>
      <p:sp>
        <p:nvSpPr>
          <p:cNvPr id="96259" name="Rectangle 2"/>
          <p:cNvSpPr>
            <a:spLocks noChangeArrowheads="1"/>
          </p:cNvSpPr>
          <p:nvPr/>
        </p:nvSpPr>
        <p:spPr bwMode="auto">
          <a:xfrm>
            <a:off x="1981200" y="2362200"/>
            <a:ext cx="8305800" cy="2590800"/>
          </a:xfrm>
          <a:prstGeom prst="rect">
            <a:avLst/>
          </a:prstGeom>
          <a:solidFill>
            <a:schemeClr val="tx1"/>
          </a:solidFill>
          <a:ln w="9525">
            <a:solidFill>
              <a:schemeClr val="bg2"/>
            </a:solidFill>
            <a:miter lim="800000"/>
            <a:headEnd/>
            <a:tailEnd/>
          </a:ln>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solidFill>
                  <a:schemeClr val="bg2"/>
                </a:solidFill>
                <a:latin typeface="Courier New" panose="02070309020205020404" pitchFamily="49" charset="0"/>
              </a:rPr>
              <a:t>//This program prints Welcome to Java! </a:t>
            </a:r>
          </a:p>
          <a:p>
            <a:pPr>
              <a:spcBef>
                <a:spcPct val="0"/>
              </a:spcBef>
              <a:buFont typeface="Monotype Sorts" pitchFamily="2" charset="2"/>
              <a:buNone/>
            </a:pPr>
            <a:r>
              <a:rPr lang="en-US" altLang="en-US" sz="2400">
                <a:solidFill>
                  <a:schemeClr val="bg2"/>
                </a:solidFill>
                <a:latin typeface="Courier New" panose="02070309020205020404" pitchFamily="49" charset="0"/>
              </a:rPr>
              <a:t>public class Welcome {	</a:t>
            </a:r>
          </a:p>
          <a:p>
            <a:pPr>
              <a:spcBef>
                <a:spcPct val="0"/>
              </a:spcBef>
              <a:buFont typeface="Monotype Sorts" pitchFamily="2" charset="2"/>
              <a:buNone/>
            </a:pPr>
            <a:r>
              <a:rPr lang="en-US" altLang="en-US" sz="2400">
                <a:solidFill>
                  <a:schemeClr val="bg2"/>
                </a:solidFill>
                <a:latin typeface="Courier New" panose="02070309020205020404" pitchFamily="49" charset="0"/>
              </a:rPr>
              <a:t>  public static void main(String[] args) { </a:t>
            </a:r>
          </a:p>
          <a:p>
            <a:pPr>
              <a:spcBef>
                <a:spcPct val="0"/>
              </a:spcBef>
              <a:buFont typeface="Monotype Sorts" pitchFamily="2" charset="2"/>
              <a:buNone/>
            </a:pPr>
            <a:r>
              <a:rPr lang="en-US" altLang="en-US" sz="2400">
                <a:solidFill>
                  <a:schemeClr val="bg2"/>
                </a:solidFill>
                <a:latin typeface="Courier New" panose="02070309020205020404" pitchFamily="49" charset="0"/>
              </a:rPr>
              <a:t>    System.out.println("Welcome to Java!");</a:t>
            </a:r>
          </a:p>
          <a:p>
            <a:pPr>
              <a:spcBef>
                <a:spcPct val="0"/>
              </a:spcBef>
              <a:buFont typeface="Monotype Sorts" pitchFamily="2" charset="2"/>
              <a:buNone/>
            </a:pPr>
            <a:r>
              <a:rPr lang="en-US" altLang="en-US" sz="2400">
                <a:solidFill>
                  <a:schemeClr val="bg2"/>
                </a:solidFill>
                <a:latin typeface="Courier New" panose="02070309020205020404" pitchFamily="49" charset="0"/>
              </a:rPr>
              <a:t>  }</a:t>
            </a:r>
          </a:p>
          <a:p>
            <a:pPr>
              <a:spcBef>
                <a:spcPct val="0"/>
              </a:spcBef>
              <a:buFont typeface="Monotype Sorts" pitchFamily="2" charset="2"/>
              <a:buNone/>
            </a:pPr>
            <a:r>
              <a:rPr lang="en-US" altLang="en-US" sz="2400">
                <a:solidFill>
                  <a:schemeClr val="bg2"/>
                </a:solidFill>
                <a:latin typeface="Courier New" panose="02070309020205020404" pitchFamily="49" charset="0"/>
              </a:rPr>
              <a:t>}</a:t>
            </a:r>
            <a:endParaRPr lang="en-US" altLang="en-US" sz="2800">
              <a:solidFill>
                <a:schemeClr val="bg2"/>
              </a:solidFill>
            </a:endParaRPr>
          </a:p>
        </p:txBody>
      </p:sp>
      <p:sp>
        <p:nvSpPr>
          <p:cNvPr id="96260" name="Rectangle 3"/>
          <p:cNvSpPr>
            <a:spLocks noGrp="1" noChangeArrowheads="1"/>
          </p:cNvSpPr>
          <p:nvPr>
            <p:ph type="title"/>
          </p:nvPr>
        </p:nvSpPr>
        <p:spPr>
          <a:xfrm>
            <a:off x="2209800" y="381000"/>
            <a:ext cx="7772400" cy="533400"/>
          </a:xfrm>
          <a:noFill/>
        </p:spPr>
        <p:txBody>
          <a:bodyPr>
            <a:normAutofit fontScale="90000"/>
          </a:bodyPr>
          <a:lstStyle/>
          <a:p>
            <a:r>
              <a:rPr lang="en-US" altLang="en-US" sz="4300"/>
              <a:t>Trace a Program Execution</a:t>
            </a:r>
          </a:p>
        </p:txBody>
      </p:sp>
      <p:sp>
        <p:nvSpPr>
          <p:cNvPr id="96261" name="Rectangle 4"/>
          <p:cNvSpPr>
            <a:spLocks noChangeArrowheads="1"/>
          </p:cNvSpPr>
          <p:nvPr/>
        </p:nvSpPr>
        <p:spPr bwMode="auto">
          <a:xfrm>
            <a:off x="2743200" y="3505201"/>
            <a:ext cx="7162800" cy="3714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96262" name="Rectangle 6"/>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6263" name="Line 8"/>
          <p:cNvSpPr>
            <a:spLocks noChangeShapeType="1"/>
          </p:cNvSpPr>
          <p:nvPr/>
        </p:nvSpPr>
        <p:spPr bwMode="auto">
          <a:xfrm flipH="1">
            <a:off x="5486400" y="3810000"/>
            <a:ext cx="1219200" cy="1371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287753" name="AutoShape 9"/>
          <p:cNvSpPr>
            <a:spLocks noChangeArrowheads="1"/>
          </p:cNvSpPr>
          <p:nvPr/>
        </p:nvSpPr>
        <p:spPr bwMode="auto">
          <a:xfrm>
            <a:off x="7620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9626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1" y="5257800"/>
            <a:ext cx="2073275"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227786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FF4051-459C-402F-A72B-DEBC75CF0A29}" type="slidenum">
              <a:rPr lang="en-US" altLang="en-US" sz="1400"/>
              <a:pPr>
                <a:spcBef>
                  <a:spcPct val="0"/>
                </a:spcBef>
                <a:buClrTx/>
                <a:buSzTx/>
                <a:buFontTx/>
                <a:buNone/>
              </a:pPr>
              <a:t>47</a:t>
            </a:fld>
            <a:endParaRPr lang="en-US" altLang="en-US" sz="1400"/>
          </a:p>
        </p:txBody>
      </p:sp>
      <p:sp>
        <p:nvSpPr>
          <p:cNvPr id="101379" name="Rectangle 2"/>
          <p:cNvSpPr>
            <a:spLocks noGrp="1" noChangeArrowheads="1"/>
          </p:cNvSpPr>
          <p:nvPr>
            <p:ph type="title"/>
          </p:nvPr>
        </p:nvSpPr>
        <p:spPr>
          <a:xfrm>
            <a:off x="2895600" y="152400"/>
            <a:ext cx="7010400" cy="1143000"/>
          </a:xfrm>
          <a:noFill/>
        </p:spPr>
        <p:txBody>
          <a:bodyPr>
            <a:normAutofit fontScale="90000"/>
          </a:bodyPr>
          <a:lstStyle/>
          <a:p>
            <a:r>
              <a:rPr lang="en-US" altLang="en-US"/>
              <a:t>Compiling and Running Java from the Command Window</a:t>
            </a:r>
            <a:endParaRPr lang="en-US" altLang="en-US">
              <a:solidFill>
                <a:schemeClr val="tx1"/>
              </a:solidFill>
            </a:endParaRPr>
          </a:p>
        </p:txBody>
      </p:sp>
      <p:sp>
        <p:nvSpPr>
          <p:cNvPr id="101380" name="Rectangle 3"/>
          <p:cNvSpPr>
            <a:spLocks noGrp="1" noChangeArrowheads="1"/>
          </p:cNvSpPr>
          <p:nvPr>
            <p:ph type="body" idx="1"/>
          </p:nvPr>
        </p:nvSpPr>
        <p:spPr>
          <a:xfrm>
            <a:off x="1981200" y="1524000"/>
            <a:ext cx="8382000" cy="4800600"/>
          </a:xfrm>
          <a:noFill/>
        </p:spPr>
        <p:txBody>
          <a:bodyPr/>
          <a:lstStyle/>
          <a:p>
            <a:r>
              <a:rPr lang="en-US" altLang="en-US" sz="3400"/>
              <a:t>Set path to JDK bin directory</a:t>
            </a:r>
          </a:p>
          <a:p>
            <a:pPr lvl="1"/>
            <a:r>
              <a:rPr lang="en-US" altLang="en-US" sz="3000"/>
              <a:t>set path=c:\Program Files\java\jdk1.6.0\bin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101381" name="Rectangle 4"/>
          <p:cNvSpPr>
            <a:spLocks noChangeArrowheads="1"/>
          </p:cNvSpPr>
          <p:nvPr/>
        </p:nvSpPr>
        <p:spPr bwMode="auto">
          <a:xfrm>
            <a:off x="3905250" y="22336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pic>
        <p:nvPicPr>
          <p:cNvPr id="1013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57601"/>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3" name="Rectangle 6"/>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3344449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C2B420-E05F-4DE1-8123-913AF39F9C02}" type="slidenum">
              <a:rPr lang="en-US" altLang="en-US" sz="1400"/>
              <a:pPr>
                <a:spcBef>
                  <a:spcPct val="0"/>
                </a:spcBef>
                <a:buClrTx/>
                <a:buSzTx/>
                <a:buFontTx/>
                <a:buNone/>
              </a:pPr>
              <a:t>48</a:t>
            </a:fld>
            <a:endParaRPr lang="en-US" altLang="en-US" sz="1400"/>
          </a:p>
        </p:txBody>
      </p:sp>
      <p:sp>
        <p:nvSpPr>
          <p:cNvPr id="103427" name="Rectangle 2"/>
          <p:cNvSpPr>
            <a:spLocks noGrp="1" noChangeArrowheads="1"/>
          </p:cNvSpPr>
          <p:nvPr>
            <p:ph type="title"/>
          </p:nvPr>
        </p:nvSpPr>
        <p:spPr>
          <a:xfrm>
            <a:off x="2209800" y="152400"/>
            <a:ext cx="7848600" cy="1143000"/>
          </a:xfrm>
          <a:noFill/>
        </p:spPr>
        <p:txBody>
          <a:bodyPr>
            <a:normAutofit fontScale="90000"/>
          </a:bodyPr>
          <a:lstStyle/>
          <a:p>
            <a:r>
              <a:rPr lang="en-US" altLang="en-US"/>
              <a:t>Compiling and Running Java from TextPad</a:t>
            </a:r>
            <a:endParaRPr lang="en-US" altLang="en-US">
              <a:solidFill>
                <a:schemeClr val="tx1"/>
              </a:solidFill>
            </a:endParaRPr>
          </a:p>
        </p:txBody>
      </p:sp>
      <p:sp>
        <p:nvSpPr>
          <p:cNvPr id="103428" name="Rectangle 3"/>
          <p:cNvSpPr>
            <a:spLocks noGrp="1" noChangeArrowheads="1"/>
          </p:cNvSpPr>
          <p:nvPr>
            <p:ph type="body" idx="1"/>
          </p:nvPr>
        </p:nvSpPr>
        <p:spPr>
          <a:xfrm>
            <a:off x="1981200" y="1524000"/>
            <a:ext cx="8382000" cy="609600"/>
          </a:xfrm>
          <a:noFill/>
        </p:spPr>
        <p:txBody>
          <a:bodyPr/>
          <a:lstStyle/>
          <a:p>
            <a:r>
              <a:rPr lang="en-US" altLang="en-US" sz="3000"/>
              <a:t>See Supplement II.A on the Website for details</a:t>
            </a:r>
          </a:p>
        </p:txBody>
      </p:sp>
      <p:sp>
        <p:nvSpPr>
          <p:cNvPr id="103429" name="Rectangle 5"/>
          <p:cNvSpPr>
            <a:spLocks noChangeArrowheads="1"/>
          </p:cNvSpPr>
          <p:nvPr/>
        </p:nvSpPr>
        <p:spPr bwMode="auto">
          <a:xfrm>
            <a:off x="3324225" y="22955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graphicFrame>
        <p:nvGraphicFramePr>
          <p:cNvPr id="103430" name="Object 4"/>
          <p:cNvGraphicFramePr>
            <a:graphicFrameLocks noChangeAspect="1"/>
          </p:cNvGraphicFramePr>
          <p:nvPr/>
        </p:nvGraphicFramePr>
        <p:xfrm>
          <a:off x="1981200" y="2514600"/>
          <a:ext cx="8229600" cy="3365500"/>
        </p:xfrm>
        <a:graphic>
          <a:graphicData uri="http://schemas.openxmlformats.org/presentationml/2006/ole">
            <mc:AlternateContent xmlns:mc="http://schemas.openxmlformats.org/markup-compatibility/2006">
              <mc:Choice xmlns:v="urn:schemas-microsoft-com:vml" Requires="v">
                <p:oleObj spid="_x0000_s3167" r:id="rId4" imgW="5546667" imgH="2263336" progId="Paint.Picture">
                  <p:embed/>
                </p:oleObj>
              </mc:Choice>
              <mc:Fallback>
                <p:oleObj r:id="rId4" imgW="5546667" imgH="2263336" progId="Paint.Picture">
                  <p:embed/>
                  <p:pic>
                    <p:nvPicPr>
                      <p:cNvPr id="10343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2762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3782DD-3B5C-41E3-B999-0A1F19375FAD}" type="slidenum">
              <a:rPr lang="en-US" altLang="en-US" sz="1400"/>
              <a:pPr>
                <a:spcBef>
                  <a:spcPct val="0"/>
                </a:spcBef>
                <a:buClrTx/>
                <a:buSzTx/>
                <a:buFontTx/>
                <a:buNone/>
              </a:pPr>
              <a:t>49</a:t>
            </a:fld>
            <a:endParaRPr lang="en-US" altLang="en-US" sz="1400"/>
          </a:p>
        </p:txBody>
      </p:sp>
      <p:sp>
        <p:nvSpPr>
          <p:cNvPr id="109571" name="Rectangle 2"/>
          <p:cNvSpPr>
            <a:spLocks noGrp="1" noChangeArrowheads="1"/>
          </p:cNvSpPr>
          <p:nvPr>
            <p:ph type="title"/>
          </p:nvPr>
        </p:nvSpPr>
        <p:spPr>
          <a:xfrm>
            <a:off x="2209800" y="0"/>
            <a:ext cx="7772400" cy="1428750"/>
          </a:xfrm>
          <a:noFill/>
        </p:spPr>
        <p:txBody>
          <a:bodyPr/>
          <a:lstStyle/>
          <a:p>
            <a:r>
              <a:rPr lang="en-US" altLang="en-US"/>
              <a:t>Anatomy of a Java Program</a:t>
            </a:r>
            <a:endParaRPr lang="en-US" altLang="en-US">
              <a:solidFill>
                <a:schemeClr val="tx1"/>
              </a:solidFill>
            </a:endParaRPr>
          </a:p>
        </p:txBody>
      </p:sp>
      <p:sp>
        <p:nvSpPr>
          <p:cNvPr id="109572" name="Rectangle 3"/>
          <p:cNvSpPr>
            <a:spLocks noGrp="1" noChangeArrowheads="1"/>
          </p:cNvSpPr>
          <p:nvPr>
            <p:ph type="body" idx="1"/>
          </p:nvPr>
        </p:nvSpPr>
        <p:spPr>
          <a:xfrm>
            <a:off x="1981200" y="1295400"/>
            <a:ext cx="8382000" cy="5029200"/>
          </a:xfrm>
          <a:noFill/>
        </p:spPr>
        <p:txBody>
          <a:bodyPr/>
          <a:lstStyle/>
          <a:p>
            <a:r>
              <a:rPr lang="en-US" altLang="en-US" sz="3400"/>
              <a:t>Comments</a:t>
            </a:r>
          </a:p>
          <a:p>
            <a:r>
              <a:rPr lang="en-US" altLang="en-US" sz="3400"/>
              <a:t>Reserved words</a:t>
            </a:r>
          </a:p>
          <a:p>
            <a:r>
              <a:rPr lang="en-US" altLang="en-US" sz="3400"/>
              <a:t>Modifiers</a:t>
            </a:r>
          </a:p>
          <a:p>
            <a:r>
              <a:rPr lang="en-US" altLang="en-US" sz="3400"/>
              <a:t>Statements</a:t>
            </a:r>
          </a:p>
          <a:p>
            <a:r>
              <a:rPr lang="en-US" altLang="en-US" sz="3400"/>
              <a:t>Blocks</a:t>
            </a:r>
          </a:p>
          <a:p>
            <a:r>
              <a:rPr lang="en-US" altLang="en-US" sz="3400"/>
              <a:t>Classes</a:t>
            </a:r>
          </a:p>
          <a:p>
            <a:r>
              <a:rPr lang="en-US" altLang="en-US" sz="3400"/>
              <a:t>Methods</a:t>
            </a:r>
          </a:p>
          <a:p>
            <a:r>
              <a:rPr lang="en-US" altLang="en-US" sz="3400"/>
              <a:t>The main method</a:t>
            </a:r>
          </a:p>
        </p:txBody>
      </p:sp>
    </p:spTree>
    <p:extLst>
      <p:ext uri="{BB962C8B-B14F-4D97-AF65-F5344CB8AC3E}">
        <p14:creationId xmlns:p14="http://schemas.microsoft.com/office/powerpoint/2010/main" val="214480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0697EE-01F3-40CC-888B-66C71A0930CA}" type="slidenum">
              <a:rPr lang="en-US" altLang="en-US" sz="1400"/>
              <a:pPr>
                <a:spcBef>
                  <a:spcPct val="0"/>
                </a:spcBef>
                <a:buClrTx/>
                <a:buSzTx/>
                <a:buFontTx/>
                <a:buNone/>
              </a:pPr>
              <a:t>5</a:t>
            </a:fld>
            <a:endParaRPr lang="en-US" altLang="en-US" sz="1400"/>
          </a:p>
        </p:txBody>
      </p:sp>
      <p:sp>
        <p:nvSpPr>
          <p:cNvPr id="75779"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75780"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solidFill>
                  <a:srgbClr val="FF9900"/>
                </a:solidFill>
                <a:cs typeface="Times New Roman" panose="02020603050405020304" pitchFamily="18" charset="0"/>
              </a:rPr>
              <a:t>Java Is Distributed</a:t>
            </a:r>
            <a:r>
              <a:rPr lang="en-US" altLang="en-US" sz="2400"/>
              <a:t> </a:t>
            </a:r>
          </a:p>
          <a:p>
            <a:r>
              <a:rPr lang="en-US" altLang="en-US" sz="2400">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75781" name="Text Box 4"/>
          <p:cNvSpPr txBox="1">
            <a:spLocks noChangeArrowheads="1"/>
          </p:cNvSpPr>
          <p:nvPr/>
        </p:nvSpPr>
        <p:spPr bwMode="auto">
          <a:xfrm>
            <a:off x="5867400" y="990601"/>
            <a:ext cx="4572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panose="02070309020205020404" pitchFamily="49" charset="0"/>
                <a:cs typeface="Courier New" panose="02070309020205020404" pitchFamily="49" charset="0"/>
              </a:rPr>
              <a:t> </a:t>
            </a:r>
          </a:p>
        </p:txBody>
      </p:sp>
      <p:sp>
        <p:nvSpPr>
          <p:cNvPr id="75782" name="Rectangle 1030"/>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2820604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87CA4-C3DA-440D-9F3B-37B3B313E930}" type="slidenum">
              <a:rPr lang="en-US" altLang="en-US" sz="1400"/>
              <a:pPr>
                <a:spcBef>
                  <a:spcPct val="0"/>
                </a:spcBef>
                <a:buClrTx/>
                <a:buSzTx/>
                <a:buFontTx/>
                <a:buNone/>
              </a:pPr>
              <a:t>50</a:t>
            </a:fld>
            <a:endParaRPr lang="en-US" altLang="en-US" sz="1400"/>
          </a:p>
        </p:txBody>
      </p:sp>
      <p:sp>
        <p:nvSpPr>
          <p:cNvPr id="111619" name="Rectangle 2"/>
          <p:cNvSpPr>
            <a:spLocks noGrp="1" noChangeArrowheads="1"/>
          </p:cNvSpPr>
          <p:nvPr>
            <p:ph type="title"/>
          </p:nvPr>
        </p:nvSpPr>
        <p:spPr>
          <a:xfrm>
            <a:off x="2209800" y="0"/>
            <a:ext cx="7772400" cy="1428750"/>
          </a:xfrm>
          <a:noFill/>
        </p:spPr>
        <p:txBody>
          <a:bodyPr/>
          <a:lstStyle/>
          <a:p>
            <a:r>
              <a:rPr lang="en-US" altLang="en-US"/>
              <a:t>Comments</a:t>
            </a:r>
            <a:endParaRPr lang="en-US" altLang="en-US">
              <a:solidFill>
                <a:schemeClr val="tx1"/>
              </a:solidFill>
            </a:endParaRPr>
          </a:p>
        </p:txBody>
      </p:sp>
      <p:sp>
        <p:nvSpPr>
          <p:cNvPr id="111620" name="Rectangle 3"/>
          <p:cNvSpPr>
            <a:spLocks noGrp="1" noChangeArrowheads="1"/>
          </p:cNvSpPr>
          <p:nvPr>
            <p:ph type="body" idx="1"/>
          </p:nvPr>
        </p:nvSpPr>
        <p:spPr>
          <a:xfrm>
            <a:off x="1676400" y="1905000"/>
            <a:ext cx="8991600" cy="2057400"/>
          </a:xfrm>
          <a:noFill/>
        </p:spPr>
        <p:txBody>
          <a:bodyPr/>
          <a:lstStyle/>
          <a:p>
            <a:pPr marL="0" indent="0">
              <a:buNone/>
            </a:pPr>
            <a:r>
              <a:rPr lang="en-US" altLang="en-US" sz="3000" i="1"/>
              <a:t>Line comment</a:t>
            </a:r>
            <a:r>
              <a:rPr lang="en-US" altLang="en-US" sz="3000"/>
              <a:t>: A line comment is preceded by two slashes (//) in a line.</a:t>
            </a:r>
          </a:p>
          <a:p>
            <a:pPr marL="0" indent="0">
              <a:buNone/>
            </a:pPr>
            <a:r>
              <a:rPr lang="en-US" altLang="en-US" sz="3000" i="1"/>
              <a:t>Paragraph comment</a:t>
            </a:r>
            <a:r>
              <a:rPr lang="en-US" altLang="en-US" sz="3000"/>
              <a:t>: A paragraph comment is enclosed between /* and */ in one or multiple lines. </a:t>
            </a:r>
          </a:p>
        </p:txBody>
      </p:sp>
      <p:sp>
        <p:nvSpPr>
          <p:cNvPr id="111621" name="Rectangle 2"/>
          <p:cNvSpPr>
            <a:spLocks noChangeArrowheads="1"/>
          </p:cNvSpPr>
          <p:nvPr/>
        </p:nvSpPr>
        <p:spPr bwMode="auto">
          <a:xfrm>
            <a:off x="1676400" y="4191000"/>
            <a:ext cx="8991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i="1"/>
              <a:t>javadoc comment</a:t>
            </a:r>
            <a:r>
              <a:rPr lang="en-US" altLang="en-US"/>
              <a:t>: javadoc comments begin with </a:t>
            </a:r>
            <a:r>
              <a:rPr lang="en-US" altLang="en-US" u="sng"/>
              <a:t>/**</a:t>
            </a:r>
            <a:r>
              <a:rPr lang="en-US" altLang="en-US"/>
              <a:t> and end with </a:t>
            </a:r>
            <a:r>
              <a:rPr lang="en-US" altLang="en-US" u="sng"/>
              <a:t>*/</a:t>
            </a:r>
            <a:r>
              <a:rPr lang="en-US" altLang="en-US"/>
              <a:t>. They are used for documenting classes, data, and methods. They can be extracted into an HTML file using JDK's </a:t>
            </a:r>
            <a:r>
              <a:rPr lang="en-US" altLang="en-US" u="sng"/>
              <a:t>javadoc</a:t>
            </a:r>
            <a:r>
              <a:rPr lang="en-US" altLang="en-US"/>
              <a:t> command. </a:t>
            </a:r>
          </a:p>
        </p:txBody>
      </p:sp>
      <p:sp>
        <p:nvSpPr>
          <p:cNvPr id="111622" name="Rectangle 3"/>
          <p:cNvSpPr>
            <a:spLocks noChangeArrowheads="1"/>
          </p:cNvSpPr>
          <p:nvPr/>
        </p:nvSpPr>
        <p:spPr bwMode="auto">
          <a:xfrm>
            <a:off x="1676400" y="1066800"/>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Three types of comments in Java.</a:t>
            </a:r>
          </a:p>
        </p:txBody>
      </p:sp>
    </p:spTree>
    <p:extLst>
      <p:ext uri="{BB962C8B-B14F-4D97-AF65-F5344CB8AC3E}">
        <p14:creationId xmlns:p14="http://schemas.microsoft.com/office/powerpoint/2010/main" val="1268146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DB0C3A-9ACA-4051-974D-50F4E1783278}" type="slidenum">
              <a:rPr lang="en-US" altLang="en-US" sz="1400"/>
              <a:pPr>
                <a:spcBef>
                  <a:spcPct val="0"/>
                </a:spcBef>
                <a:buClrTx/>
                <a:buSzTx/>
                <a:buFontTx/>
                <a:buNone/>
              </a:pPr>
              <a:t>51</a:t>
            </a:fld>
            <a:endParaRPr lang="en-US" altLang="en-US" sz="1400"/>
          </a:p>
        </p:txBody>
      </p:sp>
      <p:sp>
        <p:nvSpPr>
          <p:cNvPr id="113667" name="Rectangle 2"/>
          <p:cNvSpPr>
            <a:spLocks noGrp="1" noChangeArrowheads="1"/>
          </p:cNvSpPr>
          <p:nvPr>
            <p:ph type="title"/>
          </p:nvPr>
        </p:nvSpPr>
        <p:spPr>
          <a:xfrm>
            <a:off x="2209800" y="0"/>
            <a:ext cx="7772400" cy="1428750"/>
          </a:xfrm>
          <a:noFill/>
        </p:spPr>
        <p:txBody>
          <a:bodyPr/>
          <a:lstStyle/>
          <a:p>
            <a:r>
              <a:rPr lang="en-US" altLang="en-US"/>
              <a:t>Reserved Words</a:t>
            </a:r>
            <a:endParaRPr lang="en-US" altLang="en-US">
              <a:solidFill>
                <a:schemeClr val="tx1"/>
              </a:solidFill>
            </a:endParaRPr>
          </a:p>
        </p:txBody>
      </p:sp>
      <p:sp>
        <p:nvSpPr>
          <p:cNvPr id="113668" name="Rectangle 3"/>
          <p:cNvSpPr>
            <a:spLocks noGrp="1" noChangeArrowheads="1"/>
          </p:cNvSpPr>
          <p:nvPr>
            <p:ph type="body" idx="1"/>
          </p:nvPr>
        </p:nvSpPr>
        <p:spPr>
          <a:xfrm>
            <a:off x="1676400" y="1524000"/>
            <a:ext cx="8991600" cy="4876800"/>
          </a:xfrm>
          <a:noFill/>
        </p:spPr>
        <p:txBody>
          <a:bodyPr/>
          <a:lstStyle/>
          <a:p>
            <a:pPr marL="0" indent="0">
              <a:buNone/>
            </a:pPr>
            <a:r>
              <a:rPr lang="en-US" altLang="en-US" sz="3000"/>
              <a:t>Reserved words or keywords are words that have a specific meaning to the compiler and cannot be used for other purposes in the program. For example, when the compiler sees the word class, it understands that the word after class is the name for the class. Other reserved words in Listing 1.1 are public, static, and void. Their use will be introduced later in the book.</a:t>
            </a:r>
          </a:p>
        </p:txBody>
      </p:sp>
    </p:spTree>
    <p:extLst>
      <p:ext uri="{BB962C8B-B14F-4D97-AF65-F5344CB8AC3E}">
        <p14:creationId xmlns:p14="http://schemas.microsoft.com/office/powerpoint/2010/main" val="2376125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CEE040-2D21-45B7-AB69-3A55B6E36FD8}" type="slidenum">
              <a:rPr lang="en-US" altLang="en-US" sz="1400"/>
              <a:pPr>
                <a:spcBef>
                  <a:spcPct val="0"/>
                </a:spcBef>
                <a:buClrTx/>
                <a:buSzTx/>
                <a:buFontTx/>
                <a:buNone/>
              </a:pPr>
              <a:t>52</a:t>
            </a:fld>
            <a:endParaRPr lang="en-US" altLang="en-US" sz="1400"/>
          </a:p>
        </p:txBody>
      </p:sp>
      <p:sp>
        <p:nvSpPr>
          <p:cNvPr id="115715" name="Rectangle 2"/>
          <p:cNvSpPr>
            <a:spLocks noGrp="1" noChangeArrowheads="1"/>
          </p:cNvSpPr>
          <p:nvPr>
            <p:ph type="title"/>
          </p:nvPr>
        </p:nvSpPr>
        <p:spPr>
          <a:xfrm>
            <a:off x="2209800" y="0"/>
            <a:ext cx="7772400" cy="1428750"/>
          </a:xfrm>
          <a:noFill/>
        </p:spPr>
        <p:txBody>
          <a:bodyPr/>
          <a:lstStyle/>
          <a:p>
            <a:r>
              <a:rPr lang="en-US" altLang="en-US"/>
              <a:t>Modifiers</a:t>
            </a:r>
            <a:endParaRPr lang="en-US" altLang="en-US">
              <a:solidFill>
                <a:schemeClr val="tx1"/>
              </a:solidFill>
            </a:endParaRPr>
          </a:p>
        </p:txBody>
      </p:sp>
      <p:sp>
        <p:nvSpPr>
          <p:cNvPr id="115716" name="Rectangle 3"/>
          <p:cNvSpPr>
            <a:spLocks noGrp="1" noChangeArrowheads="1"/>
          </p:cNvSpPr>
          <p:nvPr>
            <p:ph type="body" idx="1"/>
          </p:nvPr>
        </p:nvSpPr>
        <p:spPr>
          <a:xfrm>
            <a:off x="1828800" y="1371600"/>
            <a:ext cx="8534400" cy="4876800"/>
          </a:xfrm>
          <a:noFill/>
        </p:spPr>
        <p:txBody>
          <a:bodyPr/>
          <a:lstStyle/>
          <a:p>
            <a:pPr marL="0" indent="0">
              <a:buNone/>
            </a:pPr>
            <a:r>
              <a:rPr lang="en-US" altLang="en-US" sz="3000"/>
              <a:t>Java uses certain reserved words called modifiers that specify the properties of the data, methods, and classes and how they can be used. Examples of modifiers are public and static. Other modifiers are private, final, abstract, and protected. A public datum, method, or class can be accessed by other programs. A private datum or method cannot be accessed by other programs. Modifiers are discussed in Chapter 6, “Objects and Classes.” </a:t>
            </a:r>
          </a:p>
        </p:txBody>
      </p:sp>
    </p:spTree>
    <p:extLst>
      <p:ext uri="{BB962C8B-B14F-4D97-AF65-F5344CB8AC3E}">
        <p14:creationId xmlns:p14="http://schemas.microsoft.com/office/powerpoint/2010/main" val="1772705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11021F-FF6B-4ECB-B290-682C5963B29E}" type="slidenum">
              <a:rPr lang="en-US" altLang="en-US" sz="1400"/>
              <a:pPr>
                <a:spcBef>
                  <a:spcPct val="0"/>
                </a:spcBef>
                <a:buClrTx/>
                <a:buSzTx/>
                <a:buFontTx/>
                <a:buNone/>
              </a:pPr>
              <a:t>53</a:t>
            </a:fld>
            <a:endParaRPr lang="en-US" altLang="en-US" sz="1400"/>
          </a:p>
        </p:txBody>
      </p:sp>
      <p:sp>
        <p:nvSpPr>
          <p:cNvPr id="117763" name="Rectangle 2"/>
          <p:cNvSpPr>
            <a:spLocks noGrp="1" noChangeArrowheads="1"/>
          </p:cNvSpPr>
          <p:nvPr>
            <p:ph type="title"/>
          </p:nvPr>
        </p:nvSpPr>
        <p:spPr>
          <a:xfrm>
            <a:off x="2209800" y="0"/>
            <a:ext cx="7772400" cy="1428750"/>
          </a:xfrm>
          <a:noFill/>
        </p:spPr>
        <p:txBody>
          <a:bodyPr/>
          <a:lstStyle/>
          <a:p>
            <a:r>
              <a:rPr lang="en-US" altLang="en-US"/>
              <a:t>Statements</a:t>
            </a:r>
            <a:endParaRPr lang="en-US" altLang="en-US">
              <a:solidFill>
                <a:schemeClr val="tx1"/>
              </a:solidFill>
            </a:endParaRPr>
          </a:p>
        </p:txBody>
      </p:sp>
      <p:sp>
        <p:nvSpPr>
          <p:cNvPr id="117764" name="Rectangle 3"/>
          <p:cNvSpPr>
            <a:spLocks noGrp="1" noChangeArrowheads="1"/>
          </p:cNvSpPr>
          <p:nvPr>
            <p:ph type="body" idx="1"/>
          </p:nvPr>
        </p:nvSpPr>
        <p:spPr>
          <a:xfrm>
            <a:off x="1676400" y="1371600"/>
            <a:ext cx="8991600" cy="5029200"/>
          </a:xfrm>
          <a:noFill/>
        </p:spPr>
        <p:txBody>
          <a:bodyPr/>
          <a:lstStyle/>
          <a:p>
            <a:pPr marL="0" indent="0">
              <a:buNone/>
            </a:pPr>
            <a:r>
              <a:rPr lang="en-US" altLang="en-US" sz="3000"/>
              <a:t>A statement represents an action or a sequence of actions. The statement System.out.println("Welcome to Java!") in the program in Listing 1.1 is a statement to display the greeting "Welcome to Java!" Every statement in Java ends with a semicolon (;).</a:t>
            </a:r>
          </a:p>
        </p:txBody>
      </p:sp>
    </p:spTree>
    <p:extLst>
      <p:ext uri="{BB962C8B-B14F-4D97-AF65-F5344CB8AC3E}">
        <p14:creationId xmlns:p14="http://schemas.microsoft.com/office/powerpoint/2010/main" val="4009172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D2098B-0CD1-4F82-8105-244CF0B5FF18}" type="slidenum">
              <a:rPr lang="en-US" altLang="en-US" sz="1400"/>
              <a:pPr>
                <a:spcBef>
                  <a:spcPct val="0"/>
                </a:spcBef>
                <a:buClrTx/>
                <a:buSzTx/>
                <a:buFontTx/>
                <a:buNone/>
              </a:pPr>
              <a:t>54</a:t>
            </a:fld>
            <a:endParaRPr lang="en-US" altLang="en-US" sz="1400"/>
          </a:p>
        </p:txBody>
      </p:sp>
      <p:sp>
        <p:nvSpPr>
          <p:cNvPr id="119811" name="Rectangle 2"/>
          <p:cNvSpPr>
            <a:spLocks noGrp="1" noChangeArrowheads="1"/>
          </p:cNvSpPr>
          <p:nvPr>
            <p:ph type="title"/>
          </p:nvPr>
        </p:nvSpPr>
        <p:spPr>
          <a:xfrm>
            <a:off x="2209800" y="152400"/>
            <a:ext cx="7772400" cy="533400"/>
          </a:xfrm>
          <a:noFill/>
        </p:spPr>
        <p:txBody>
          <a:bodyPr>
            <a:normAutofit fontScale="90000"/>
          </a:bodyPr>
          <a:lstStyle/>
          <a:p>
            <a:r>
              <a:rPr lang="en-US" altLang="en-US"/>
              <a:t>Blocks</a:t>
            </a:r>
          </a:p>
        </p:txBody>
      </p:sp>
      <p:sp>
        <p:nvSpPr>
          <p:cNvPr id="119812" name="Rectangle 3"/>
          <p:cNvSpPr>
            <a:spLocks noChangeArrowheads="1"/>
          </p:cNvSpPr>
          <p:nvPr/>
        </p:nvSpPr>
        <p:spPr bwMode="auto">
          <a:xfrm>
            <a:off x="3551238" y="17954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119813" name="Rectangle 5"/>
          <p:cNvSpPr>
            <a:spLocks noChangeArrowheads="1"/>
          </p:cNvSpPr>
          <p:nvPr/>
        </p:nvSpPr>
        <p:spPr bwMode="auto">
          <a:xfrm>
            <a:off x="3467100" y="18827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119814" name="Rectangle 6"/>
          <p:cNvSpPr>
            <a:spLocks noChangeArrowheads="1"/>
          </p:cNvSpPr>
          <p:nvPr/>
        </p:nvSpPr>
        <p:spPr bwMode="auto">
          <a:xfrm>
            <a:off x="3467100" y="21828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119815" name="Rectangle 7"/>
          <p:cNvSpPr>
            <a:spLocks noChangeArrowheads="1"/>
          </p:cNvSpPr>
          <p:nvPr/>
        </p:nvSpPr>
        <p:spPr bwMode="auto">
          <a:xfrm>
            <a:off x="3962400" y="1981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119816" name="Rectangle 8"/>
          <p:cNvSpPr>
            <a:spLocks noChangeArrowheads="1"/>
          </p:cNvSpPr>
          <p:nvPr/>
        </p:nvSpPr>
        <p:spPr bwMode="auto">
          <a:xfrm>
            <a:off x="4179888" y="14287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119817" name="Rectangle 9"/>
          <p:cNvSpPr>
            <a:spLocks noChangeArrowheads="1"/>
          </p:cNvSpPr>
          <p:nvPr/>
        </p:nvSpPr>
        <p:spPr bwMode="auto">
          <a:xfrm>
            <a:off x="4267200" y="23241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119818" name="Rectangle 12"/>
          <p:cNvSpPr>
            <a:spLocks noChangeArrowheads="1"/>
          </p:cNvSpPr>
          <p:nvPr/>
        </p:nvSpPr>
        <p:spPr bwMode="auto">
          <a:xfrm>
            <a:off x="3924300" y="27051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sp>
        <p:nvSpPr>
          <p:cNvPr id="119819" name="Text Box 14"/>
          <p:cNvSpPr txBox="1">
            <a:spLocks noChangeArrowheads="1"/>
          </p:cNvSpPr>
          <p:nvPr/>
        </p:nvSpPr>
        <p:spPr bwMode="auto">
          <a:xfrm>
            <a:off x="1752600" y="1066801"/>
            <a:ext cx="8686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119820" name="Rectangle 16"/>
          <p:cNvSpPr>
            <a:spLocks noChangeArrowheads="1"/>
          </p:cNvSpPr>
          <p:nvPr/>
        </p:nvSpPr>
        <p:spPr bwMode="auto">
          <a:xfrm>
            <a:off x="3924300" y="29718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ar-SA" altLang="en-US" sz="2400"/>
          </a:p>
        </p:txBody>
      </p:sp>
      <p:graphicFrame>
        <p:nvGraphicFramePr>
          <p:cNvPr id="119821" name="Object 2"/>
          <p:cNvGraphicFramePr>
            <a:graphicFrameLocks noChangeAspect="1"/>
          </p:cNvGraphicFramePr>
          <p:nvPr/>
        </p:nvGraphicFramePr>
        <p:xfrm>
          <a:off x="990600" y="3276601"/>
          <a:ext cx="9677400" cy="2036763"/>
        </p:xfrm>
        <a:graphic>
          <a:graphicData uri="http://schemas.openxmlformats.org/presentationml/2006/ole">
            <mc:AlternateContent xmlns:mc="http://schemas.openxmlformats.org/markup-compatibility/2006">
              <mc:Choice xmlns:v="urn:schemas-microsoft-com:vml" Requires="v">
                <p:oleObj spid="_x0000_s4191" r:id="rId3" imgW="4343400" imgH="914400" progId="Word.Picture.8">
                  <p:embed/>
                </p:oleObj>
              </mc:Choice>
              <mc:Fallback>
                <p:oleObj r:id="rId3" imgW="4343400" imgH="914400" progId="Word.Picture.8">
                  <p:embed/>
                  <p:pic>
                    <p:nvPicPr>
                      <p:cNvPr id="11982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276601"/>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3494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DD0FBE-E94C-4957-B360-F78715D18AD2}" type="slidenum">
              <a:rPr lang="en-US" altLang="en-US" sz="1400"/>
              <a:pPr>
                <a:spcBef>
                  <a:spcPct val="0"/>
                </a:spcBef>
                <a:buClrTx/>
                <a:buSzTx/>
                <a:buFontTx/>
                <a:buNone/>
              </a:pPr>
              <a:t>55</a:t>
            </a:fld>
            <a:endParaRPr lang="en-US" altLang="en-US" sz="1400"/>
          </a:p>
        </p:txBody>
      </p:sp>
      <p:sp>
        <p:nvSpPr>
          <p:cNvPr id="120835" name="Rectangle 2"/>
          <p:cNvSpPr>
            <a:spLocks noGrp="1" noChangeArrowheads="1"/>
          </p:cNvSpPr>
          <p:nvPr>
            <p:ph type="title"/>
          </p:nvPr>
        </p:nvSpPr>
        <p:spPr>
          <a:xfrm>
            <a:off x="2209800" y="0"/>
            <a:ext cx="7772400" cy="1428750"/>
          </a:xfrm>
          <a:noFill/>
        </p:spPr>
        <p:txBody>
          <a:bodyPr/>
          <a:lstStyle/>
          <a:p>
            <a:r>
              <a:rPr lang="en-US" altLang="en-US"/>
              <a:t>Classes</a:t>
            </a:r>
            <a:endParaRPr lang="en-US" altLang="en-US">
              <a:solidFill>
                <a:schemeClr val="tx1"/>
              </a:solidFill>
            </a:endParaRPr>
          </a:p>
        </p:txBody>
      </p:sp>
      <p:sp>
        <p:nvSpPr>
          <p:cNvPr id="120836" name="Rectangle 3"/>
          <p:cNvSpPr>
            <a:spLocks noGrp="1" noChangeArrowheads="1"/>
          </p:cNvSpPr>
          <p:nvPr>
            <p:ph type="body" idx="1"/>
          </p:nvPr>
        </p:nvSpPr>
        <p:spPr>
          <a:xfrm>
            <a:off x="1676400" y="1371600"/>
            <a:ext cx="8991600" cy="5029200"/>
          </a:xfrm>
          <a:noFill/>
        </p:spPr>
        <p:txBody>
          <a:bodyPr/>
          <a:lstStyle/>
          <a:p>
            <a:pPr marL="0" indent="0">
              <a:buNone/>
            </a:pPr>
            <a:r>
              <a:rPr lang="en-US" altLang="en-US" sz="3000"/>
              <a:t>The class is the essential Java construct. A class is a template or blueprint for objects. To program in Java, you must understand classes and be able to write and use them. The mystery of the class will continue to be unveiled throughout this book. For now, though, understand that a program is defined by using one or more classes. </a:t>
            </a:r>
          </a:p>
        </p:txBody>
      </p:sp>
    </p:spTree>
    <p:extLst>
      <p:ext uri="{BB962C8B-B14F-4D97-AF65-F5344CB8AC3E}">
        <p14:creationId xmlns:p14="http://schemas.microsoft.com/office/powerpoint/2010/main" val="1664064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86A0A2-1E67-4737-8CBE-03000C44048B}" type="slidenum">
              <a:rPr lang="en-US" altLang="en-US" sz="1400"/>
              <a:pPr>
                <a:spcBef>
                  <a:spcPct val="0"/>
                </a:spcBef>
                <a:buClrTx/>
                <a:buSzTx/>
                <a:buFontTx/>
                <a:buNone/>
              </a:pPr>
              <a:t>56</a:t>
            </a:fld>
            <a:endParaRPr lang="en-US" altLang="en-US" sz="1400"/>
          </a:p>
        </p:txBody>
      </p:sp>
      <p:sp>
        <p:nvSpPr>
          <p:cNvPr id="122883" name="Rectangle 2"/>
          <p:cNvSpPr>
            <a:spLocks noGrp="1" noChangeArrowheads="1"/>
          </p:cNvSpPr>
          <p:nvPr>
            <p:ph type="title"/>
          </p:nvPr>
        </p:nvSpPr>
        <p:spPr>
          <a:xfrm>
            <a:off x="587829" y="274320"/>
            <a:ext cx="9289869" cy="692331"/>
          </a:xfrm>
          <a:noFill/>
        </p:spPr>
        <p:txBody>
          <a:bodyPr>
            <a:normAutofit fontScale="90000"/>
          </a:bodyPr>
          <a:lstStyle/>
          <a:p>
            <a:r>
              <a:rPr lang="en-US" altLang="en-US" dirty="0"/>
              <a:t>Methods</a:t>
            </a:r>
            <a:endParaRPr lang="en-US" altLang="en-US" dirty="0">
              <a:solidFill>
                <a:schemeClr val="tx1"/>
              </a:solidFill>
            </a:endParaRPr>
          </a:p>
        </p:txBody>
      </p:sp>
      <p:sp>
        <p:nvSpPr>
          <p:cNvPr id="122884" name="Rectangle 3"/>
          <p:cNvSpPr>
            <a:spLocks noGrp="1" noChangeArrowheads="1"/>
          </p:cNvSpPr>
          <p:nvPr>
            <p:ph type="body" idx="1"/>
          </p:nvPr>
        </p:nvSpPr>
        <p:spPr>
          <a:xfrm>
            <a:off x="587829" y="1143000"/>
            <a:ext cx="11051177" cy="4944291"/>
          </a:xfrm>
          <a:noFill/>
        </p:spPr>
        <p:txBody>
          <a:bodyPr/>
          <a:lstStyle/>
          <a:p>
            <a:pPr marL="0" indent="0">
              <a:buNone/>
            </a:pPr>
            <a:r>
              <a:rPr lang="en-US" altLang="en-US" sz="3000" dirty="0"/>
              <a:t>What is </a:t>
            </a:r>
            <a:r>
              <a:rPr lang="en-US" altLang="en-US" sz="3000" dirty="0" err="1"/>
              <a:t>System.out.println</a:t>
            </a:r>
            <a:r>
              <a:rPr lang="en-US" altLang="en-US" sz="3000" dirty="0"/>
              <a:t>? It is a method: a collection of statements that performs a sequence of operations to display a message on the console. It can be used even without fully understanding the details of how it works. It is used by invoking a statement with a string argument. The string argument is enclosed within parentheses. In this case, the argument is "Welcome to Java!" You can call the same </a:t>
            </a:r>
            <a:r>
              <a:rPr lang="en-US" altLang="en-US" sz="3000" dirty="0" err="1"/>
              <a:t>println</a:t>
            </a:r>
            <a:r>
              <a:rPr lang="en-US" altLang="en-US" sz="3000" dirty="0"/>
              <a:t> method with a different argument to print a different message. </a:t>
            </a:r>
          </a:p>
        </p:txBody>
      </p:sp>
    </p:spTree>
    <p:extLst>
      <p:ext uri="{BB962C8B-B14F-4D97-AF65-F5344CB8AC3E}">
        <p14:creationId xmlns:p14="http://schemas.microsoft.com/office/powerpoint/2010/main" val="312718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551D5C-F50A-465F-A1A4-8841A9F9E6FD}" type="slidenum">
              <a:rPr lang="en-US" altLang="en-US" sz="1400"/>
              <a:pPr>
                <a:spcBef>
                  <a:spcPct val="0"/>
                </a:spcBef>
                <a:buClrTx/>
                <a:buSzTx/>
                <a:buFontTx/>
                <a:buNone/>
              </a:pPr>
              <a:t>57</a:t>
            </a:fld>
            <a:endParaRPr lang="en-US" altLang="en-US" sz="1400"/>
          </a:p>
        </p:txBody>
      </p:sp>
      <p:sp>
        <p:nvSpPr>
          <p:cNvPr id="124931" name="Rectangle 2"/>
          <p:cNvSpPr>
            <a:spLocks noGrp="1" noChangeArrowheads="1"/>
          </p:cNvSpPr>
          <p:nvPr>
            <p:ph type="title"/>
          </p:nvPr>
        </p:nvSpPr>
        <p:spPr>
          <a:xfrm>
            <a:off x="2209800" y="0"/>
            <a:ext cx="7772400" cy="1428750"/>
          </a:xfrm>
          <a:noFill/>
        </p:spPr>
        <p:txBody>
          <a:bodyPr/>
          <a:lstStyle/>
          <a:p>
            <a:r>
              <a:rPr lang="en-US" altLang="en-US"/>
              <a:t>main Method</a:t>
            </a:r>
            <a:endParaRPr lang="en-US" altLang="en-US">
              <a:solidFill>
                <a:schemeClr val="tx1"/>
              </a:solidFill>
            </a:endParaRPr>
          </a:p>
        </p:txBody>
      </p:sp>
      <p:sp>
        <p:nvSpPr>
          <p:cNvPr id="124932" name="Rectangle 3"/>
          <p:cNvSpPr>
            <a:spLocks noGrp="1" noChangeArrowheads="1"/>
          </p:cNvSpPr>
          <p:nvPr>
            <p:ph type="body" idx="1"/>
          </p:nvPr>
        </p:nvSpPr>
        <p:spPr>
          <a:xfrm>
            <a:off x="1676400" y="1143000"/>
            <a:ext cx="8991600" cy="5486400"/>
          </a:xfrm>
          <a:noFill/>
        </p:spPr>
        <p:txBody>
          <a:bodyPr/>
          <a:lstStyle/>
          <a:p>
            <a:pPr marL="0" indent="0">
              <a:buNone/>
            </a:pPr>
            <a:r>
              <a:rPr lang="en-US" altLang="en-US" sz="3000" dirty="0"/>
              <a:t>The main method provides the control of program flow. The Java interpreter executes the application by invoking the main method. </a:t>
            </a:r>
          </a:p>
          <a:p>
            <a:pPr marL="0" indent="0">
              <a:buNone/>
            </a:pPr>
            <a:r>
              <a:rPr lang="en-US" altLang="en-US" sz="3000" dirty="0"/>
              <a:t> </a:t>
            </a:r>
          </a:p>
          <a:p>
            <a:pPr marL="0" indent="0">
              <a:buNone/>
            </a:pPr>
            <a:r>
              <a:rPr lang="en-US" altLang="en-US" sz="3000" dirty="0"/>
              <a:t>The main method looks like this:</a:t>
            </a:r>
          </a:p>
          <a:p>
            <a:pPr marL="0" indent="0" algn="just">
              <a:buNone/>
            </a:pPr>
            <a:r>
              <a:rPr lang="en-US" altLang="en-US" sz="3600" dirty="0">
                <a:solidFill>
                  <a:schemeClr val="tx2"/>
                </a:solidFill>
                <a:latin typeface="Courier" charset="0"/>
                <a:cs typeface="Times New Roman" panose="02020603050405020304" pitchFamily="18" charset="0"/>
              </a:rPr>
              <a:t> </a:t>
            </a:r>
            <a:endParaRPr lang="en-US" altLang="en-US" sz="3600" dirty="0">
              <a:solidFill>
                <a:schemeClr val="tx2"/>
              </a:solidFill>
              <a:latin typeface="Book Antiqua" panose="02040602050305030304" pitchFamily="18" charset="0"/>
              <a:cs typeface="Times New Roman" panose="02020603050405020304" pitchFamily="18" charset="0"/>
            </a:endParaRPr>
          </a:p>
          <a:p>
            <a:pPr marL="0" indent="0">
              <a:buNone/>
            </a:pPr>
            <a:r>
              <a:rPr lang="en-US" altLang="en-US" sz="3000" dirty="0"/>
              <a:t>public static void main(String[] </a:t>
            </a:r>
            <a:r>
              <a:rPr lang="en-US" altLang="en-US" sz="3000" dirty="0" err="1"/>
              <a:t>args</a:t>
            </a:r>
            <a:r>
              <a:rPr lang="en-US" altLang="en-US" sz="3000" dirty="0"/>
              <a:t>) {</a:t>
            </a:r>
          </a:p>
          <a:p>
            <a:pPr marL="0" indent="0">
              <a:buNone/>
            </a:pPr>
            <a:r>
              <a:rPr lang="en-US" altLang="en-US" sz="3000" dirty="0"/>
              <a:t>  // Statements;</a:t>
            </a:r>
          </a:p>
          <a:p>
            <a:pPr marL="0" indent="0">
              <a:buNone/>
            </a:pPr>
            <a:r>
              <a:rPr lang="en-US" altLang="en-US" sz="3000" dirty="0"/>
              <a:t>}</a:t>
            </a:r>
          </a:p>
        </p:txBody>
      </p:sp>
    </p:spTree>
    <p:extLst>
      <p:ext uri="{BB962C8B-B14F-4D97-AF65-F5344CB8AC3E}">
        <p14:creationId xmlns:p14="http://schemas.microsoft.com/office/powerpoint/2010/main" val="5998318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508"/>
            <a:ext cx="10515600" cy="449717"/>
          </a:xfrm>
        </p:spPr>
        <p:txBody>
          <a:bodyPr>
            <a:normAutofit fontScale="90000"/>
          </a:bodyPr>
          <a:lstStyle/>
          <a:p>
            <a:r>
              <a:rPr lang="en-US" sz="3200" dirty="0">
                <a:solidFill>
                  <a:srgbClr val="610B38"/>
                </a:solidFill>
                <a:latin typeface="erdana"/>
              </a:rPr>
              <a:t>Variable</a:t>
            </a:r>
            <a:endParaRPr lang="en-US" sz="3200" dirty="0"/>
          </a:p>
        </p:txBody>
      </p:sp>
      <p:graphicFrame>
        <p:nvGraphicFramePr>
          <p:cNvPr id="4" name="Content Placeholder 3"/>
          <p:cNvGraphicFramePr>
            <a:graphicFrameLocks noGrp="1"/>
          </p:cNvGraphicFramePr>
          <p:nvPr>
            <p:ph idx="1"/>
          </p:nvPr>
        </p:nvGraphicFramePr>
        <p:xfrm>
          <a:off x="0" y="763225"/>
          <a:ext cx="12192000" cy="5852160"/>
        </p:xfrm>
        <a:graphic>
          <a:graphicData uri="http://schemas.openxmlformats.org/drawingml/2006/table">
            <a:tbl>
              <a:tblPr/>
              <a:tblGrid>
                <a:gridCol w="12192000">
                  <a:extLst>
                    <a:ext uri="{9D8B030D-6E8A-4147-A177-3AD203B41FA5}">
                      <a16:colId xmlns:a16="http://schemas.microsoft.com/office/drawing/2014/main" val="2130873814"/>
                    </a:ext>
                  </a:extLst>
                </a:gridCol>
              </a:tblGrid>
              <a:tr h="1282632">
                <a:tc>
                  <a:txBody>
                    <a:bodyPr/>
                    <a:lstStyle/>
                    <a:p>
                      <a:r>
                        <a:rPr lang="en-US" sz="2000" b="1" dirty="0">
                          <a:solidFill>
                            <a:srgbClr val="000000"/>
                          </a:solidFill>
                          <a:effectLst/>
                          <a:latin typeface="Times New Roman" panose="02020603050405020304" pitchFamily="18" charset="0"/>
                          <a:cs typeface="Times New Roman" panose="02020603050405020304" pitchFamily="18" charset="0"/>
                        </a:rPr>
                        <a:t>Variable</a:t>
                      </a:r>
                      <a:r>
                        <a:rPr lang="en-US" sz="2000" dirty="0">
                          <a:solidFill>
                            <a:srgbClr val="000000"/>
                          </a:solidFill>
                          <a:effectLst/>
                          <a:latin typeface="Times New Roman" panose="02020603050405020304" pitchFamily="18" charset="0"/>
                          <a:cs typeface="Times New Roman" panose="02020603050405020304" pitchFamily="18" charset="0"/>
                        </a:rPr>
                        <a:t> is name of </a:t>
                      </a:r>
                      <a:r>
                        <a:rPr lang="en-US" sz="2000" i="1" dirty="0">
                          <a:solidFill>
                            <a:srgbClr val="000000"/>
                          </a:solidFill>
                          <a:effectLst/>
                          <a:latin typeface="Times New Roman" panose="02020603050405020304" pitchFamily="18" charset="0"/>
                          <a:cs typeface="Times New Roman" panose="02020603050405020304" pitchFamily="18" charset="0"/>
                        </a:rPr>
                        <a:t>reserved area allocated in memory</a:t>
                      </a:r>
                      <a:r>
                        <a:rPr lang="en-US" sz="2000" dirty="0">
                          <a:solidFill>
                            <a:srgbClr val="000000"/>
                          </a:solidFill>
                          <a:effectLst/>
                          <a:latin typeface="Times New Roman" panose="02020603050405020304" pitchFamily="18" charset="0"/>
                          <a:cs typeface="Times New Roman" panose="02020603050405020304" pitchFamily="18" charset="0"/>
                        </a:rPr>
                        <a:t>. In other words, it is a </a:t>
                      </a:r>
                      <a:r>
                        <a:rPr lang="en-US" sz="2000" i="1" dirty="0">
                          <a:solidFill>
                            <a:srgbClr val="000000"/>
                          </a:solidFill>
                          <a:effectLst/>
                          <a:latin typeface="Times New Roman" panose="02020603050405020304" pitchFamily="18" charset="0"/>
                          <a:cs typeface="Times New Roman" panose="02020603050405020304" pitchFamily="18" charset="0"/>
                        </a:rPr>
                        <a:t>name of memory location</a:t>
                      </a:r>
                      <a:r>
                        <a:rPr lang="en-US" sz="2000" dirty="0">
                          <a:solidFill>
                            <a:srgbClr val="000000"/>
                          </a:solidFill>
                          <a:effectLst/>
                          <a:latin typeface="Times New Roman" panose="02020603050405020304" pitchFamily="18" charset="0"/>
                          <a:cs typeface="Times New Roman" panose="02020603050405020304" pitchFamily="18" charset="0"/>
                        </a:rPr>
                        <a:t>. It is a combination of "vary + able" that means its value can be changed.</a:t>
                      </a:r>
                    </a:p>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There are three types of variables in java:</a:t>
                      </a:r>
                    </a:p>
                    <a:p>
                      <a:pPr marL="285750" indent="-285750">
                        <a:buFont typeface="Arial" panose="020B0604020202020204" pitchFamily="34" charset="0"/>
                        <a:buChar char="•"/>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local variable</a:t>
                      </a:r>
                    </a:p>
                    <a:p>
                      <a:pPr marL="285750" indent="-285750">
                        <a:buFont typeface="Arial" panose="020B0604020202020204" pitchFamily="34" charset="0"/>
                        <a:buChar char="•"/>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instance variable</a:t>
                      </a:r>
                    </a:p>
                    <a:p>
                      <a:pPr marL="285750" indent="-285750">
                        <a:buFont typeface="Arial" panose="020B0604020202020204" pitchFamily="34" charset="0"/>
                        <a:buChar char="•"/>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static variable</a:t>
                      </a:r>
                    </a:p>
                    <a:p>
                      <a:endParaRPr lang="en-US" sz="2000" dirty="0">
                        <a:solidFill>
                          <a:srgbClr val="000000"/>
                        </a:solidFill>
                        <a:effectLst/>
                        <a:latin typeface="Times New Roman" panose="02020603050405020304" pitchFamily="18" charset="0"/>
                        <a:cs typeface="Times New Roman" panose="02020603050405020304" pitchFamily="18" charset="0"/>
                      </a:endParaRPr>
                    </a:p>
                    <a:p>
                      <a:r>
                        <a:rPr lang="en-US" sz="2000" b="1" i="0" u="sng" kern="1200" dirty="0">
                          <a:solidFill>
                            <a:schemeClr val="tx1"/>
                          </a:solidFill>
                          <a:effectLst/>
                          <a:latin typeface="Times New Roman" panose="02020603050405020304" pitchFamily="18" charset="0"/>
                          <a:ea typeface="+mn-ea"/>
                          <a:cs typeface="Times New Roman" panose="02020603050405020304" pitchFamily="18" charset="0"/>
                        </a:rPr>
                        <a:t>1) Local Variable: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 variable declared inside the body of the method is called local variable. You can use this variable only within that method and the other methods in the class aren't even aware that the variable exists.</a:t>
                      </a:r>
                    </a:p>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 local variable cannot be defined with "static" keyword.</a:t>
                      </a:r>
                    </a:p>
                    <a:p>
                      <a:endParaRPr lang="en-US" sz="20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2000" b="1" i="0" u="sng" kern="1200" dirty="0">
                          <a:solidFill>
                            <a:schemeClr val="tx1"/>
                          </a:solidFill>
                          <a:effectLst/>
                          <a:latin typeface="Times New Roman" panose="02020603050405020304" pitchFamily="18" charset="0"/>
                          <a:ea typeface="+mn-ea"/>
                          <a:cs typeface="Times New Roman" panose="02020603050405020304" pitchFamily="18" charset="0"/>
                        </a:rPr>
                        <a:t>2) Instance Variable: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 variable declared inside the class but outside the body of the method, is called instance variable. It is not declared as static.</a:t>
                      </a:r>
                    </a:p>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It is called instance variable because its value is instance specific and is not shared among instances.</a:t>
                      </a:r>
                    </a:p>
                    <a:p>
                      <a:endParaRPr lang="en-US" sz="20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2000" b="1" i="0" u="sng" kern="1200" dirty="0">
                          <a:solidFill>
                            <a:schemeClr val="tx1"/>
                          </a:solidFill>
                          <a:effectLst/>
                          <a:latin typeface="Times New Roman" panose="02020603050405020304" pitchFamily="18" charset="0"/>
                          <a:ea typeface="+mn-ea"/>
                          <a:cs typeface="Times New Roman" panose="02020603050405020304" pitchFamily="18" charset="0"/>
                        </a:rPr>
                        <a:t>3) Static variable: </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a:p>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3661942509"/>
                  </a:ext>
                </a:extLst>
              </a:tr>
            </a:tbl>
          </a:graphicData>
        </a:graphic>
      </p:graphicFrame>
    </p:spTree>
    <p:extLst>
      <p:ext uri="{BB962C8B-B14F-4D97-AF65-F5344CB8AC3E}">
        <p14:creationId xmlns:p14="http://schemas.microsoft.com/office/powerpoint/2010/main" val="3423945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92630" y="1825625"/>
            <a:ext cx="9606740" cy="4351338"/>
          </a:xfrm>
          <a:prstGeom prst="rect">
            <a:avLst/>
          </a:prstGeom>
        </p:spPr>
      </p:pic>
    </p:spTree>
    <p:extLst>
      <p:ext uri="{BB962C8B-B14F-4D97-AF65-F5344CB8AC3E}">
        <p14:creationId xmlns:p14="http://schemas.microsoft.com/office/powerpoint/2010/main" val="281141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F2B30E-08FD-4595-A46D-01F6F5B4D99A}" type="slidenum">
              <a:rPr lang="en-US" altLang="en-US" sz="1400"/>
              <a:pPr>
                <a:spcBef>
                  <a:spcPct val="0"/>
                </a:spcBef>
                <a:buClrTx/>
                <a:buSzTx/>
                <a:buFontTx/>
                <a:buNone/>
              </a:pPr>
              <a:t>6</a:t>
            </a:fld>
            <a:endParaRPr lang="en-US" altLang="en-US" sz="1400"/>
          </a:p>
        </p:txBody>
      </p:sp>
      <p:sp>
        <p:nvSpPr>
          <p:cNvPr id="76803"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76804"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solidFill>
                  <a:srgbClr val="FF9900"/>
                </a:solidFill>
                <a:cs typeface="Times New Roman" panose="02020603050405020304" pitchFamily="18" charset="0"/>
              </a:rPr>
              <a:t>Java Is Interpreted</a:t>
            </a:r>
            <a:r>
              <a:rPr lang="en-US" altLang="en-US" sz="2400"/>
              <a:t>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76805" name="Text Box 4"/>
          <p:cNvSpPr txBox="1">
            <a:spLocks noChangeArrowheads="1"/>
          </p:cNvSpPr>
          <p:nvPr/>
        </p:nvSpPr>
        <p:spPr bwMode="auto">
          <a:xfrm>
            <a:off x="5867400" y="990601"/>
            <a:ext cx="457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
        <p:nvSpPr>
          <p:cNvPr id="76806" name="Rectangle 1030"/>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1045150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60720" y="1825625"/>
            <a:ext cx="9470559" cy="4351338"/>
          </a:xfrm>
          <a:prstGeom prst="rect">
            <a:avLst/>
          </a:prstGeom>
        </p:spPr>
      </p:pic>
    </p:spTree>
    <p:extLst>
      <p:ext uri="{BB962C8B-B14F-4D97-AF65-F5344CB8AC3E}">
        <p14:creationId xmlns:p14="http://schemas.microsoft.com/office/powerpoint/2010/main" val="1643786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89656" y="1825625"/>
            <a:ext cx="10212688" cy="4351338"/>
          </a:xfrm>
          <a:prstGeom prst="rect">
            <a:avLst/>
          </a:prstGeom>
        </p:spPr>
      </p:pic>
    </p:spTree>
    <p:extLst>
      <p:ext uri="{BB962C8B-B14F-4D97-AF65-F5344CB8AC3E}">
        <p14:creationId xmlns:p14="http://schemas.microsoft.com/office/powerpoint/2010/main" val="2492366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Modifiers</a:t>
            </a:r>
          </a:p>
        </p:txBody>
      </p:sp>
      <p:pic>
        <p:nvPicPr>
          <p:cNvPr id="4" name="Content Placeholder 3"/>
          <p:cNvPicPr>
            <a:picLocks noGrp="1" noChangeAspect="1"/>
          </p:cNvPicPr>
          <p:nvPr>
            <p:ph idx="1"/>
          </p:nvPr>
        </p:nvPicPr>
        <p:blipFill>
          <a:blip r:embed="rId2"/>
          <a:stretch>
            <a:fillRect/>
          </a:stretch>
        </p:blipFill>
        <p:spPr>
          <a:xfrm>
            <a:off x="838200" y="2264217"/>
            <a:ext cx="10515600" cy="3474153"/>
          </a:xfrm>
          <a:prstGeom prst="rect">
            <a:avLst/>
          </a:prstGeom>
        </p:spPr>
      </p:pic>
    </p:spTree>
    <p:extLst>
      <p:ext uri="{BB962C8B-B14F-4D97-AF65-F5344CB8AC3E}">
        <p14:creationId xmlns:p14="http://schemas.microsoft.com/office/powerpoint/2010/main" val="695839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r>
              <a:rPr lang="en-US" sz="3200" dirty="0"/>
              <a:t>Example</a:t>
            </a:r>
          </a:p>
        </p:txBody>
      </p:sp>
      <p:sp>
        <p:nvSpPr>
          <p:cNvPr id="3" name="Content Placeholder 2"/>
          <p:cNvSpPr>
            <a:spLocks noGrp="1"/>
          </p:cNvSpPr>
          <p:nvPr>
            <p:ph idx="1"/>
          </p:nvPr>
        </p:nvSpPr>
        <p:spPr>
          <a:xfrm>
            <a:off x="838200" y="1253331"/>
            <a:ext cx="10515600" cy="4351338"/>
          </a:xfrm>
        </p:spPr>
        <p:txBody>
          <a:bodyPr/>
          <a:lstStyle/>
          <a:p>
            <a:pPr marL="457200" lvl="1" indent="0">
              <a:buNone/>
            </a:pPr>
            <a:r>
              <a:rPr lang="en-US" b="1" dirty="0"/>
              <a:t>class</a:t>
            </a:r>
            <a:r>
              <a:rPr lang="en-US" dirty="0"/>
              <a:t> A{  </a:t>
            </a:r>
          </a:p>
          <a:p>
            <a:pPr marL="457200" lvl="1" indent="0">
              <a:buNone/>
            </a:pPr>
            <a:r>
              <a:rPr lang="en-US" b="1" dirty="0" err="1"/>
              <a:t>int</a:t>
            </a:r>
            <a:r>
              <a:rPr lang="en-US" dirty="0"/>
              <a:t> data=50;//instance variable  </a:t>
            </a:r>
          </a:p>
          <a:p>
            <a:pPr marL="457200" lvl="1" indent="0">
              <a:buNone/>
            </a:pPr>
            <a:r>
              <a:rPr lang="en-US" b="1" dirty="0"/>
              <a:t>static</a:t>
            </a:r>
            <a:r>
              <a:rPr lang="en-US" dirty="0"/>
              <a:t> </a:t>
            </a:r>
            <a:r>
              <a:rPr lang="en-US" b="1" dirty="0" err="1"/>
              <a:t>int</a:t>
            </a:r>
            <a:r>
              <a:rPr lang="en-US" dirty="0"/>
              <a:t> m=100;//static variable  </a:t>
            </a:r>
          </a:p>
          <a:p>
            <a:pPr marL="457200" lvl="1" indent="0">
              <a:buNone/>
            </a:pPr>
            <a:r>
              <a:rPr lang="en-US" b="1" dirty="0"/>
              <a:t>void</a:t>
            </a:r>
            <a:r>
              <a:rPr lang="en-US" dirty="0"/>
              <a:t> method(){  </a:t>
            </a:r>
          </a:p>
          <a:p>
            <a:pPr marL="457200" lvl="1" indent="0">
              <a:buNone/>
            </a:pPr>
            <a:r>
              <a:rPr lang="en-US" b="1" dirty="0" err="1"/>
              <a:t>int</a:t>
            </a:r>
            <a:r>
              <a:rPr lang="en-US" dirty="0"/>
              <a:t> n=90;//local variable  </a:t>
            </a:r>
          </a:p>
          <a:p>
            <a:pPr marL="457200" lvl="1" indent="0">
              <a:buNone/>
            </a:pPr>
            <a:r>
              <a:rPr lang="en-US" dirty="0"/>
              <a:t>}  </a:t>
            </a:r>
          </a:p>
          <a:p>
            <a:pPr marL="457200" lvl="1" indent="0">
              <a:buNone/>
            </a:pPr>
            <a:r>
              <a:rPr lang="en-US" dirty="0"/>
              <a:t>}//end of class  </a:t>
            </a:r>
          </a:p>
          <a:p>
            <a:endParaRPr lang="en-US" dirty="0"/>
          </a:p>
        </p:txBody>
      </p:sp>
    </p:spTree>
    <p:extLst>
      <p:ext uri="{BB962C8B-B14F-4D97-AF65-F5344CB8AC3E}">
        <p14:creationId xmlns:p14="http://schemas.microsoft.com/office/powerpoint/2010/main" val="4020322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endParaRPr lang="en-US" dirty="0"/>
          </a:p>
        </p:txBody>
      </p:sp>
      <p:sp>
        <p:nvSpPr>
          <p:cNvPr id="4" name="Rectangle 1"/>
          <p:cNvSpPr>
            <a:spLocks noChangeArrowheads="1"/>
          </p:cNvSpPr>
          <p:nvPr/>
        </p:nvSpPr>
        <p:spPr bwMode="auto">
          <a:xfrm>
            <a:off x="557801" y="1096645"/>
            <a:ext cx="9784081"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static keyword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Java is used for memory management mainly. We can apply java static keyword with variables, methods, blocks and nested class. The static keyword belongs to the class than an instance of the class.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static can be: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Variable (also known as a class variable)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Method (also known as a class method)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Block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Nested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endParaRPr>
          </a:p>
        </p:txBody>
      </p:sp>
      <p:pic>
        <p:nvPicPr>
          <p:cNvPr id="5122" name="Picture 2" descr="Static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5" y="1802674"/>
            <a:ext cx="5029654" cy="446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3285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dirty="0">
                <a:solidFill>
                  <a:srgbClr val="610B38"/>
                </a:solidFill>
                <a:latin typeface="Times New Roman" panose="02020603050405020304" pitchFamily="18" charset="0"/>
                <a:cs typeface="Times New Roman" panose="02020603050405020304" pitchFamily="18" charset="0"/>
              </a:rPr>
              <a:t>1) Java static variable</a:t>
            </a:r>
          </a:p>
          <a:p>
            <a:pPr marL="0" lvl="0" indent="0"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If you declare any variable as static, it is known as a static variable.</a:t>
            </a:r>
          </a:p>
          <a:p>
            <a:r>
              <a:rPr lang="en-US" dirty="0"/>
              <a:t>The static variable can be used to refer to the common property of all objects (which is not unique for each object), for example, the company name of employees, college name of students, etc.</a:t>
            </a:r>
          </a:p>
          <a:p>
            <a:r>
              <a:rPr lang="en-US" dirty="0"/>
              <a:t>The static variable gets memory only once in the class area at the time of class loading.</a:t>
            </a:r>
          </a:p>
          <a:p>
            <a:r>
              <a:rPr lang="en-US" dirty="0"/>
              <a:t>Advantages of static variable is to makes your program </a:t>
            </a:r>
            <a:r>
              <a:rPr lang="en-US" b="1" dirty="0"/>
              <a:t>memory efficient</a:t>
            </a:r>
            <a:r>
              <a:rPr lang="en-US" dirty="0"/>
              <a:t> (i.e., it saves memory).</a:t>
            </a:r>
          </a:p>
          <a:p>
            <a:pPr marL="0" lvl="0" indent="0" eaLnBrk="0" fontAlgn="base" hangingPunct="0">
              <a:lnSpc>
                <a:spcPct val="100000"/>
              </a:lnSpc>
              <a:spcBef>
                <a:spcPct val="0"/>
              </a:spcBef>
              <a:spcAft>
                <a:spcPct val="0"/>
              </a:spcAft>
              <a:buNone/>
            </a:pPr>
            <a:endParaRPr lang="en-US"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35326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rmAutofit fontScale="90000"/>
          </a:bodyPr>
          <a:lstStyle/>
          <a:p>
            <a:endParaRPr lang="en-US" dirty="0"/>
          </a:p>
        </p:txBody>
      </p:sp>
      <p:sp>
        <p:nvSpPr>
          <p:cNvPr id="3" name="Content Placeholder 2"/>
          <p:cNvSpPr>
            <a:spLocks noGrp="1"/>
          </p:cNvSpPr>
          <p:nvPr>
            <p:ph idx="1"/>
          </p:nvPr>
        </p:nvSpPr>
        <p:spPr>
          <a:xfrm>
            <a:off x="143691" y="679270"/>
            <a:ext cx="11900263" cy="6178730"/>
          </a:xfrm>
        </p:spPr>
        <p:txBody>
          <a:bodyPr numCol="2">
            <a:normAutofit/>
          </a:bodyPr>
          <a:lstStyle/>
          <a:p>
            <a:pPr marL="0" indent="0">
              <a:buNone/>
            </a:pPr>
            <a:r>
              <a:rPr lang="en-US" sz="1600" dirty="0"/>
              <a:t>//Java Program to demonstrate the use of static variable  </a:t>
            </a:r>
          </a:p>
          <a:p>
            <a:pPr marL="0" indent="0">
              <a:buNone/>
            </a:pPr>
            <a:r>
              <a:rPr lang="en-US" sz="1600" b="1" dirty="0"/>
              <a:t>class</a:t>
            </a:r>
            <a:r>
              <a:rPr lang="en-US" sz="1600" dirty="0"/>
              <a:t> Student{  </a:t>
            </a:r>
          </a:p>
          <a:p>
            <a:pPr marL="0" indent="0">
              <a:buNone/>
            </a:pPr>
            <a:r>
              <a:rPr lang="en-US" sz="1600" dirty="0"/>
              <a:t>   </a:t>
            </a:r>
            <a:r>
              <a:rPr lang="en-US" sz="1600" b="1" dirty="0" err="1"/>
              <a:t>int</a:t>
            </a:r>
            <a:r>
              <a:rPr lang="en-US" sz="1600" dirty="0"/>
              <a:t> </a:t>
            </a:r>
            <a:r>
              <a:rPr lang="en-US" sz="1600" dirty="0" err="1"/>
              <a:t>rollno</a:t>
            </a:r>
            <a:r>
              <a:rPr lang="en-US" sz="1600" dirty="0"/>
              <a:t>;//instance variable  </a:t>
            </a:r>
          </a:p>
          <a:p>
            <a:pPr marL="0" indent="0">
              <a:buNone/>
            </a:pPr>
            <a:r>
              <a:rPr lang="en-US" sz="1600" dirty="0"/>
              <a:t>   String name;  </a:t>
            </a:r>
          </a:p>
          <a:p>
            <a:pPr marL="0" indent="0">
              <a:buNone/>
            </a:pPr>
            <a:r>
              <a:rPr lang="en-US" sz="1600" dirty="0"/>
              <a:t>   </a:t>
            </a:r>
            <a:r>
              <a:rPr lang="en-US" sz="1600" b="1" dirty="0"/>
              <a:t>static</a:t>
            </a:r>
            <a:r>
              <a:rPr lang="en-US" sz="1600" dirty="0"/>
              <a:t> String college ="ITS";//static variable  </a:t>
            </a:r>
          </a:p>
          <a:p>
            <a:pPr marL="0" indent="0">
              <a:buNone/>
            </a:pPr>
            <a:r>
              <a:rPr lang="en-US" sz="1600" dirty="0"/>
              <a:t>   //constructor  </a:t>
            </a:r>
          </a:p>
          <a:p>
            <a:pPr marL="0" indent="0">
              <a:buNone/>
            </a:pPr>
            <a:r>
              <a:rPr lang="en-US" sz="1600" dirty="0"/>
              <a:t>   Student(</a:t>
            </a:r>
            <a:r>
              <a:rPr lang="en-US" sz="1600" b="1" dirty="0" err="1"/>
              <a:t>int</a:t>
            </a:r>
            <a:r>
              <a:rPr lang="en-US" sz="1600" dirty="0"/>
              <a:t> r, String n){  </a:t>
            </a:r>
          </a:p>
          <a:p>
            <a:pPr marL="0" indent="0">
              <a:buNone/>
            </a:pPr>
            <a:r>
              <a:rPr lang="en-US" sz="1600" dirty="0"/>
              <a:t>   </a:t>
            </a:r>
            <a:r>
              <a:rPr lang="en-US" sz="1600" dirty="0" err="1"/>
              <a:t>rollno</a:t>
            </a:r>
            <a:r>
              <a:rPr lang="en-US" sz="1600" dirty="0"/>
              <a:t> = r;  </a:t>
            </a:r>
          </a:p>
          <a:p>
            <a:pPr marL="0" indent="0">
              <a:buNone/>
            </a:pPr>
            <a:r>
              <a:rPr lang="en-US" sz="1600" dirty="0"/>
              <a:t>   name = n;  </a:t>
            </a:r>
          </a:p>
          <a:p>
            <a:pPr marL="0" indent="0">
              <a:buNone/>
            </a:pPr>
            <a:r>
              <a:rPr lang="en-US" sz="1600" dirty="0"/>
              <a:t>   }  </a:t>
            </a:r>
          </a:p>
          <a:p>
            <a:pPr marL="0" indent="0">
              <a:buNone/>
            </a:pPr>
            <a:r>
              <a:rPr lang="en-US" sz="1600" dirty="0"/>
              <a:t>   //method to display the values  </a:t>
            </a:r>
          </a:p>
          <a:p>
            <a:pPr marL="0" indent="0">
              <a:buNone/>
            </a:pPr>
            <a:r>
              <a:rPr lang="en-US" sz="1600" dirty="0"/>
              <a:t>   </a:t>
            </a:r>
            <a:r>
              <a:rPr lang="en-US" sz="1600" b="1" dirty="0"/>
              <a:t>void</a:t>
            </a:r>
            <a:r>
              <a:rPr lang="en-US" sz="1600" dirty="0"/>
              <a:t> display (){</a:t>
            </a:r>
          </a:p>
          <a:p>
            <a:pPr marL="0" indent="0">
              <a:buNone/>
            </a:pPr>
            <a:r>
              <a:rPr lang="en-US" sz="1600" dirty="0"/>
              <a:t>      </a:t>
            </a:r>
            <a:r>
              <a:rPr lang="en-US" sz="1600" dirty="0" err="1"/>
              <a:t>System.out.println</a:t>
            </a:r>
            <a:r>
              <a:rPr lang="en-US" sz="1600" dirty="0"/>
              <a:t>(</a:t>
            </a:r>
            <a:r>
              <a:rPr lang="en-US" sz="1600" dirty="0" err="1"/>
              <a:t>rollno</a:t>
            </a:r>
            <a:r>
              <a:rPr lang="en-US" sz="1600" dirty="0"/>
              <a:t>+" "+name+" "+college);}  </a:t>
            </a:r>
          </a:p>
          <a:p>
            <a:pPr marL="0" indent="0">
              <a:buNone/>
            </a:pPr>
            <a:r>
              <a:rPr lang="en-US" sz="1600" dirty="0"/>
              <a:t>}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//Test class to show the values of objects  </a:t>
            </a:r>
          </a:p>
          <a:p>
            <a:pPr marL="0" indent="0">
              <a:buNone/>
            </a:pPr>
            <a:r>
              <a:rPr lang="en-US" sz="1800" b="1" dirty="0"/>
              <a:t>public</a:t>
            </a:r>
            <a:r>
              <a:rPr lang="en-US" sz="1800" dirty="0"/>
              <a:t> </a:t>
            </a:r>
            <a:r>
              <a:rPr lang="en-US" sz="1800" b="1" dirty="0"/>
              <a:t>class</a:t>
            </a:r>
            <a:r>
              <a:rPr lang="en-US" sz="1800" dirty="0"/>
              <a:t> TestStaticVariable1{  </a:t>
            </a:r>
          </a:p>
          <a:p>
            <a:pPr marL="0" indent="0">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a:t>
            </a:r>
          </a:p>
          <a:p>
            <a:pPr marL="0" indent="0">
              <a:buNone/>
            </a:pPr>
            <a:r>
              <a:rPr lang="en-US" sz="1800" dirty="0"/>
              <a:t> Student s1 = </a:t>
            </a:r>
            <a:r>
              <a:rPr lang="en-US" sz="1800" b="1" dirty="0"/>
              <a:t>new</a:t>
            </a:r>
            <a:r>
              <a:rPr lang="en-US" sz="1800" dirty="0"/>
              <a:t> Student(111,"Karan");  </a:t>
            </a:r>
          </a:p>
          <a:p>
            <a:pPr marL="0" indent="0">
              <a:buNone/>
            </a:pPr>
            <a:r>
              <a:rPr lang="en-US" sz="1800" dirty="0"/>
              <a:t> Student s2 = </a:t>
            </a:r>
            <a:r>
              <a:rPr lang="en-US" sz="1800" b="1" dirty="0"/>
              <a:t>new</a:t>
            </a:r>
            <a:r>
              <a:rPr lang="en-US" sz="1800" dirty="0"/>
              <a:t> Student(222,"Aryan");  </a:t>
            </a:r>
          </a:p>
          <a:p>
            <a:pPr marL="0" indent="0">
              <a:buNone/>
            </a:pPr>
            <a:r>
              <a:rPr lang="en-US" sz="1800" dirty="0"/>
              <a:t> //we can change the college of all objects by the single line of code  </a:t>
            </a:r>
          </a:p>
          <a:p>
            <a:pPr marL="0" indent="0">
              <a:buNone/>
            </a:pPr>
            <a:r>
              <a:rPr lang="en-US" sz="1800" dirty="0"/>
              <a:t>//</a:t>
            </a:r>
            <a:r>
              <a:rPr lang="en-US" sz="1800" dirty="0" err="1"/>
              <a:t>Student.college</a:t>
            </a:r>
            <a:r>
              <a:rPr lang="en-US" sz="1800" dirty="0"/>
              <a:t>="BBDIT";  </a:t>
            </a:r>
          </a:p>
          <a:p>
            <a:pPr marL="0" indent="0">
              <a:buNone/>
            </a:pPr>
            <a:r>
              <a:rPr lang="en-US" sz="1800" dirty="0"/>
              <a:t> s1.display();  </a:t>
            </a:r>
          </a:p>
          <a:p>
            <a:pPr marL="0" indent="0">
              <a:buNone/>
            </a:pPr>
            <a:r>
              <a:rPr lang="en-US" sz="1800" dirty="0"/>
              <a:t> s2.display();  </a:t>
            </a:r>
          </a:p>
          <a:p>
            <a:pPr marL="0" indent="0">
              <a:buNone/>
            </a:pPr>
            <a:r>
              <a:rPr lang="en-US" sz="1800" dirty="0"/>
              <a:t> }  </a:t>
            </a:r>
          </a:p>
          <a:p>
            <a:pPr marL="0" indent="0">
              <a:buNone/>
            </a:pPr>
            <a:r>
              <a:rPr lang="en-US" sz="1800" dirty="0"/>
              <a:t>}  </a:t>
            </a:r>
          </a:p>
          <a:p>
            <a:endParaRPr lang="en-US" sz="1800" dirty="0"/>
          </a:p>
        </p:txBody>
      </p:sp>
    </p:spTree>
    <p:extLst>
      <p:ext uri="{BB962C8B-B14F-4D97-AF65-F5344CB8AC3E}">
        <p14:creationId xmlns:p14="http://schemas.microsoft.com/office/powerpoint/2010/main" val="470041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fontScale="90000"/>
          </a:bodyPr>
          <a:lstStyle/>
          <a:p>
            <a:endParaRPr lang="en-US" dirty="0"/>
          </a:p>
        </p:txBody>
      </p:sp>
      <p:pic>
        <p:nvPicPr>
          <p:cNvPr id="6146" name="Picture 2" descr="Static Vari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1314" y="1468619"/>
            <a:ext cx="6149372" cy="442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5618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23149"/>
          </a:xfrm>
        </p:spPr>
        <p:txBody>
          <a:bodyPr>
            <a:normAutofit fontScale="90000"/>
          </a:bodyPr>
          <a:lstStyle/>
          <a:p>
            <a:endParaRPr lang="en-US" dirty="0"/>
          </a:p>
        </p:txBody>
      </p:sp>
      <p:sp>
        <p:nvSpPr>
          <p:cNvPr id="3" name="Content Placeholder 2"/>
          <p:cNvSpPr>
            <a:spLocks noGrp="1"/>
          </p:cNvSpPr>
          <p:nvPr>
            <p:ph idx="1"/>
          </p:nvPr>
        </p:nvSpPr>
        <p:spPr>
          <a:xfrm>
            <a:off x="576942" y="793660"/>
            <a:ext cx="10776858" cy="6064340"/>
          </a:xfrm>
        </p:spPr>
        <p:txBody>
          <a:bodyPr>
            <a:normAutofit fontScale="47500" lnSpcReduction="20000"/>
          </a:bodyPr>
          <a:lstStyle/>
          <a:p>
            <a:pPr marL="0" indent="0">
              <a:buNone/>
            </a:pPr>
            <a:r>
              <a:rPr lang="en-US" sz="4500" dirty="0"/>
              <a:t>//Java Program to demonstrate the use of an instance variable  </a:t>
            </a:r>
          </a:p>
          <a:p>
            <a:pPr marL="0" indent="0">
              <a:buNone/>
            </a:pPr>
            <a:r>
              <a:rPr lang="en-US" sz="4500" dirty="0"/>
              <a:t>//which get memory each time when we create an object of the class.  </a:t>
            </a:r>
          </a:p>
          <a:p>
            <a:pPr marL="0" indent="0">
              <a:buNone/>
            </a:pPr>
            <a:r>
              <a:rPr lang="en-US" sz="4500" b="1" dirty="0"/>
              <a:t>class</a:t>
            </a:r>
            <a:r>
              <a:rPr lang="en-US" sz="4500" dirty="0"/>
              <a:t> Counter{  </a:t>
            </a:r>
          </a:p>
          <a:p>
            <a:pPr marL="0" indent="0">
              <a:buNone/>
            </a:pPr>
            <a:r>
              <a:rPr lang="en-US" sz="4500" b="1" dirty="0" err="1"/>
              <a:t>int</a:t>
            </a:r>
            <a:r>
              <a:rPr lang="en-US" sz="4500" dirty="0"/>
              <a:t> count=0;//will get memory each time when the instance is created  </a:t>
            </a:r>
          </a:p>
          <a:p>
            <a:pPr marL="0" indent="0">
              <a:buNone/>
            </a:pPr>
            <a:r>
              <a:rPr lang="en-US" sz="4500" dirty="0"/>
              <a:t>  </a:t>
            </a:r>
          </a:p>
          <a:p>
            <a:pPr marL="0" indent="0">
              <a:buNone/>
            </a:pPr>
            <a:r>
              <a:rPr lang="en-US" sz="4500" dirty="0"/>
              <a:t>Counter(){  </a:t>
            </a:r>
          </a:p>
          <a:p>
            <a:pPr marL="0" indent="0">
              <a:buNone/>
            </a:pPr>
            <a:r>
              <a:rPr lang="en-US" sz="4500" dirty="0"/>
              <a:t>count++;//incrementing value  </a:t>
            </a:r>
          </a:p>
          <a:p>
            <a:pPr marL="0" indent="0">
              <a:buNone/>
            </a:pPr>
            <a:r>
              <a:rPr lang="en-US" sz="4500" dirty="0" err="1"/>
              <a:t>System.out.println</a:t>
            </a:r>
            <a:r>
              <a:rPr lang="en-US" sz="4500" dirty="0"/>
              <a:t>(count);  </a:t>
            </a:r>
          </a:p>
          <a:p>
            <a:pPr marL="0" indent="0">
              <a:buNone/>
            </a:pPr>
            <a:r>
              <a:rPr lang="en-US" sz="4500" dirty="0"/>
              <a:t>}  </a:t>
            </a:r>
          </a:p>
          <a:p>
            <a:pPr marL="0" indent="0">
              <a:buNone/>
            </a:pPr>
            <a:r>
              <a:rPr lang="en-US" sz="4500" dirty="0"/>
              <a:t>  </a:t>
            </a:r>
          </a:p>
          <a:p>
            <a:pPr marL="0" indent="0">
              <a:buNone/>
            </a:pPr>
            <a:r>
              <a:rPr lang="en-US" sz="4500" b="1" dirty="0"/>
              <a:t>public</a:t>
            </a:r>
            <a:r>
              <a:rPr lang="en-US" sz="4500" dirty="0"/>
              <a:t> </a:t>
            </a:r>
            <a:r>
              <a:rPr lang="en-US" sz="4500" b="1" dirty="0"/>
              <a:t>static</a:t>
            </a:r>
            <a:r>
              <a:rPr lang="en-US" sz="4500" dirty="0"/>
              <a:t> </a:t>
            </a:r>
            <a:r>
              <a:rPr lang="en-US" sz="4500" b="1" dirty="0"/>
              <a:t>void</a:t>
            </a:r>
            <a:r>
              <a:rPr lang="en-US" sz="4500" dirty="0"/>
              <a:t> main(String </a:t>
            </a:r>
            <a:r>
              <a:rPr lang="en-US" sz="4500" dirty="0" err="1"/>
              <a:t>args</a:t>
            </a:r>
            <a:r>
              <a:rPr lang="en-US" sz="4500" dirty="0"/>
              <a:t>[]){  </a:t>
            </a:r>
          </a:p>
          <a:p>
            <a:pPr marL="0" indent="0">
              <a:buNone/>
            </a:pPr>
            <a:r>
              <a:rPr lang="en-US" sz="4500" dirty="0"/>
              <a:t>//Creating objects  </a:t>
            </a:r>
          </a:p>
          <a:p>
            <a:pPr marL="0" indent="0">
              <a:buNone/>
            </a:pPr>
            <a:r>
              <a:rPr lang="en-US" sz="4500" dirty="0"/>
              <a:t>Counter c1=</a:t>
            </a:r>
            <a:r>
              <a:rPr lang="en-US" sz="4500" b="1" dirty="0"/>
              <a:t>new</a:t>
            </a:r>
            <a:r>
              <a:rPr lang="en-US" sz="4500" dirty="0"/>
              <a:t> Counter();  </a:t>
            </a:r>
          </a:p>
          <a:p>
            <a:pPr marL="0" indent="0">
              <a:buNone/>
            </a:pPr>
            <a:r>
              <a:rPr lang="en-US" sz="4500" dirty="0"/>
              <a:t>Counter c2=</a:t>
            </a:r>
            <a:r>
              <a:rPr lang="en-US" sz="4500" b="1" dirty="0"/>
              <a:t>new</a:t>
            </a:r>
            <a:r>
              <a:rPr lang="en-US" sz="4500" dirty="0"/>
              <a:t> Counter();  </a:t>
            </a:r>
          </a:p>
          <a:p>
            <a:pPr marL="0" indent="0">
              <a:buNone/>
            </a:pPr>
            <a:r>
              <a:rPr lang="en-US" sz="4500" dirty="0"/>
              <a:t>Counter c3=</a:t>
            </a:r>
            <a:r>
              <a:rPr lang="en-US" sz="4500" b="1" dirty="0"/>
              <a:t>new</a:t>
            </a:r>
            <a:r>
              <a:rPr lang="en-US" sz="4500" dirty="0"/>
              <a:t> Counter();  </a:t>
            </a:r>
          </a:p>
          <a:p>
            <a:pPr marL="0" indent="0">
              <a:buNone/>
            </a:pPr>
            <a:r>
              <a:rPr lang="en-US" sz="4500" dirty="0"/>
              <a:t>}  </a:t>
            </a:r>
          </a:p>
          <a:p>
            <a:pPr marL="0" indent="0">
              <a:buNone/>
            </a:pPr>
            <a:r>
              <a:rPr lang="en-US" sz="4500" dirty="0"/>
              <a:t>}  </a:t>
            </a:r>
          </a:p>
          <a:p>
            <a:endParaRPr lang="en-US" dirty="0"/>
          </a:p>
        </p:txBody>
      </p:sp>
    </p:spTree>
    <p:extLst>
      <p:ext uri="{BB962C8B-B14F-4D97-AF65-F5344CB8AC3E}">
        <p14:creationId xmlns:p14="http://schemas.microsoft.com/office/powerpoint/2010/main" val="2873688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33" y="130629"/>
            <a:ext cx="10515600" cy="209641"/>
          </a:xfrm>
        </p:spPr>
        <p:txBody>
          <a:bodyPr>
            <a:normAutofit fontScale="90000"/>
          </a:bodyPr>
          <a:lstStyle/>
          <a:p>
            <a:r>
              <a:rPr lang="en-US" b="1" u="sng" dirty="0"/>
              <a:t>static variable</a:t>
            </a:r>
          </a:p>
        </p:txBody>
      </p:sp>
      <p:sp>
        <p:nvSpPr>
          <p:cNvPr id="3" name="Content Placeholder 2"/>
          <p:cNvSpPr>
            <a:spLocks noGrp="1"/>
          </p:cNvSpPr>
          <p:nvPr>
            <p:ph idx="1"/>
          </p:nvPr>
        </p:nvSpPr>
        <p:spPr>
          <a:xfrm>
            <a:off x="341811" y="728345"/>
            <a:ext cx="10816045" cy="6129655"/>
          </a:xfrm>
        </p:spPr>
        <p:txBody>
          <a:bodyPr>
            <a:normAutofit fontScale="77500" lnSpcReduction="20000"/>
          </a:bodyPr>
          <a:lstStyle/>
          <a:p>
            <a:pPr marL="0" indent="0">
              <a:buNone/>
            </a:pPr>
            <a:r>
              <a:rPr lang="en-US" dirty="0"/>
              <a:t>//Java Program to illustrate the use of static variable which  </a:t>
            </a:r>
          </a:p>
          <a:p>
            <a:pPr marL="0" indent="0">
              <a:buNone/>
            </a:pPr>
            <a:r>
              <a:rPr lang="en-US" dirty="0"/>
              <a:t>//is shared with all objects.  </a:t>
            </a:r>
          </a:p>
          <a:p>
            <a:pPr marL="0" indent="0">
              <a:buNone/>
            </a:pPr>
            <a:r>
              <a:rPr lang="en-US" b="1" dirty="0"/>
              <a:t>class</a:t>
            </a:r>
            <a:r>
              <a:rPr lang="en-US" dirty="0"/>
              <a:t> Counter2{  </a:t>
            </a:r>
          </a:p>
          <a:p>
            <a:pPr marL="0" indent="0">
              <a:buNone/>
            </a:pPr>
            <a:r>
              <a:rPr lang="en-US" b="1" dirty="0"/>
              <a:t>static</a:t>
            </a:r>
            <a:r>
              <a:rPr lang="en-US" dirty="0"/>
              <a:t> </a:t>
            </a:r>
            <a:r>
              <a:rPr lang="en-US" b="1" dirty="0" err="1"/>
              <a:t>int</a:t>
            </a:r>
            <a:r>
              <a:rPr lang="en-US" dirty="0"/>
              <a:t> count=0;//will get memory only once and retain its value  </a:t>
            </a:r>
          </a:p>
          <a:p>
            <a:pPr marL="0" indent="0">
              <a:buNone/>
            </a:pPr>
            <a:r>
              <a:rPr lang="en-US" dirty="0"/>
              <a:t>  </a:t>
            </a:r>
          </a:p>
          <a:p>
            <a:pPr marL="0" indent="0">
              <a:buNone/>
            </a:pPr>
            <a:r>
              <a:rPr lang="en-US" dirty="0"/>
              <a:t>Counter2(){  </a:t>
            </a:r>
          </a:p>
          <a:p>
            <a:pPr marL="0" indent="0">
              <a:buNone/>
            </a:pPr>
            <a:r>
              <a:rPr lang="en-US" dirty="0"/>
              <a:t>count++;//incrementing the value of static variable  </a:t>
            </a:r>
          </a:p>
          <a:p>
            <a:pPr marL="0" indent="0">
              <a:buNone/>
            </a:pPr>
            <a:r>
              <a:rPr lang="en-US" dirty="0" err="1"/>
              <a:t>System.out.println</a:t>
            </a:r>
            <a:r>
              <a:rPr lang="en-US" dirty="0"/>
              <a:t>(count);  </a:t>
            </a:r>
          </a:p>
          <a:p>
            <a:pPr marL="0" indent="0">
              <a:buNone/>
            </a:pPr>
            <a:r>
              <a:rPr lang="en-US" dirty="0"/>
              <a:t>}  </a:t>
            </a:r>
          </a:p>
          <a:p>
            <a:pPr marL="0" indent="0">
              <a:buNone/>
            </a:pP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//creating objects  </a:t>
            </a:r>
          </a:p>
          <a:p>
            <a:pPr marL="0" indent="0">
              <a:buNone/>
            </a:pPr>
            <a:r>
              <a:rPr lang="en-US" dirty="0"/>
              <a:t>Counter2 c1=</a:t>
            </a:r>
            <a:r>
              <a:rPr lang="en-US" b="1" dirty="0"/>
              <a:t>new</a:t>
            </a:r>
            <a:r>
              <a:rPr lang="en-US" dirty="0"/>
              <a:t> Counter2();  </a:t>
            </a:r>
          </a:p>
          <a:p>
            <a:pPr marL="0" indent="0">
              <a:buNone/>
            </a:pPr>
            <a:r>
              <a:rPr lang="en-US" dirty="0"/>
              <a:t>Counter2 c2=</a:t>
            </a:r>
            <a:r>
              <a:rPr lang="en-US" b="1" dirty="0"/>
              <a:t>new</a:t>
            </a:r>
            <a:r>
              <a:rPr lang="en-US" dirty="0"/>
              <a:t> Counter2();  </a:t>
            </a:r>
          </a:p>
          <a:p>
            <a:pPr marL="0" indent="0">
              <a:buNone/>
            </a:pPr>
            <a:r>
              <a:rPr lang="en-US" dirty="0"/>
              <a:t>Counter2 c3=</a:t>
            </a:r>
            <a:r>
              <a:rPr lang="en-US" b="1" dirty="0"/>
              <a:t>new</a:t>
            </a:r>
            <a:r>
              <a:rPr lang="en-US" dirty="0"/>
              <a:t> Counter2();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70863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CE6D80-3011-47F9-AA25-1CDBC26ADABD}" type="slidenum">
              <a:rPr lang="en-US" altLang="en-US" sz="1400"/>
              <a:pPr>
                <a:spcBef>
                  <a:spcPct val="0"/>
                </a:spcBef>
                <a:buClrTx/>
                <a:buSzTx/>
                <a:buFontTx/>
                <a:buNone/>
              </a:pPr>
              <a:t>7</a:t>
            </a:fld>
            <a:endParaRPr lang="en-US" altLang="en-US" sz="1400"/>
          </a:p>
        </p:txBody>
      </p:sp>
      <p:sp>
        <p:nvSpPr>
          <p:cNvPr id="77827"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77828"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solidFill>
                  <a:srgbClr val="FF9900"/>
                </a:solidFill>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77829" name="Text Box 4"/>
          <p:cNvSpPr txBox="1">
            <a:spLocks noChangeArrowheads="1"/>
          </p:cNvSpPr>
          <p:nvPr/>
        </p:nvSpPr>
        <p:spPr bwMode="auto">
          <a:xfrm>
            <a:off x="5867400" y="990601"/>
            <a:ext cx="4572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pPr>
            <a:endParaRPr lang="en-US" altLang="en-US" sz="2000">
              <a:solidFill>
                <a:srgbClr val="FF9900"/>
              </a:solidFill>
              <a:cs typeface="Times New Roman" panose="02020603050405020304" pitchFamily="18" charset="0"/>
            </a:endParaRPr>
          </a:p>
          <a:p>
            <a:pPr>
              <a:spcBef>
                <a:spcPct val="0"/>
              </a:spcBef>
              <a:buClrTx/>
              <a:buSzTx/>
              <a:buFontTx/>
              <a:buNone/>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
        <p:nvSpPr>
          <p:cNvPr id="77830" name="Rectangle 3"/>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32413099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53332"/>
          </a:xfrm>
        </p:spPr>
        <p:txBody>
          <a:bodyPr>
            <a:normAutofit fontScale="90000"/>
          </a:bodyPr>
          <a:lstStyle/>
          <a:p>
            <a:r>
              <a:rPr lang="en-US" b="1" u="sng" dirty="0"/>
              <a:t> static method</a:t>
            </a:r>
          </a:p>
        </p:txBody>
      </p:sp>
      <p:sp>
        <p:nvSpPr>
          <p:cNvPr id="3" name="Content Placeholder 2"/>
          <p:cNvSpPr>
            <a:spLocks noGrp="1"/>
          </p:cNvSpPr>
          <p:nvPr>
            <p:ph idx="1"/>
          </p:nvPr>
        </p:nvSpPr>
        <p:spPr>
          <a:xfrm>
            <a:off x="0" y="506275"/>
            <a:ext cx="12252960" cy="6181907"/>
          </a:xfrm>
        </p:spPr>
        <p:txBody>
          <a:bodyPr numCol="2">
            <a:normAutofit fontScale="77500" lnSpcReduction="20000"/>
          </a:bodyPr>
          <a:lstStyle/>
          <a:p>
            <a:pPr marL="0" indent="0">
              <a:buNone/>
            </a:pPr>
            <a:r>
              <a:rPr lang="en-US" sz="1900" dirty="0"/>
              <a:t>//Java Program to demonstrate the use of a static method.  </a:t>
            </a:r>
          </a:p>
          <a:p>
            <a:pPr marL="0" indent="0">
              <a:buNone/>
            </a:pPr>
            <a:r>
              <a:rPr lang="en-US" sz="1900" b="1" dirty="0"/>
              <a:t>class</a:t>
            </a:r>
            <a:r>
              <a:rPr lang="en-US" sz="1900" dirty="0"/>
              <a:t> Student{  </a:t>
            </a:r>
          </a:p>
          <a:p>
            <a:pPr marL="0" indent="0">
              <a:buNone/>
            </a:pPr>
            <a:r>
              <a:rPr lang="en-US" sz="1900" dirty="0"/>
              <a:t>     </a:t>
            </a:r>
            <a:r>
              <a:rPr lang="en-US" sz="1900" b="1" dirty="0" err="1"/>
              <a:t>int</a:t>
            </a:r>
            <a:r>
              <a:rPr lang="en-US" sz="1900" dirty="0"/>
              <a:t> </a:t>
            </a:r>
            <a:r>
              <a:rPr lang="en-US" sz="1900" dirty="0" err="1"/>
              <a:t>rollno</a:t>
            </a:r>
            <a:r>
              <a:rPr lang="en-US" sz="1900" dirty="0"/>
              <a:t>;  </a:t>
            </a:r>
          </a:p>
          <a:p>
            <a:pPr marL="0" indent="0">
              <a:buNone/>
            </a:pPr>
            <a:r>
              <a:rPr lang="en-US" sz="1900" dirty="0"/>
              <a:t>     String name;  </a:t>
            </a:r>
          </a:p>
          <a:p>
            <a:pPr marL="0" indent="0">
              <a:buNone/>
            </a:pPr>
            <a:r>
              <a:rPr lang="en-US" sz="1900" dirty="0"/>
              <a:t>     </a:t>
            </a:r>
            <a:r>
              <a:rPr lang="en-US" sz="1900" b="1" dirty="0"/>
              <a:t>static</a:t>
            </a:r>
            <a:r>
              <a:rPr lang="en-US" sz="1900" dirty="0"/>
              <a:t> String college = "ITS";  </a:t>
            </a:r>
          </a:p>
          <a:p>
            <a:pPr marL="0" indent="0">
              <a:buNone/>
            </a:pPr>
            <a:r>
              <a:rPr lang="en-US" sz="1900" dirty="0"/>
              <a:t>     //static method to change the value of static variable  </a:t>
            </a:r>
          </a:p>
          <a:p>
            <a:pPr marL="0" indent="0">
              <a:buNone/>
            </a:pPr>
            <a:r>
              <a:rPr lang="en-US" sz="1900" dirty="0"/>
              <a:t>     </a:t>
            </a:r>
            <a:r>
              <a:rPr lang="en-US" sz="1900" b="1" dirty="0"/>
              <a:t>static</a:t>
            </a:r>
            <a:r>
              <a:rPr lang="en-US" sz="1900" dirty="0"/>
              <a:t> </a:t>
            </a:r>
            <a:r>
              <a:rPr lang="en-US" sz="1900" b="1" dirty="0"/>
              <a:t>void</a:t>
            </a:r>
            <a:r>
              <a:rPr lang="en-US" sz="1900" dirty="0"/>
              <a:t> change(){  </a:t>
            </a:r>
          </a:p>
          <a:p>
            <a:pPr marL="0" indent="0">
              <a:buNone/>
            </a:pPr>
            <a:r>
              <a:rPr lang="en-US" sz="1900" dirty="0"/>
              <a:t>     college = "BBDIT";  </a:t>
            </a:r>
          </a:p>
          <a:p>
            <a:pPr marL="0" indent="0">
              <a:buNone/>
            </a:pPr>
            <a:r>
              <a:rPr lang="en-US" sz="1900" dirty="0"/>
              <a:t>     }  </a:t>
            </a:r>
          </a:p>
          <a:p>
            <a:pPr marL="0" indent="0">
              <a:buNone/>
            </a:pPr>
            <a:r>
              <a:rPr lang="en-US" sz="1900" dirty="0"/>
              <a:t>     //constructor to initialize the variable  </a:t>
            </a:r>
          </a:p>
          <a:p>
            <a:pPr marL="0" indent="0">
              <a:buNone/>
            </a:pPr>
            <a:r>
              <a:rPr lang="en-US" sz="1900" dirty="0"/>
              <a:t>     Student(</a:t>
            </a:r>
            <a:r>
              <a:rPr lang="en-US" sz="1900" b="1" dirty="0" err="1"/>
              <a:t>int</a:t>
            </a:r>
            <a:r>
              <a:rPr lang="en-US" sz="1900" dirty="0"/>
              <a:t> r, String n){  </a:t>
            </a:r>
          </a:p>
          <a:p>
            <a:pPr marL="0" indent="0">
              <a:buNone/>
            </a:pPr>
            <a:r>
              <a:rPr lang="en-US" sz="1900" dirty="0"/>
              <a:t>     </a:t>
            </a:r>
            <a:r>
              <a:rPr lang="en-US" sz="1900" dirty="0" err="1"/>
              <a:t>rollno</a:t>
            </a:r>
            <a:r>
              <a:rPr lang="en-US" sz="1900" dirty="0"/>
              <a:t> = r;  </a:t>
            </a:r>
          </a:p>
          <a:p>
            <a:pPr marL="0" indent="0">
              <a:buNone/>
            </a:pPr>
            <a:r>
              <a:rPr lang="en-US" sz="1900" dirty="0"/>
              <a:t>     name = n;  </a:t>
            </a:r>
          </a:p>
          <a:p>
            <a:pPr marL="0" indent="0">
              <a:buNone/>
            </a:pPr>
            <a:r>
              <a:rPr lang="en-US" sz="1900" dirty="0"/>
              <a:t>     }  </a:t>
            </a:r>
          </a:p>
          <a:p>
            <a:pPr marL="0" indent="0">
              <a:buNone/>
            </a:pPr>
            <a:r>
              <a:rPr lang="en-US" sz="1900" dirty="0"/>
              <a:t>     //method to display values  </a:t>
            </a:r>
          </a:p>
          <a:p>
            <a:pPr marL="0" indent="0">
              <a:buNone/>
            </a:pPr>
            <a:r>
              <a:rPr lang="en-US" sz="1900" dirty="0"/>
              <a:t>     </a:t>
            </a:r>
            <a:r>
              <a:rPr lang="en-US" sz="1900" b="1" dirty="0"/>
              <a:t>void</a:t>
            </a:r>
            <a:r>
              <a:rPr lang="en-US" sz="1900" dirty="0"/>
              <a:t> display(){</a:t>
            </a:r>
            <a:r>
              <a:rPr lang="en-US" sz="1900" dirty="0" err="1"/>
              <a:t>System.out.println</a:t>
            </a:r>
            <a:r>
              <a:rPr lang="en-US" sz="1900" dirty="0"/>
              <a:t>(</a:t>
            </a:r>
            <a:r>
              <a:rPr lang="en-US" sz="1900" dirty="0" err="1"/>
              <a:t>rollno</a:t>
            </a:r>
            <a:r>
              <a:rPr lang="en-US" sz="1900" dirty="0"/>
              <a:t>+" "+name+" "+college);} </a:t>
            </a: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//Test class to create and display the values of object  </a:t>
            </a:r>
          </a:p>
          <a:p>
            <a:pPr marL="0" indent="0">
              <a:buNone/>
            </a:pPr>
            <a:r>
              <a:rPr lang="en-US" b="1" dirty="0"/>
              <a:t>public</a:t>
            </a:r>
            <a:r>
              <a:rPr lang="en-US" dirty="0"/>
              <a:t> </a:t>
            </a:r>
            <a:r>
              <a:rPr lang="en-US" b="1" dirty="0"/>
              <a:t>class</a:t>
            </a:r>
            <a:r>
              <a:rPr lang="en-US" dirty="0"/>
              <a:t> </a:t>
            </a:r>
            <a:r>
              <a:rPr lang="en-US" dirty="0" err="1"/>
              <a:t>TestStaticMethod</a:t>
            </a: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Student.change</a:t>
            </a:r>
            <a:r>
              <a:rPr lang="en-US" dirty="0"/>
              <a:t>();//calling change method  </a:t>
            </a:r>
          </a:p>
          <a:p>
            <a:pPr marL="0" indent="0">
              <a:buNone/>
            </a:pPr>
            <a:r>
              <a:rPr lang="en-US" dirty="0"/>
              <a:t>    //creating objects  </a:t>
            </a:r>
          </a:p>
          <a:p>
            <a:pPr marL="0" indent="0">
              <a:buNone/>
            </a:pPr>
            <a:r>
              <a:rPr lang="en-US" dirty="0"/>
              <a:t>    Student s1 = </a:t>
            </a:r>
            <a:r>
              <a:rPr lang="en-US" b="1" dirty="0"/>
              <a:t>new</a:t>
            </a:r>
            <a:r>
              <a:rPr lang="en-US" dirty="0"/>
              <a:t> Student(111,"Karan");  </a:t>
            </a:r>
          </a:p>
          <a:p>
            <a:pPr marL="0" indent="0">
              <a:buNone/>
            </a:pPr>
            <a:r>
              <a:rPr lang="en-US" dirty="0"/>
              <a:t>    Student s2 = </a:t>
            </a:r>
            <a:r>
              <a:rPr lang="en-US" b="1" dirty="0"/>
              <a:t>new</a:t>
            </a:r>
            <a:r>
              <a:rPr lang="en-US" dirty="0"/>
              <a:t> Student(222,"Aryan");  </a:t>
            </a:r>
          </a:p>
          <a:p>
            <a:pPr marL="0" indent="0">
              <a:buNone/>
            </a:pPr>
            <a:r>
              <a:rPr lang="en-US" dirty="0"/>
              <a:t>    Student s3 = </a:t>
            </a:r>
            <a:r>
              <a:rPr lang="en-US" b="1" dirty="0"/>
              <a:t>new</a:t>
            </a:r>
            <a:r>
              <a:rPr lang="en-US" dirty="0"/>
              <a:t> Student(333,"Sonoo");  </a:t>
            </a:r>
          </a:p>
          <a:p>
            <a:pPr marL="0" indent="0">
              <a:buNone/>
            </a:pPr>
            <a:r>
              <a:rPr lang="en-US" dirty="0"/>
              <a:t>    //calling display method  </a:t>
            </a:r>
          </a:p>
          <a:p>
            <a:pPr marL="0" indent="0">
              <a:buNone/>
            </a:pPr>
            <a:r>
              <a:rPr lang="en-US" dirty="0"/>
              <a:t>    s1.display();  </a:t>
            </a:r>
          </a:p>
          <a:p>
            <a:pPr marL="0" indent="0">
              <a:buNone/>
            </a:pPr>
            <a:r>
              <a:rPr lang="en-US" dirty="0"/>
              <a:t>    s2.display();  </a:t>
            </a:r>
          </a:p>
          <a:p>
            <a:pPr marL="0" indent="0">
              <a:buNone/>
            </a:pPr>
            <a:r>
              <a:rPr lang="en-US" dirty="0"/>
              <a:t>    s3.display();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3314419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dirty="0"/>
              <a:t>class</a:t>
            </a:r>
            <a:r>
              <a:rPr lang="en-US" sz="2000" dirty="0"/>
              <a:t> A{  </a:t>
            </a:r>
          </a:p>
          <a:p>
            <a:pPr marL="0" indent="0">
              <a:buNone/>
            </a:pPr>
            <a:r>
              <a:rPr lang="en-US" sz="2000" dirty="0"/>
              <a:t> </a:t>
            </a:r>
            <a:r>
              <a:rPr lang="en-US" sz="2000" b="1" dirty="0" err="1"/>
              <a:t>int</a:t>
            </a:r>
            <a:r>
              <a:rPr lang="en-US" sz="2000" dirty="0"/>
              <a:t> a=40;//non static  </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(a);  </a:t>
            </a:r>
          </a:p>
          <a:p>
            <a:pPr marL="0" indent="0">
              <a:buNone/>
            </a:pPr>
            <a:r>
              <a:rPr lang="en-US" sz="2000" dirty="0"/>
              <a:t> }  </a:t>
            </a:r>
          </a:p>
          <a:p>
            <a:pPr marL="0" indent="0">
              <a:buNone/>
            </a:pPr>
            <a:r>
              <a:rPr lang="en-US" sz="2000" dirty="0"/>
              <a:t>}        </a:t>
            </a:r>
          </a:p>
          <a:p>
            <a:endParaRPr lang="en-US" dirty="0"/>
          </a:p>
        </p:txBody>
      </p:sp>
    </p:spTree>
    <p:extLst>
      <p:ext uri="{BB962C8B-B14F-4D97-AF65-F5344CB8AC3E}">
        <p14:creationId xmlns:p14="http://schemas.microsoft.com/office/powerpoint/2010/main" val="4550345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898"/>
          </a:xfrm>
        </p:spPr>
        <p:txBody>
          <a:bodyPr>
            <a:normAutofit fontScale="90000"/>
          </a:bodyPr>
          <a:lstStyle/>
          <a:p>
            <a:r>
              <a:rPr lang="en-US" b="1" u="sng" dirty="0"/>
              <a:t>Java static block</a:t>
            </a:r>
            <a:endParaRPr lang="en-US" dirty="0"/>
          </a:p>
        </p:txBody>
      </p:sp>
      <p:sp>
        <p:nvSpPr>
          <p:cNvPr id="3" name="Content Placeholder 2"/>
          <p:cNvSpPr>
            <a:spLocks noGrp="1"/>
          </p:cNvSpPr>
          <p:nvPr>
            <p:ph idx="1"/>
          </p:nvPr>
        </p:nvSpPr>
        <p:spPr>
          <a:xfrm>
            <a:off x="746760" y="1253331"/>
            <a:ext cx="10515600" cy="4351338"/>
          </a:xfrm>
        </p:spPr>
        <p:txBody>
          <a:bodyPr>
            <a:normAutofit/>
          </a:bodyPr>
          <a:lstStyle/>
          <a:p>
            <a:r>
              <a:rPr lang="en-US" dirty="0"/>
              <a:t>Is used to initialize the static data member.</a:t>
            </a:r>
          </a:p>
          <a:p>
            <a:r>
              <a:rPr lang="en-US" dirty="0"/>
              <a:t>It is executed before the main method at the time of </a:t>
            </a:r>
            <a:r>
              <a:rPr lang="en-US" dirty="0" err="1"/>
              <a:t>classloading</a:t>
            </a:r>
            <a:r>
              <a:rPr lang="en-US" dirty="0"/>
              <a:t>.</a:t>
            </a:r>
          </a:p>
          <a:p>
            <a:pPr marL="0" indent="0">
              <a:buNone/>
            </a:pPr>
            <a:endParaRPr lang="en-US" sz="2000" b="1" dirty="0"/>
          </a:p>
          <a:p>
            <a:pPr marL="0" indent="0">
              <a:buNone/>
            </a:pPr>
            <a:r>
              <a:rPr lang="en-US" sz="2000" b="1" dirty="0"/>
              <a:t>class</a:t>
            </a:r>
            <a:r>
              <a:rPr lang="en-US" sz="2000" dirty="0"/>
              <a:t> A2{  </a:t>
            </a:r>
          </a:p>
          <a:p>
            <a:pPr marL="0" indent="0">
              <a:buNone/>
            </a:pPr>
            <a:r>
              <a:rPr lang="en-US" sz="2000" dirty="0"/>
              <a:t>  </a:t>
            </a:r>
            <a:r>
              <a:rPr lang="en-US" sz="2000" b="1" dirty="0"/>
              <a:t>static</a:t>
            </a:r>
            <a:r>
              <a:rPr lang="en-US" sz="2000" dirty="0"/>
              <a:t>{</a:t>
            </a:r>
            <a:r>
              <a:rPr lang="en-US" sz="2000" dirty="0" err="1"/>
              <a:t>System.out.println</a:t>
            </a:r>
            <a:r>
              <a:rPr lang="en-US" sz="2000" dirty="0"/>
              <a:t>("static block is invoked");}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main");  </a:t>
            </a:r>
          </a:p>
          <a:p>
            <a:pPr marL="0" indent="0">
              <a:buNone/>
            </a:pPr>
            <a:r>
              <a:rPr lang="en-US" sz="2000" dirty="0"/>
              <a:t>  }  </a:t>
            </a:r>
          </a:p>
          <a:p>
            <a:pPr marL="0" indent="0">
              <a:buNone/>
            </a:pPr>
            <a:r>
              <a:rPr lang="en-US" sz="2000" dirty="0"/>
              <a:t>}  </a:t>
            </a:r>
          </a:p>
          <a:p>
            <a:endParaRPr lang="en-US" dirty="0"/>
          </a:p>
        </p:txBody>
      </p:sp>
    </p:spTree>
    <p:extLst>
      <p:ext uri="{BB962C8B-B14F-4D97-AF65-F5344CB8AC3E}">
        <p14:creationId xmlns:p14="http://schemas.microsoft.com/office/powerpoint/2010/main" val="3696652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59823" y="454025"/>
            <a:ext cx="10830560" cy="5541826"/>
          </a:xfrm>
          <a:prstGeom prst="rect">
            <a:avLst/>
          </a:prstGeom>
        </p:spPr>
      </p:pic>
    </p:spTree>
    <p:extLst>
      <p:ext uri="{BB962C8B-B14F-4D97-AF65-F5344CB8AC3E}">
        <p14:creationId xmlns:p14="http://schemas.microsoft.com/office/powerpoint/2010/main" val="810314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2"/>
          </a:xfrm>
        </p:spPr>
        <p:txBody>
          <a:bodyPr>
            <a:noAutofit/>
          </a:bodyPr>
          <a:lstStyle/>
          <a:p>
            <a:r>
              <a:rPr lang="en-US" sz="2800" b="1" dirty="0"/>
              <a:t>Data types in Java</a:t>
            </a:r>
          </a:p>
        </p:txBody>
      </p:sp>
      <p:pic>
        <p:nvPicPr>
          <p:cNvPr id="7170" name="Picture 2" descr="Java Data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534" y="1293222"/>
            <a:ext cx="9155423" cy="503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481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Data types and it’s size</a:t>
            </a:r>
          </a:p>
        </p:txBody>
      </p:sp>
      <p:graphicFrame>
        <p:nvGraphicFramePr>
          <p:cNvPr id="4" name="Content Placeholder 3"/>
          <p:cNvGraphicFramePr>
            <a:graphicFrameLocks noGrp="1"/>
          </p:cNvGraphicFramePr>
          <p:nvPr>
            <p:ph idx="1"/>
          </p:nvPr>
        </p:nvGraphicFramePr>
        <p:xfrm>
          <a:off x="936171" y="1604827"/>
          <a:ext cx="8743407" cy="4449285"/>
        </p:xfrm>
        <a:graphic>
          <a:graphicData uri="http://schemas.openxmlformats.org/drawingml/2006/table">
            <a:tbl>
              <a:tblPr/>
              <a:tblGrid>
                <a:gridCol w="2914469">
                  <a:extLst>
                    <a:ext uri="{9D8B030D-6E8A-4147-A177-3AD203B41FA5}">
                      <a16:colId xmlns:a16="http://schemas.microsoft.com/office/drawing/2014/main" val="1662468509"/>
                    </a:ext>
                  </a:extLst>
                </a:gridCol>
                <a:gridCol w="2914469">
                  <a:extLst>
                    <a:ext uri="{9D8B030D-6E8A-4147-A177-3AD203B41FA5}">
                      <a16:colId xmlns:a16="http://schemas.microsoft.com/office/drawing/2014/main" val="2896632308"/>
                    </a:ext>
                  </a:extLst>
                </a:gridCol>
                <a:gridCol w="2914469">
                  <a:extLst>
                    <a:ext uri="{9D8B030D-6E8A-4147-A177-3AD203B41FA5}">
                      <a16:colId xmlns:a16="http://schemas.microsoft.com/office/drawing/2014/main" val="1814221144"/>
                    </a:ext>
                  </a:extLst>
                </a:gridCol>
              </a:tblGrid>
              <a:tr h="571309">
                <a:tc>
                  <a:txBody>
                    <a:bodyPr/>
                    <a:lstStyle/>
                    <a:p>
                      <a:pPr algn="ctr" fontAlgn="t"/>
                      <a:r>
                        <a:rPr lang="en-US" b="1" dirty="0">
                          <a:solidFill>
                            <a:srgbClr val="000000"/>
                          </a:solidFill>
                          <a:effectLst/>
                          <a:latin typeface="times new roman" panose="02020603050405020304" pitchFamily="18" charset="0"/>
                        </a:rPr>
                        <a:t>Data Type</a:t>
                      </a:r>
                      <a:endParaRPr lang="en-US" dirty="0">
                        <a:solidFill>
                          <a:srgbClr val="000000"/>
                        </a:solidFill>
                        <a:effectLst/>
                        <a:latin typeface="times new roman" panose="02020603050405020304" pitchFamily="18" charset="0"/>
                      </a:endParaRPr>
                    </a:p>
                  </a:txBody>
                  <a:tcPr marL="114300" marR="114300" marT="114300" marB="114300">
                    <a:lnL w="9525" cap="flat" cmpd="sng" algn="ctr">
                      <a:solidFill>
                        <a:srgbClr val="F87456"/>
                      </a:solidFill>
                      <a:prstDash val="solid"/>
                      <a:round/>
                      <a:headEnd type="none" w="med" len="med"/>
                      <a:tailEnd type="none" w="med" len="med"/>
                    </a:lnL>
                    <a:lnR w="9525" cap="flat" cmpd="sng" algn="ctr">
                      <a:solidFill>
                        <a:srgbClr val="F87456"/>
                      </a:solidFill>
                      <a:prstDash val="solid"/>
                      <a:round/>
                      <a:headEnd type="none" w="med" len="med"/>
                      <a:tailEnd type="none" w="med" len="med"/>
                    </a:lnR>
                    <a:lnT w="9525" cap="flat" cmpd="sng" algn="ctr">
                      <a:solidFill>
                        <a:srgbClr val="F874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b="1">
                          <a:solidFill>
                            <a:srgbClr val="000000"/>
                          </a:solidFill>
                          <a:effectLst/>
                          <a:latin typeface="times new roman" panose="02020603050405020304" pitchFamily="18" charset="0"/>
                        </a:rPr>
                        <a:t>Default Value</a:t>
                      </a:r>
                      <a:endParaRPr lang="en-US">
                        <a:solidFill>
                          <a:srgbClr val="000000"/>
                        </a:solidFill>
                        <a:effectLst/>
                        <a:latin typeface="times new roman" panose="02020603050405020304" pitchFamily="18" charset="0"/>
                      </a:endParaRPr>
                    </a:p>
                  </a:txBody>
                  <a:tcPr marL="114300" marR="114300" marT="114300" marB="114300">
                    <a:lnL w="9525" cap="flat" cmpd="sng" algn="ctr">
                      <a:solidFill>
                        <a:srgbClr val="F87456"/>
                      </a:solidFill>
                      <a:prstDash val="solid"/>
                      <a:round/>
                      <a:headEnd type="none" w="med" len="med"/>
                      <a:tailEnd type="none" w="med" len="med"/>
                    </a:lnL>
                    <a:lnR w="9525" cap="flat" cmpd="sng" algn="ctr">
                      <a:solidFill>
                        <a:srgbClr val="F87456"/>
                      </a:solidFill>
                      <a:prstDash val="solid"/>
                      <a:round/>
                      <a:headEnd type="none" w="med" len="med"/>
                      <a:tailEnd type="none" w="med" len="med"/>
                    </a:lnR>
                    <a:lnT w="9525" cap="flat" cmpd="sng" algn="ctr">
                      <a:solidFill>
                        <a:srgbClr val="F874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b="1">
                          <a:solidFill>
                            <a:srgbClr val="000000"/>
                          </a:solidFill>
                          <a:effectLst/>
                          <a:latin typeface="times new roman" panose="02020603050405020304" pitchFamily="18" charset="0"/>
                        </a:rPr>
                        <a:t>Default size</a:t>
                      </a:r>
                      <a:endParaRPr lang="en-US">
                        <a:solidFill>
                          <a:srgbClr val="000000"/>
                        </a:solidFill>
                        <a:effectLst/>
                        <a:latin typeface="times new roman" panose="02020603050405020304" pitchFamily="18" charset="0"/>
                      </a:endParaRPr>
                    </a:p>
                  </a:txBody>
                  <a:tcPr marL="114300" marR="114300" marT="114300" marB="114300">
                    <a:lnL w="9525" cap="flat" cmpd="sng" algn="ctr">
                      <a:solidFill>
                        <a:srgbClr val="F87456"/>
                      </a:solidFill>
                      <a:prstDash val="solid"/>
                      <a:round/>
                      <a:headEnd type="none" w="med" len="med"/>
                      <a:tailEnd type="none" w="med" len="med"/>
                    </a:lnL>
                    <a:lnR w="9525" cap="flat" cmpd="sng" algn="ctr">
                      <a:solidFill>
                        <a:srgbClr val="F87456"/>
                      </a:solidFill>
                      <a:prstDash val="solid"/>
                      <a:round/>
                      <a:headEnd type="none" w="med" len="med"/>
                      <a:tailEnd type="none" w="med" len="med"/>
                    </a:lnR>
                    <a:lnT w="9525" cap="flat" cmpd="sng" algn="ctr">
                      <a:solidFill>
                        <a:srgbClr val="F8745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06896996"/>
                  </a:ext>
                </a:extLst>
              </a:tr>
              <a:tr h="484747">
                <a:tc>
                  <a:txBody>
                    <a:bodyPr/>
                    <a:lstStyle/>
                    <a:p>
                      <a:pPr algn="ctr" fontAlgn="t"/>
                      <a:r>
                        <a:rPr lang="en-US" dirty="0" err="1">
                          <a:solidFill>
                            <a:srgbClr val="000000"/>
                          </a:solidFill>
                          <a:effectLst/>
                          <a:latin typeface="verdana" panose="020B0604030504040204" pitchFamily="34" charset="0"/>
                        </a:rPr>
                        <a:t>boolean</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000000"/>
                          </a:solidFill>
                          <a:effectLst/>
                          <a:latin typeface="verdana" panose="020B0604030504040204" pitchFamily="34" charset="0"/>
                        </a:rPr>
                        <a:t>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000000"/>
                          </a:solidFill>
                          <a:effectLst/>
                          <a:latin typeface="verdana" panose="020B0604030504040204" pitchFamily="34" charset="0"/>
                        </a:rPr>
                        <a:t>1 bit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08090828"/>
                  </a:ext>
                </a:extLst>
              </a:tr>
              <a:tr h="484747">
                <a:tc>
                  <a:txBody>
                    <a:bodyPr/>
                    <a:lstStyle/>
                    <a:p>
                      <a:pPr algn="ctr" fontAlgn="t"/>
                      <a:r>
                        <a:rPr lang="en-US">
                          <a:solidFill>
                            <a:srgbClr val="000000"/>
                          </a:solidFill>
                          <a:effectLst/>
                          <a:latin typeface="verdana" panose="020B0604030504040204" pitchFamily="34" charset="0"/>
                        </a:rPr>
                        <a:t>char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000000"/>
                          </a:solidFill>
                          <a:effectLst/>
                          <a:latin typeface="verdana" panose="020B0604030504040204" pitchFamily="34" charset="0"/>
                        </a:rPr>
                        <a:t>'\u0000'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a:solidFill>
                            <a:srgbClr val="000000"/>
                          </a:solidFill>
                          <a:effectLst/>
                          <a:latin typeface="verdana" panose="020B0604030504040204" pitchFamily="34" charset="0"/>
                        </a:rPr>
                        <a:t>2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2252138"/>
                  </a:ext>
                </a:extLst>
              </a:tr>
              <a:tr h="484747">
                <a:tc>
                  <a:txBody>
                    <a:bodyPr/>
                    <a:lstStyle/>
                    <a:p>
                      <a:pPr algn="ctr" fontAlgn="t"/>
                      <a:r>
                        <a:rPr lang="en-US">
                          <a:solidFill>
                            <a:srgbClr val="000000"/>
                          </a:solidFill>
                          <a:effectLst/>
                          <a:latin typeface="verdana" panose="020B0604030504040204" pitchFamily="34" charset="0"/>
                        </a:rPr>
                        <a:t>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000000"/>
                          </a:solidFill>
                          <a:effectLst/>
                          <a:latin typeface="verdana" panose="020B0604030504040204" pitchFamily="34"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000000"/>
                          </a:solidFill>
                          <a:effectLst/>
                          <a:latin typeface="verdana" panose="020B0604030504040204" pitchFamily="34" charset="0"/>
                        </a:rPr>
                        <a:t>1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4043815"/>
                  </a:ext>
                </a:extLst>
              </a:tr>
              <a:tr h="484747">
                <a:tc>
                  <a:txBody>
                    <a:bodyPr/>
                    <a:lstStyle/>
                    <a:p>
                      <a:pPr algn="ctr" fontAlgn="t"/>
                      <a:r>
                        <a:rPr lang="en-US">
                          <a:solidFill>
                            <a:srgbClr val="000000"/>
                          </a:solidFill>
                          <a:effectLst/>
                          <a:latin typeface="verdana" panose="020B0604030504040204" pitchFamily="34" charset="0"/>
                        </a:rPr>
                        <a:t>short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a:solidFill>
                            <a:srgbClr val="000000"/>
                          </a:solidFill>
                          <a:effectLst/>
                          <a:latin typeface="verdana" panose="020B0604030504040204" pitchFamily="34"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000000"/>
                          </a:solidFill>
                          <a:effectLst/>
                          <a:latin typeface="verdana" panose="020B0604030504040204" pitchFamily="34" charset="0"/>
                        </a:rPr>
                        <a:t>2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41889301"/>
                  </a:ext>
                </a:extLst>
              </a:tr>
              <a:tr h="484747">
                <a:tc>
                  <a:txBody>
                    <a:bodyPr/>
                    <a:lstStyle/>
                    <a:p>
                      <a:pPr algn="ctr" fontAlgn="t"/>
                      <a:r>
                        <a:rPr lang="en-US">
                          <a:solidFill>
                            <a:srgbClr val="000000"/>
                          </a:solidFill>
                          <a:effectLst/>
                          <a:latin typeface="verdana" panose="020B0604030504040204" pitchFamily="34" charset="0"/>
                        </a:rPr>
                        <a:t>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000000"/>
                          </a:solidFill>
                          <a:effectLst/>
                          <a:latin typeface="verdana" panose="020B0604030504040204" pitchFamily="34" charset="0"/>
                        </a:rPr>
                        <a:t>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000000"/>
                          </a:solidFill>
                          <a:effectLst/>
                          <a:latin typeface="verdana" panose="020B0604030504040204" pitchFamily="34" charset="0"/>
                        </a:rPr>
                        <a:t>4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409418"/>
                  </a:ext>
                </a:extLst>
              </a:tr>
              <a:tr h="484747">
                <a:tc>
                  <a:txBody>
                    <a:bodyPr/>
                    <a:lstStyle/>
                    <a:p>
                      <a:pPr algn="ctr" fontAlgn="t"/>
                      <a:r>
                        <a:rPr lang="en-US" dirty="0">
                          <a:solidFill>
                            <a:srgbClr val="000000"/>
                          </a:solidFill>
                          <a:effectLst/>
                          <a:latin typeface="verdana" panose="020B0604030504040204" pitchFamily="34" charset="0"/>
                        </a:rPr>
                        <a:t>long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a:solidFill>
                            <a:srgbClr val="000000"/>
                          </a:solidFill>
                          <a:effectLst/>
                          <a:latin typeface="verdana" panose="020B0604030504040204" pitchFamily="34" charset="0"/>
                        </a:rPr>
                        <a:t>0L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000000"/>
                          </a:solidFill>
                          <a:effectLst/>
                          <a:latin typeface="verdana" panose="020B0604030504040204" pitchFamily="34" charset="0"/>
                        </a:rPr>
                        <a:t>8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8549831"/>
                  </a:ext>
                </a:extLst>
              </a:tr>
              <a:tr h="484747">
                <a:tc>
                  <a:txBody>
                    <a:bodyPr/>
                    <a:lstStyle/>
                    <a:p>
                      <a:pPr algn="ctr" fontAlgn="t"/>
                      <a:r>
                        <a:rPr lang="en-US">
                          <a:solidFill>
                            <a:srgbClr val="000000"/>
                          </a:solidFill>
                          <a:effectLst/>
                          <a:latin typeface="verdana" panose="020B0604030504040204" pitchFamily="34" charset="0"/>
                        </a:rPr>
                        <a:t>float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000000"/>
                          </a:solidFill>
                          <a:effectLst/>
                          <a:latin typeface="verdana" panose="020B0604030504040204" pitchFamily="34" charset="0"/>
                        </a:rPr>
                        <a:t>0.0f</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000000"/>
                          </a:solidFill>
                          <a:effectLst/>
                          <a:latin typeface="verdana" panose="020B0604030504040204" pitchFamily="34" charset="0"/>
                        </a:rPr>
                        <a:t>4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2091979"/>
                  </a:ext>
                </a:extLst>
              </a:tr>
              <a:tr h="484747">
                <a:tc>
                  <a:txBody>
                    <a:bodyPr/>
                    <a:lstStyle/>
                    <a:p>
                      <a:pPr algn="ctr" fontAlgn="t"/>
                      <a:r>
                        <a:rPr lang="en-US">
                          <a:solidFill>
                            <a:srgbClr val="000000"/>
                          </a:solidFill>
                          <a:effectLst/>
                          <a:latin typeface="verdana" panose="020B0604030504040204" pitchFamily="34" charset="0"/>
                        </a:rPr>
                        <a:t>double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a:solidFill>
                            <a:srgbClr val="000000"/>
                          </a:solidFill>
                          <a:effectLst/>
                          <a:latin typeface="verdana" panose="020B0604030504040204" pitchFamily="34" charset="0"/>
                        </a:rPr>
                        <a:t>0.0d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000000"/>
                          </a:solidFill>
                          <a:effectLst/>
                          <a:latin typeface="verdana" panose="020B0604030504040204" pitchFamily="34" charset="0"/>
                        </a:rPr>
                        <a:t>8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8793727"/>
                  </a:ext>
                </a:extLst>
              </a:tr>
            </a:tbl>
          </a:graphicData>
        </a:graphic>
      </p:graphicFrame>
    </p:spTree>
    <p:extLst>
      <p:ext uri="{BB962C8B-B14F-4D97-AF65-F5344CB8AC3E}">
        <p14:creationId xmlns:p14="http://schemas.microsoft.com/office/powerpoint/2010/main" val="27603712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934506"/>
            <a:ext cx="10754950" cy="5399211"/>
          </a:xfrm>
          <a:prstGeom prst="rect">
            <a:avLst/>
          </a:prstGeom>
        </p:spPr>
      </p:pic>
    </p:spTree>
    <p:extLst>
      <p:ext uri="{BB962C8B-B14F-4D97-AF65-F5344CB8AC3E}">
        <p14:creationId xmlns:p14="http://schemas.microsoft.com/office/powerpoint/2010/main" val="187807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27637" y="720689"/>
          <a:ext cx="8795184" cy="5797677"/>
        </p:xfrm>
        <a:graphic>
          <a:graphicData uri="http://schemas.openxmlformats.org/drawingml/2006/table">
            <a:tbl>
              <a:tblPr/>
              <a:tblGrid>
                <a:gridCol w="2931728">
                  <a:extLst>
                    <a:ext uri="{9D8B030D-6E8A-4147-A177-3AD203B41FA5}">
                      <a16:colId xmlns:a16="http://schemas.microsoft.com/office/drawing/2014/main" val="496503408"/>
                    </a:ext>
                  </a:extLst>
                </a:gridCol>
                <a:gridCol w="2931728">
                  <a:extLst>
                    <a:ext uri="{9D8B030D-6E8A-4147-A177-3AD203B41FA5}">
                      <a16:colId xmlns:a16="http://schemas.microsoft.com/office/drawing/2014/main" val="2204912968"/>
                    </a:ext>
                  </a:extLst>
                </a:gridCol>
                <a:gridCol w="2931728">
                  <a:extLst>
                    <a:ext uri="{9D8B030D-6E8A-4147-A177-3AD203B41FA5}">
                      <a16:colId xmlns:a16="http://schemas.microsoft.com/office/drawing/2014/main" val="772064278"/>
                    </a:ext>
                  </a:extLst>
                </a:gridCol>
              </a:tblGrid>
              <a:tr h="381540">
                <a:tc>
                  <a:txBody>
                    <a:bodyPr/>
                    <a:lstStyle/>
                    <a:p>
                      <a:pPr algn="l" fontAlgn="t"/>
                      <a:r>
                        <a:rPr lang="en-US" sz="1600" dirty="0">
                          <a:solidFill>
                            <a:srgbClr val="000000"/>
                          </a:solidFill>
                          <a:effectLst/>
                          <a:latin typeface="times new roman" panose="02020603050405020304" pitchFamily="18" charset="0"/>
                        </a:rPr>
                        <a:t>Operator Type</a:t>
                      </a:r>
                    </a:p>
                  </a:txBody>
                  <a:tcPr marL="65664" marR="65664" marT="65664" marB="65664">
                    <a:lnL w="9525" cap="flat" cmpd="sng" algn="ctr">
                      <a:solidFill>
                        <a:srgbClr val="5831F3"/>
                      </a:solidFill>
                      <a:prstDash val="solid"/>
                      <a:round/>
                      <a:headEnd type="none" w="med" len="med"/>
                      <a:tailEnd type="none" w="med" len="med"/>
                    </a:lnL>
                    <a:lnR w="9525" cap="flat" cmpd="sng" algn="ctr">
                      <a:solidFill>
                        <a:srgbClr val="5831F3"/>
                      </a:solidFill>
                      <a:prstDash val="solid"/>
                      <a:round/>
                      <a:headEnd type="none" w="med" len="med"/>
                      <a:tailEnd type="none" w="med" len="med"/>
                    </a:lnR>
                    <a:lnT w="9525" cap="flat" cmpd="sng" algn="ctr">
                      <a:solidFill>
                        <a:srgbClr val="5831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Category</a:t>
                      </a:r>
                    </a:p>
                  </a:txBody>
                  <a:tcPr marL="65664" marR="65664" marT="65664" marB="65664">
                    <a:lnL w="9525" cap="flat" cmpd="sng" algn="ctr">
                      <a:solidFill>
                        <a:srgbClr val="5831F3"/>
                      </a:solidFill>
                      <a:prstDash val="solid"/>
                      <a:round/>
                      <a:headEnd type="none" w="med" len="med"/>
                      <a:tailEnd type="none" w="med" len="med"/>
                    </a:lnL>
                    <a:lnR w="9525" cap="flat" cmpd="sng" algn="ctr">
                      <a:solidFill>
                        <a:srgbClr val="5831F3"/>
                      </a:solidFill>
                      <a:prstDash val="solid"/>
                      <a:round/>
                      <a:headEnd type="none" w="med" len="med"/>
                      <a:tailEnd type="none" w="med" len="med"/>
                    </a:lnR>
                    <a:lnT w="9525" cap="flat" cmpd="sng" algn="ctr">
                      <a:solidFill>
                        <a:srgbClr val="5831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Precedence</a:t>
                      </a:r>
                    </a:p>
                  </a:txBody>
                  <a:tcPr marL="65664" marR="65664" marT="65664" marB="65664">
                    <a:lnL w="9525" cap="flat" cmpd="sng" algn="ctr">
                      <a:solidFill>
                        <a:srgbClr val="5831F3"/>
                      </a:solidFill>
                      <a:prstDash val="solid"/>
                      <a:round/>
                      <a:headEnd type="none" w="med" len="med"/>
                      <a:tailEnd type="none" w="med" len="med"/>
                    </a:lnL>
                    <a:lnR w="9525" cap="flat" cmpd="sng" algn="ctr">
                      <a:solidFill>
                        <a:srgbClr val="5831F3"/>
                      </a:solidFill>
                      <a:prstDash val="solid"/>
                      <a:round/>
                      <a:headEnd type="none" w="med" len="med"/>
                      <a:tailEnd type="none" w="med" len="med"/>
                    </a:lnR>
                    <a:lnT w="9525" cap="flat" cmpd="sng" algn="ctr">
                      <a:solidFill>
                        <a:srgbClr val="5831F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98660507"/>
                  </a:ext>
                </a:extLst>
              </a:tr>
              <a:tr h="337021">
                <a:tc rowSpan="2">
                  <a:txBody>
                    <a:bodyPr/>
                    <a:lstStyle/>
                    <a:p>
                      <a:pPr algn="l" fontAlgn="t"/>
                      <a:r>
                        <a:rPr lang="en-US" sz="1600">
                          <a:solidFill>
                            <a:srgbClr val="000000"/>
                          </a:solidFill>
                          <a:effectLst/>
                          <a:latin typeface="verdana" panose="020B0604030504040204" pitchFamily="34" charset="0"/>
                        </a:rPr>
                        <a:t>Unary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postfix</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i="1">
                          <a:solidFill>
                            <a:srgbClr val="000000"/>
                          </a:solidFill>
                          <a:effectLst/>
                          <a:latin typeface="verdana" panose="020B0604030504040204" pitchFamily="34" charset="0"/>
                        </a:rPr>
                        <a:t>expr</a:t>
                      </a:r>
                      <a:r>
                        <a:rPr lang="en-US" sz="1600">
                          <a:solidFill>
                            <a:srgbClr val="000000"/>
                          </a:solidFill>
                          <a:effectLst/>
                          <a:latin typeface="verdana" panose="020B0604030504040204" pitchFamily="34" charset="0"/>
                        </a:rPr>
                        <a:t>++ </a:t>
                      </a:r>
                      <a:r>
                        <a:rPr lang="en-US" sz="1600" i="1">
                          <a:solidFill>
                            <a:srgbClr val="000000"/>
                          </a:solidFill>
                          <a:effectLst/>
                          <a:latin typeface="verdana" panose="020B0604030504040204" pitchFamily="34" charset="0"/>
                        </a:rPr>
                        <a:t>expr</a:t>
                      </a:r>
                      <a:r>
                        <a:rPr lang="en-US" sz="160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731786"/>
                  </a:ext>
                </a:extLst>
              </a:tr>
              <a:tr h="585003">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prefix</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t>
                      </a:r>
                      <a:r>
                        <a:rPr lang="en-US" sz="1600" i="1">
                          <a:solidFill>
                            <a:srgbClr val="000000"/>
                          </a:solidFill>
                          <a:effectLst/>
                          <a:latin typeface="verdana" panose="020B0604030504040204" pitchFamily="34" charset="0"/>
                        </a:rPr>
                        <a:t>expr</a:t>
                      </a:r>
                      <a:r>
                        <a:rPr lang="en-US" sz="1600">
                          <a:solidFill>
                            <a:srgbClr val="000000"/>
                          </a:solidFill>
                          <a:effectLst/>
                          <a:latin typeface="verdana" panose="020B0604030504040204" pitchFamily="34" charset="0"/>
                        </a:rPr>
                        <a:t> --</a:t>
                      </a:r>
                      <a:r>
                        <a:rPr lang="en-US" sz="1600" i="1">
                          <a:solidFill>
                            <a:srgbClr val="000000"/>
                          </a:solidFill>
                          <a:effectLst/>
                          <a:latin typeface="verdana" panose="020B0604030504040204" pitchFamily="34" charset="0"/>
                        </a:rPr>
                        <a:t>expr</a:t>
                      </a:r>
                      <a:r>
                        <a:rPr lang="en-US" sz="1600">
                          <a:solidFill>
                            <a:srgbClr val="000000"/>
                          </a:solidFill>
                          <a:effectLst/>
                          <a:latin typeface="verdana" panose="020B0604030504040204" pitchFamily="34" charset="0"/>
                        </a:rPr>
                        <a:t> +</a:t>
                      </a:r>
                      <a:r>
                        <a:rPr lang="en-US" sz="1600" i="1">
                          <a:solidFill>
                            <a:srgbClr val="000000"/>
                          </a:solidFill>
                          <a:effectLst/>
                          <a:latin typeface="verdana" panose="020B0604030504040204" pitchFamily="34" charset="0"/>
                        </a:rPr>
                        <a:t>expr</a:t>
                      </a:r>
                      <a:r>
                        <a:rPr lang="en-US" sz="1600">
                          <a:solidFill>
                            <a:srgbClr val="000000"/>
                          </a:solidFill>
                          <a:effectLst/>
                          <a:latin typeface="verdana" panose="020B0604030504040204" pitchFamily="34" charset="0"/>
                        </a:rPr>
                        <a:t> -</a:t>
                      </a:r>
                      <a:r>
                        <a:rPr lang="en-US" sz="1600" i="1">
                          <a:solidFill>
                            <a:srgbClr val="000000"/>
                          </a:solidFill>
                          <a:effectLst/>
                          <a:latin typeface="verdana" panose="020B0604030504040204" pitchFamily="34" charset="0"/>
                        </a:rPr>
                        <a:t>expr</a:t>
                      </a:r>
                      <a:r>
                        <a:rPr lang="en-US" sz="1600">
                          <a:solidFill>
                            <a:srgbClr val="000000"/>
                          </a:solidFill>
                          <a:effectLst/>
                          <a:latin typeface="verdana" panose="020B0604030504040204" pitchFamily="34" charset="0"/>
                        </a:rPr>
                        <a:t> ~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48204723"/>
                  </a:ext>
                </a:extLst>
              </a:tr>
              <a:tr h="337021">
                <a:tc rowSpan="2">
                  <a:txBody>
                    <a:bodyPr/>
                    <a:lstStyle/>
                    <a:p>
                      <a:pPr algn="l" fontAlgn="t"/>
                      <a:r>
                        <a:rPr lang="en-US" sz="1600" dirty="0">
                          <a:solidFill>
                            <a:srgbClr val="000000"/>
                          </a:solidFill>
                          <a:effectLst/>
                          <a:latin typeface="verdana" panose="020B0604030504040204" pitchFamily="34" charset="0"/>
                        </a:rPr>
                        <a:t>Arithmetic</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multiplicative</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 /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3023681"/>
                  </a:ext>
                </a:extLst>
              </a:tr>
              <a:tr h="337021">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additive</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43764779"/>
                  </a:ext>
                </a:extLst>
              </a:tr>
              <a:tr h="337021">
                <a:tc>
                  <a:txBody>
                    <a:bodyPr/>
                    <a:lstStyle/>
                    <a:p>
                      <a:pPr algn="l" fontAlgn="t"/>
                      <a:r>
                        <a:rPr lang="en-US" sz="1600">
                          <a:solidFill>
                            <a:srgbClr val="000000"/>
                          </a:solidFill>
                          <a:effectLst/>
                          <a:latin typeface="verdana" panose="020B0604030504040204" pitchFamily="34" charset="0"/>
                        </a:rPr>
                        <a:t>Shift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shift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&lt;&lt; &gt;&gt; &gt;&gt;&gt;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0527339"/>
                  </a:ext>
                </a:extLst>
              </a:tr>
              <a:tr h="469996">
                <a:tc rowSpan="2">
                  <a:txBody>
                    <a:bodyPr/>
                    <a:lstStyle/>
                    <a:p>
                      <a:pPr algn="l" fontAlgn="t"/>
                      <a:r>
                        <a:rPr lang="en-US" sz="1600">
                          <a:solidFill>
                            <a:srgbClr val="000000"/>
                          </a:solidFill>
                          <a:effectLst/>
                          <a:latin typeface="verdana" panose="020B0604030504040204" pitchFamily="34" charset="0"/>
                        </a:rPr>
                        <a:t>Relational</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comparison</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&lt; &gt; &lt;= &gt;= instanceof</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4207131"/>
                  </a:ext>
                </a:extLst>
              </a:tr>
              <a:tr h="337021">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equality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0583251"/>
                  </a:ext>
                </a:extLst>
              </a:tr>
              <a:tr h="337021">
                <a:tc rowSpan="3">
                  <a:txBody>
                    <a:bodyPr/>
                    <a:lstStyle/>
                    <a:p>
                      <a:pPr algn="l" fontAlgn="t"/>
                      <a:r>
                        <a:rPr lang="en-US" sz="1600">
                          <a:solidFill>
                            <a:srgbClr val="000000"/>
                          </a:solidFill>
                          <a:effectLst/>
                          <a:latin typeface="verdana" panose="020B0604030504040204" pitchFamily="34" charset="0"/>
                        </a:rPr>
                        <a:t>Bitwise</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bitwise AND</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&amp;</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7242739"/>
                  </a:ext>
                </a:extLst>
              </a:tr>
              <a:tr h="337021">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bitwise exclusive OR</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9402994"/>
                  </a:ext>
                </a:extLst>
              </a:tr>
              <a:tr h="337021">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bitwise inclusive OR</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54617280"/>
                  </a:ext>
                </a:extLst>
              </a:tr>
              <a:tr h="337021">
                <a:tc rowSpan="2">
                  <a:txBody>
                    <a:bodyPr/>
                    <a:lstStyle/>
                    <a:p>
                      <a:pPr algn="l" fontAlgn="t"/>
                      <a:r>
                        <a:rPr lang="en-US" sz="1600">
                          <a:solidFill>
                            <a:srgbClr val="000000"/>
                          </a:solidFill>
                          <a:effectLst/>
                          <a:latin typeface="verdana" panose="020B0604030504040204" pitchFamily="34" charset="0"/>
                        </a:rPr>
                        <a:t>Logical</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logical AND</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&amp;&amp;</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0994881"/>
                  </a:ext>
                </a:extLst>
              </a:tr>
              <a:tr h="337021">
                <a:tc vMerge="1">
                  <a:txBody>
                    <a:bodyPr/>
                    <a:lstStyle/>
                    <a:p>
                      <a:endParaRPr lang="en-US"/>
                    </a:p>
                  </a:txBody>
                  <a:tcPr/>
                </a:tc>
                <a:tc>
                  <a:txBody>
                    <a:bodyPr/>
                    <a:lstStyle/>
                    <a:p>
                      <a:pPr algn="l" fontAlgn="t"/>
                      <a:r>
                        <a:rPr lang="en-US" sz="1600">
                          <a:solidFill>
                            <a:srgbClr val="000000"/>
                          </a:solidFill>
                          <a:effectLst/>
                          <a:latin typeface="verdana" panose="020B0604030504040204" pitchFamily="34" charset="0"/>
                        </a:rPr>
                        <a:t>logical OR</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9522679"/>
                  </a:ext>
                </a:extLst>
              </a:tr>
              <a:tr h="337021">
                <a:tc>
                  <a:txBody>
                    <a:bodyPr/>
                    <a:lstStyle/>
                    <a:p>
                      <a:pPr algn="l" fontAlgn="t"/>
                      <a:r>
                        <a:rPr lang="en-US" sz="1600">
                          <a:solidFill>
                            <a:srgbClr val="000000"/>
                          </a:solidFill>
                          <a:effectLst/>
                          <a:latin typeface="verdana" panose="020B0604030504040204" pitchFamily="34" charset="0"/>
                        </a:rPr>
                        <a:t>Ternary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ternary</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 :</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21020111"/>
                  </a:ext>
                </a:extLst>
              </a:tr>
              <a:tr h="653907">
                <a:tc>
                  <a:txBody>
                    <a:bodyPr/>
                    <a:lstStyle/>
                    <a:p>
                      <a:pPr algn="l" fontAlgn="t"/>
                      <a:r>
                        <a:rPr lang="en-US" sz="1600">
                          <a:solidFill>
                            <a:srgbClr val="000000"/>
                          </a:solidFill>
                          <a:effectLst/>
                          <a:latin typeface="verdana" panose="020B0604030504040204" pitchFamily="34" charset="0"/>
                        </a:rPr>
                        <a:t>Assignment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assignment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 += -= *= /= %= &amp;= ^= |= &lt;&lt;= &gt;&gt;= &gt;&gt;&gt;=</a:t>
                      </a:r>
                    </a:p>
                  </a:txBody>
                  <a:tcPr marL="43776" marR="43776" marT="43776" marB="437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17959756"/>
                  </a:ext>
                </a:extLst>
              </a:tr>
            </a:tbl>
          </a:graphicData>
        </a:graphic>
      </p:graphicFrame>
      <p:sp>
        <p:nvSpPr>
          <p:cNvPr id="5" name="Rectangle 1"/>
          <p:cNvSpPr>
            <a:spLocks noChangeArrowheads="1"/>
          </p:cNvSpPr>
          <p:nvPr/>
        </p:nvSpPr>
        <p:spPr bwMode="auto">
          <a:xfrm>
            <a:off x="590005" y="154522"/>
            <a:ext cx="1101198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rgbClr val="610B38"/>
                </a:solidFill>
                <a:effectLst/>
                <a:latin typeface="erdana"/>
              </a:rPr>
              <a:t>Java Operator Precedence</a:t>
            </a:r>
            <a:endParaRPr kumimoji="0" lang="en-US" altLang="en-US" sz="2400" b="0" i="0" u="sng"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741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379458"/>
          </a:xfrm>
        </p:spPr>
        <p:txBody>
          <a:bodyPr>
            <a:normAutofit fontScale="90000"/>
          </a:bodyPr>
          <a:lstStyle/>
          <a:p>
            <a:pPr algn="ctr"/>
            <a:r>
              <a:rPr lang="en-US" sz="2800" b="1" u="sng" dirty="0">
                <a:solidFill>
                  <a:srgbClr val="FF0000"/>
                </a:solidFill>
              </a:rPr>
              <a:t>List of Java Keywords</a:t>
            </a:r>
          </a:p>
        </p:txBody>
      </p:sp>
      <p:sp>
        <p:nvSpPr>
          <p:cNvPr id="3" name="Content Placeholder 2"/>
          <p:cNvSpPr>
            <a:spLocks noGrp="1"/>
          </p:cNvSpPr>
          <p:nvPr>
            <p:ph idx="1"/>
          </p:nvPr>
        </p:nvSpPr>
        <p:spPr>
          <a:xfrm>
            <a:off x="211181" y="872037"/>
            <a:ext cx="10983687" cy="5985963"/>
          </a:xfrm>
        </p:spPr>
        <p:txBody>
          <a:bodyPr>
            <a:normAutofit fontScale="70000" lnSpcReduction="20000"/>
          </a:bodyPr>
          <a:lstStyle/>
          <a:p>
            <a:r>
              <a:rPr lang="en-US" b="1" dirty="0">
                <a:hlinkClick r:id="rId2"/>
              </a:rPr>
              <a:t>abstract</a:t>
            </a:r>
            <a:r>
              <a:rPr lang="en-US" b="1" dirty="0"/>
              <a:t>:</a:t>
            </a:r>
            <a:r>
              <a:rPr lang="en-US" dirty="0"/>
              <a:t> Java abstract keyword is used to declare abstract class. Abstract class can provide the implementation of interface. It can have abstract and non-abstract methods.</a:t>
            </a:r>
          </a:p>
          <a:p>
            <a:r>
              <a:rPr lang="en-US" b="1" dirty="0" err="1">
                <a:hlinkClick r:id="rId3"/>
              </a:rPr>
              <a:t>boolean</a:t>
            </a:r>
            <a:r>
              <a:rPr lang="en-US" b="1" dirty="0">
                <a:hlinkClick r:id="rId3"/>
              </a:rPr>
              <a:t>:</a:t>
            </a:r>
            <a:r>
              <a:rPr lang="en-US" dirty="0"/>
              <a:t> Java </a:t>
            </a:r>
            <a:r>
              <a:rPr lang="en-US" dirty="0" err="1"/>
              <a:t>boolean</a:t>
            </a:r>
            <a:r>
              <a:rPr lang="en-US" dirty="0"/>
              <a:t> keyword is used to declare a variable as a </a:t>
            </a:r>
            <a:r>
              <a:rPr lang="en-US" dirty="0" err="1"/>
              <a:t>boolean</a:t>
            </a:r>
            <a:r>
              <a:rPr lang="en-US" dirty="0"/>
              <a:t> type. It can hold True and False values only.</a:t>
            </a:r>
          </a:p>
          <a:p>
            <a:r>
              <a:rPr lang="en-US" b="1" dirty="0">
                <a:hlinkClick r:id="rId4"/>
              </a:rPr>
              <a:t>break</a:t>
            </a:r>
            <a:r>
              <a:rPr lang="en-US" b="1" dirty="0"/>
              <a:t>:</a:t>
            </a:r>
            <a:r>
              <a:rPr lang="en-US" dirty="0"/>
              <a:t> Java break keyword is used to break loop or switch statement. It breaks the current flow of the program at specified condition.</a:t>
            </a:r>
          </a:p>
          <a:p>
            <a:r>
              <a:rPr lang="en-US" b="1" dirty="0">
                <a:hlinkClick r:id="rId5"/>
              </a:rPr>
              <a:t>byte</a:t>
            </a:r>
            <a:r>
              <a:rPr lang="en-US" b="1" dirty="0"/>
              <a:t>:</a:t>
            </a:r>
            <a:r>
              <a:rPr lang="en-US" dirty="0"/>
              <a:t> Java byte keyword is used to declare a variable that can hold an 8-bit data values.</a:t>
            </a:r>
          </a:p>
          <a:p>
            <a:r>
              <a:rPr lang="en-US" b="1" dirty="0">
                <a:hlinkClick r:id="rId6"/>
              </a:rPr>
              <a:t>case</a:t>
            </a:r>
            <a:r>
              <a:rPr lang="en-US" b="1" dirty="0"/>
              <a:t>:</a:t>
            </a:r>
            <a:r>
              <a:rPr lang="en-US" dirty="0"/>
              <a:t> Java case keyword is used to with the switch statements to mark blocks of text.</a:t>
            </a:r>
          </a:p>
          <a:p>
            <a:r>
              <a:rPr lang="en-US" b="1" dirty="0">
                <a:hlinkClick r:id="rId7"/>
              </a:rPr>
              <a:t>catch</a:t>
            </a:r>
            <a:r>
              <a:rPr lang="en-US" b="1" dirty="0"/>
              <a:t>:</a:t>
            </a:r>
            <a:r>
              <a:rPr lang="en-US" dirty="0"/>
              <a:t> Java catch keyword is used to catch the exceptions generated by try statements. It must be used after the try block only.</a:t>
            </a:r>
          </a:p>
          <a:p>
            <a:r>
              <a:rPr lang="en-US" b="1" dirty="0">
                <a:hlinkClick r:id="rId8"/>
              </a:rPr>
              <a:t>char</a:t>
            </a:r>
            <a:r>
              <a:rPr lang="en-US" b="1" dirty="0"/>
              <a:t>:</a:t>
            </a:r>
            <a:r>
              <a:rPr lang="en-US" dirty="0"/>
              <a:t> Java char keyword is used to declare a variable that can hold unsigned 16-bit Unicode characters</a:t>
            </a:r>
          </a:p>
          <a:p>
            <a:r>
              <a:rPr lang="en-US" b="1" dirty="0">
                <a:hlinkClick r:id="rId9"/>
              </a:rPr>
              <a:t>class</a:t>
            </a:r>
            <a:r>
              <a:rPr lang="en-US" b="1" dirty="0"/>
              <a:t>:</a:t>
            </a:r>
            <a:r>
              <a:rPr lang="en-US" dirty="0"/>
              <a:t> Java class keyword is used to declare a class.</a:t>
            </a:r>
          </a:p>
          <a:p>
            <a:r>
              <a:rPr lang="en-US" b="1" dirty="0">
                <a:hlinkClick r:id="rId10"/>
              </a:rPr>
              <a:t>continue</a:t>
            </a:r>
            <a:r>
              <a:rPr lang="en-US" b="1" dirty="0"/>
              <a:t>:</a:t>
            </a:r>
            <a:r>
              <a:rPr lang="en-US" dirty="0"/>
              <a:t> Java continue keyword is used to continue the loop. It continues the current flow of the program and skips the remaining code at the specified condition.</a:t>
            </a:r>
          </a:p>
          <a:p>
            <a:r>
              <a:rPr lang="en-US" b="1" dirty="0">
                <a:hlinkClick r:id="rId11"/>
              </a:rPr>
              <a:t>default</a:t>
            </a:r>
            <a:r>
              <a:rPr lang="en-US" b="1" dirty="0"/>
              <a:t>:</a:t>
            </a:r>
            <a:r>
              <a:rPr lang="en-US" dirty="0"/>
              <a:t> Java default keyword is used to specify the default block of code in a switch statement.</a:t>
            </a:r>
          </a:p>
          <a:p>
            <a:r>
              <a:rPr lang="en-US" b="1" dirty="0">
                <a:hlinkClick r:id="rId12"/>
              </a:rPr>
              <a:t>do</a:t>
            </a:r>
            <a:r>
              <a:rPr lang="en-US" b="1" dirty="0"/>
              <a:t>:</a:t>
            </a:r>
            <a:r>
              <a:rPr lang="en-US" dirty="0"/>
              <a:t> Java do keyword is used in control statement to declare a loop. It can iterate a part of the program several times.</a:t>
            </a:r>
          </a:p>
          <a:p>
            <a:r>
              <a:rPr lang="en-US" b="1" dirty="0">
                <a:hlinkClick r:id="rId13"/>
              </a:rPr>
              <a:t>double</a:t>
            </a:r>
            <a:r>
              <a:rPr lang="en-US" b="1" dirty="0"/>
              <a:t>:</a:t>
            </a:r>
            <a:r>
              <a:rPr lang="en-US" dirty="0"/>
              <a:t> Java double keyword is used to declare a variable that can hold a 64-bit floating-point numbers.</a:t>
            </a:r>
          </a:p>
        </p:txBody>
      </p:sp>
    </p:spTree>
    <p:extLst>
      <p:ext uri="{BB962C8B-B14F-4D97-AF65-F5344CB8AC3E}">
        <p14:creationId xmlns:p14="http://schemas.microsoft.com/office/powerpoint/2010/main" val="3581310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170452"/>
          </a:xfrm>
        </p:spPr>
        <p:txBody>
          <a:bodyPr>
            <a:normAutofit fontScale="90000"/>
          </a:bodyPr>
          <a:lstStyle/>
          <a:p>
            <a:endParaRPr lang="en-US" dirty="0"/>
          </a:p>
        </p:txBody>
      </p:sp>
      <p:sp>
        <p:nvSpPr>
          <p:cNvPr id="3" name="Content Placeholder 2"/>
          <p:cNvSpPr>
            <a:spLocks noGrp="1"/>
          </p:cNvSpPr>
          <p:nvPr>
            <p:ph idx="1"/>
          </p:nvPr>
        </p:nvSpPr>
        <p:spPr>
          <a:xfrm>
            <a:off x="707571" y="375647"/>
            <a:ext cx="10826931" cy="6247221"/>
          </a:xfrm>
        </p:spPr>
        <p:txBody>
          <a:bodyPr>
            <a:normAutofit fontScale="62500" lnSpcReduction="20000"/>
          </a:bodyPr>
          <a:lstStyle/>
          <a:p>
            <a:r>
              <a:rPr lang="en-US" b="1" dirty="0">
                <a:hlinkClick r:id="rId2"/>
              </a:rPr>
              <a:t>else</a:t>
            </a:r>
            <a:r>
              <a:rPr lang="en-US" b="1" dirty="0"/>
              <a:t>:</a:t>
            </a:r>
            <a:r>
              <a:rPr lang="en-US" dirty="0"/>
              <a:t> Java else keyword is used to indicate the alternative branches in an if statement.</a:t>
            </a:r>
          </a:p>
          <a:p>
            <a:r>
              <a:rPr lang="en-US" b="1" dirty="0" err="1">
                <a:hlinkClick r:id="rId3"/>
              </a:rPr>
              <a:t>enum</a:t>
            </a:r>
            <a:r>
              <a:rPr lang="en-US" b="1" dirty="0"/>
              <a:t>:</a:t>
            </a:r>
            <a:r>
              <a:rPr lang="en-US" dirty="0"/>
              <a:t> Java </a:t>
            </a:r>
            <a:r>
              <a:rPr lang="en-US" dirty="0" err="1"/>
              <a:t>enum</a:t>
            </a:r>
            <a:r>
              <a:rPr lang="en-US" dirty="0"/>
              <a:t> keyword is used to define a fixed set of constants. </a:t>
            </a:r>
            <a:r>
              <a:rPr lang="en-US" dirty="0" err="1"/>
              <a:t>Enum</a:t>
            </a:r>
            <a:r>
              <a:rPr lang="en-US" dirty="0"/>
              <a:t> constructors are always private or default.</a:t>
            </a:r>
          </a:p>
          <a:p>
            <a:r>
              <a:rPr lang="en-US" b="1" dirty="0">
                <a:hlinkClick r:id="rId4"/>
              </a:rPr>
              <a:t>extends</a:t>
            </a:r>
            <a:r>
              <a:rPr lang="en-US" b="1" dirty="0"/>
              <a:t>:</a:t>
            </a:r>
            <a:r>
              <a:rPr lang="en-US" dirty="0"/>
              <a:t> Java extends keyword is used to indicate that a class is derived from another class or interface.</a:t>
            </a:r>
          </a:p>
          <a:p>
            <a:r>
              <a:rPr lang="en-US" b="1" dirty="0">
                <a:hlinkClick r:id="rId5"/>
              </a:rPr>
              <a:t>final</a:t>
            </a:r>
            <a:r>
              <a:rPr lang="en-US" b="1" dirty="0"/>
              <a:t>:</a:t>
            </a:r>
            <a:r>
              <a:rPr lang="en-US" dirty="0"/>
              <a:t> Java final keyword is used to indicate that a variable holds a constant value. It is applied with a variable. It is used to restrict the user.</a:t>
            </a:r>
          </a:p>
          <a:p>
            <a:r>
              <a:rPr lang="en-US" b="1" dirty="0">
                <a:hlinkClick r:id="rId6"/>
              </a:rPr>
              <a:t>finally</a:t>
            </a:r>
            <a:r>
              <a:rPr lang="en-US" b="1" dirty="0"/>
              <a:t>:</a:t>
            </a:r>
            <a:r>
              <a:rPr lang="en-US" dirty="0"/>
              <a:t> Java finally keyword indicates a block of code in a try-catch structure. This block is always executed whether exception is handled or not.</a:t>
            </a:r>
          </a:p>
          <a:p>
            <a:r>
              <a:rPr lang="en-US" b="1" dirty="0">
                <a:hlinkClick r:id="rId7"/>
              </a:rPr>
              <a:t>float</a:t>
            </a:r>
            <a:r>
              <a:rPr lang="en-US" b="1" dirty="0"/>
              <a:t>:</a:t>
            </a:r>
            <a:r>
              <a:rPr lang="en-US" dirty="0"/>
              <a:t> Java float keyword is used to declare a variable that can hold a 32-bit floating-point number.</a:t>
            </a:r>
          </a:p>
          <a:p>
            <a:r>
              <a:rPr lang="en-US" b="1" dirty="0">
                <a:hlinkClick r:id="rId8"/>
              </a:rPr>
              <a:t>for</a:t>
            </a:r>
            <a:r>
              <a:rPr lang="en-US" b="1" dirty="0"/>
              <a:t>:</a:t>
            </a:r>
            <a:r>
              <a:rPr lang="en-US" dirty="0"/>
              <a:t> Java for keyword is used to start a for loop. It is used to execute a set of instructions/functions repeatedly when some conditions become true. If the number of iteration is fixed, it is recommended to use for loop.</a:t>
            </a:r>
          </a:p>
          <a:p>
            <a:r>
              <a:rPr lang="en-US" b="1" dirty="0">
                <a:hlinkClick r:id="rId2"/>
              </a:rPr>
              <a:t>if</a:t>
            </a:r>
            <a:r>
              <a:rPr lang="en-US" b="1" dirty="0"/>
              <a:t>:</a:t>
            </a:r>
            <a:r>
              <a:rPr lang="en-US" dirty="0"/>
              <a:t> Java if keyword tests the condition. It executes the if block if condition is true.</a:t>
            </a:r>
          </a:p>
          <a:p>
            <a:r>
              <a:rPr lang="en-US" b="1" dirty="0">
                <a:hlinkClick r:id="rId9"/>
              </a:rPr>
              <a:t>implements</a:t>
            </a:r>
            <a:r>
              <a:rPr lang="en-US" b="1" dirty="0"/>
              <a:t>:</a:t>
            </a:r>
            <a:r>
              <a:rPr lang="en-US" dirty="0"/>
              <a:t> Java implements keyword is used to implement an interface.</a:t>
            </a:r>
          </a:p>
          <a:p>
            <a:r>
              <a:rPr lang="en-US" b="1" dirty="0">
                <a:hlinkClick r:id="rId10"/>
              </a:rPr>
              <a:t>import</a:t>
            </a:r>
            <a:r>
              <a:rPr lang="en-US" b="1" dirty="0"/>
              <a:t>:</a:t>
            </a:r>
            <a:r>
              <a:rPr lang="en-US" dirty="0"/>
              <a:t> Java import keyword makes classes and interfaces available and accessible to the current source code.</a:t>
            </a:r>
          </a:p>
          <a:p>
            <a:r>
              <a:rPr lang="en-US" b="1" dirty="0" err="1">
                <a:hlinkClick r:id="rId11"/>
              </a:rPr>
              <a:t>instanceof</a:t>
            </a:r>
            <a:r>
              <a:rPr lang="en-US" b="1" dirty="0"/>
              <a:t>:</a:t>
            </a:r>
            <a:r>
              <a:rPr lang="en-US" dirty="0"/>
              <a:t> Java </a:t>
            </a:r>
            <a:r>
              <a:rPr lang="en-US" dirty="0" err="1"/>
              <a:t>instanceof</a:t>
            </a:r>
            <a:r>
              <a:rPr lang="en-US" dirty="0"/>
              <a:t> keyword is used to test whether the object is an instance of the specified class or implements an interface.</a:t>
            </a:r>
          </a:p>
          <a:p>
            <a:r>
              <a:rPr lang="en-US" b="1" dirty="0" err="1">
                <a:hlinkClick r:id="rId12"/>
              </a:rPr>
              <a:t>int</a:t>
            </a:r>
            <a:r>
              <a:rPr lang="en-US" b="1" dirty="0"/>
              <a:t>:</a:t>
            </a:r>
            <a:r>
              <a:rPr lang="en-US" dirty="0"/>
              <a:t> Java </a:t>
            </a:r>
            <a:r>
              <a:rPr lang="en-US" dirty="0" err="1"/>
              <a:t>int</a:t>
            </a:r>
            <a:r>
              <a:rPr lang="en-US" dirty="0"/>
              <a:t> keyword is used to declare a variable that can hold a 32-bit signed integer.</a:t>
            </a:r>
          </a:p>
          <a:p>
            <a:r>
              <a:rPr lang="en-US" b="1" dirty="0">
                <a:hlinkClick r:id="rId9"/>
              </a:rPr>
              <a:t>interface</a:t>
            </a:r>
            <a:r>
              <a:rPr lang="en-US" b="1" dirty="0"/>
              <a:t>:</a:t>
            </a:r>
            <a:r>
              <a:rPr lang="en-US" dirty="0"/>
              <a:t> Java interface keyword is used to declare an interface. It can have only abstract methods.</a:t>
            </a:r>
          </a:p>
          <a:p>
            <a:r>
              <a:rPr lang="en-US" b="1" dirty="0">
                <a:hlinkClick r:id="rId13"/>
              </a:rPr>
              <a:t>long</a:t>
            </a:r>
            <a:r>
              <a:rPr lang="en-US" b="1" dirty="0"/>
              <a:t>:</a:t>
            </a:r>
            <a:r>
              <a:rPr lang="en-US" dirty="0"/>
              <a:t> Java long keyword is used to declare a variable that can hold a 64-bit integer.</a:t>
            </a:r>
          </a:p>
          <a:p>
            <a:r>
              <a:rPr lang="en-US" b="1" dirty="0"/>
              <a:t>native:</a:t>
            </a:r>
            <a:r>
              <a:rPr lang="en-US" dirty="0"/>
              <a:t> Java native keyword is used to specify that a method is implemented in native code using JNI (Java Native Interface).</a:t>
            </a:r>
          </a:p>
          <a:p>
            <a:r>
              <a:rPr lang="en-US" b="1" dirty="0">
                <a:hlinkClick r:id="rId14"/>
              </a:rPr>
              <a:t>new</a:t>
            </a:r>
            <a:r>
              <a:rPr lang="en-US" b="1" dirty="0"/>
              <a:t>:</a:t>
            </a:r>
            <a:r>
              <a:rPr lang="en-US" dirty="0"/>
              <a:t> Java new keyword is used to create new objects.</a:t>
            </a:r>
          </a:p>
        </p:txBody>
      </p:sp>
    </p:spTree>
    <p:extLst>
      <p:ext uri="{BB962C8B-B14F-4D97-AF65-F5344CB8AC3E}">
        <p14:creationId xmlns:p14="http://schemas.microsoft.com/office/powerpoint/2010/main" val="59635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F28AE9-DE13-48D3-9DF9-BB30A7CD91CA}" type="slidenum">
              <a:rPr lang="en-US" altLang="en-US" sz="1400"/>
              <a:pPr>
                <a:spcBef>
                  <a:spcPct val="0"/>
                </a:spcBef>
                <a:buClrTx/>
                <a:buSzTx/>
                <a:buFontTx/>
                <a:buNone/>
              </a:pPr>
              <a:t>8</a:t>
            </a:fld>
            <a:endParaRPr lang="en-US" altLang="en-US" sz="1400"/>
          </a:p>
        </p:txBody>
      </p:sp>
      <p:sp>
        <p:nvSpPr>
          <p:cNvPr id="78851"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78852"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solidFill>
                  <a:srgbClr val="FF9900"/>
                </a:solidFill>
                <a:cs typeface="Times New Roman" panose="02020603050405020304" pitchFamily="18" charset="0"/>
              </a:rPr>
              <a:t>Java Is Secure</a:t>
            </a:r>
            <a:r>
              <a:rPr lang="en-US" altLang="en-US" sz="2400"/>
              <a:t> </a:t>
            </a:r>
          </a:p>
          <a:p>
            <a:r>
              <a:rPr lang="en-US" altLang="en-US" sz="2400">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78853" name="Text Box 4"/>
          <p:cNvSpPr txBox="1">
            <a:spLocks noChangeArrowheads="1"/>
          </p:cNvSpPr>
          <p:nvPr/>
        </p:nvSpPr>
        <p:spPr bwMode="auto">
          <a:xfrm>
            <a:off x="5029200" y="2590801"/>
            <a:ext cx="457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cs typeface="Times New Roman" panose="02020603050405020304" pitchFamily="18" charset="0"/>
              </a:rPr>
              <a:t>Java implements several security mechanisms to protect your system against harm caused by stray programs. </a:t>
            </a:r>
          </a:p>
        </p:txBody>
      </p:sp>
      <p:sp>
        <p:nvSpPr>
          <p:cNvPr id="78854" name="Rectangle 3"/>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33059652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3"/>
            <a:ext cx="10515600" cy="183515"/>
          </a:xfrm>
        </p:spPr>
        <p:txBody>
          <a:bodyPr>
            <a:normAutofit fontScale="90000"/>
          </a:bodyPr>
          <a:lstStyle/>
          <a:p>
            <a:endParaRPr lang="en-US" dirty="0"/>
          </a:p>
        </p:txBody>
      </p:sp>
      <p:sp>
        <p:nvSpPr>
          <p:cNvPr id="3" name="Content Placeholder 2"/>
          <p:cNvSpPr>
            <a:spLocks noGrp="1"/>
          </p:cNvSpPr>
          <p:nvPr>
            <p:ph idx="1"/>
          </p:nvPr>
        </p:nvSpPr>
        <p:spPr>
          <a:xfrm>
            <a:off x="433250" y="396828"/>
            <a:ext cx="11231881" cy="6461171"/>
          </a:xfrm>
        </p:spPr>
        <p:txBody>
          <a:bodyPr>
            <a:normAutofit fontScale="55000" lnSpcReduction="20000"/>
          </a:bodyPr>
          <a:lstStyle/>
          <a:p>
            <a:r>
              <a:rPr lang="en-US" sz="3700" b="1" dirty="0">
                <a:hlinkClick r:id="rId2"/>
              </a:rPr>
              <a:t>null</a:t>
            </a:r>
            <a:r>
              <a:rPr lang="en-US" sz="3700" b="1" dirty="0"/>
              <a:t>:</a:t>
            </a:r>
            <a:r>
              <a:rPr lang="en-US" sz="3700" dirty="0"/>
              <a:t> Java null keyword is used to indicate that a reference does not refer to anything. It removes the garbage value.</a:t>
            </a:r>
          </a:p>
          <a:p>
            <a:r>
              <a:rPr lang="en-US" sz="3700" b="1" dirty="0">
                <a:hlinkClick r:id="rId3"/>
              </a:rPr>
              <a:t>package</a:t>
            </a:r>
            <a:r>
              <a:rPr lang="en-US" sz="3700" b="1" dirty="0"/>
              <a:t>:</a:t>
            </a:r>
            <a:r>
              <a:rPr lang="en-US" sz="3700" dirty="0"/>
              <a:t> Java package keyword is used to declare a Java package that includes the classes.</a:t>
            </a:r>
          </a:p>
          <a:p>
            <a:r>
              <a:rPr lang="en-US" sz="3700" b="1" dirty="0">
                <a:hlinkClick r:id="rId4"/>
              </a:rPr>
              <a:t>private</a:t>
            </a:r>
            <a:r>
              <a:rPr lang="en-US" sz="3700" b="1" dirty="0"/>
              <a:t>:</a:t>
            </a:r>
            <a:r>
              <a:rPr lang="en-US" sz="3700" dirty="0"/>
              <a:t> Java private keyword is an access modifier. It is used to indicate that a method or variable may be accessed only in the class in which it is declared.</a:t>
            </a:r>
          </a:p>
          <a:p>
            <a:r>
              <a:rPr lang="en-US" sz="3700" b="1" dirty="0">
                <a:hlinkClick r:id="rId5"/>
              </a:rPr>
              <a:t>protected</a:t>
            </a:r>
            <a:r>
              <a:rPr lang="en-US" sz="3700" b="1" dirty="0"/>
              <a:t>:</a:t>
            </a:r>
            <a:r>
              <a:rPr lang="en-US" sz="3700" dirty="0"/>
              <a:t> Java protected keyword is an access modifier. It can be accessible within package and outside the package but through inheritance only. It can't be applied on the class.</a:t>
            </a:r>
          </a:p>
          <a:p>
            <a:r>
              <a:rPr lang="en-US" sz="3700" b="1" dirty="0">
                <a:hlinkClick r:id="rId6"/>
              </a:rPr>
              <a:t>public</a:t>
            </a:r>
            <a:r>
              <a:rPr lang="en-US" sz="3700" b="1" dirty="0"/>
              <a:t>:</a:t>
            </a:r>
            <a:r>
              <a:rPr lang="en-US" sz="3700" dirty="0"/>
              <a:t> Java public keyword is an access modifier. It is used to indicate that an item is accessible anywhere. It has the widest scope among all other modifiers.</a:t>
            </a:r>
          </a:p>
          <a:p>
            <a:r>
              <a:rPr lang="en-US" sz="3700" b="1" dirty="0">
                <a:hlinkClick r:id="rId7"/>
              </a:rPr>
              <a:t>return</a:t>
            </a:r>
            <a:r>
              <a:rPr lang="en-US" sz="3700" b="1" dirty="0"/>
              <a:t>:</a:t>
            </a:r>
            <a:r>
              <a:rPr lang="en-US" sz="3700" dirty="0"/>
              <a:t> Java return keyword is used to return from a method when its execution is complete.</a:t>
            </a:r>
          </a:p>
          <a:p>
            <a:r>
              <a:rPr lang="en-US" sz="3700" b="1" dirty="0">
                <a:hlinkClick r:id="rId8"/>
              </a:rPr>
              <a:t>short</a:t>
            </a:r>
            <a:r>
              <a:rPr lang="en-US" sz="3700" b="1" dirty="0"/>
              <a:t>:</a:t>
            </a:r>
            <a:r>
              <a:rPr lang="en-US" sz="3700" dirty="0"/>
              <a:t> Java short keyword is used to declare a variable that can hold a 16-bit integer.</a:t>
            </a:r>
          </a:p>
          <a:p>
            <a:r>
              <a:rPr lang="en-US" sz="3700" b="1" dirty="0">
                <a:hlinkClick r:id="rId9"/>
              </a:rPr>
              <a:t>static</a:t>
            </a:r>
            <a:r>
              <a:rPr lang="en-US" sz="3700" b="1" dirty="0"/>
              <a:t>:</a:t>
            </a:r>
            <a:r>
              <a:rPr lang="en-US" sz="3700" dirty="0"/>
              <a:t> Java static keyword is used to indicate that a variable or method is a class method. The static keyword in Java is used for memory management mainly.</a:t>
            </a:r>
          </a:p>
          <a:p>
            <a:r>
              <a:rPr lang="en-US" sz="3700" b="1" dirty="0" err="1">
                <a:hlinkClick r:id="rId10"/>
              </a:rPr>
              <a:t>strictfp</a:t>
            </a:r>
            <a:r>
              <a:rPr lang="en-US" sz="3700" b="1" dirty="0"/>
              <a:t>:</a:t>
            </a:r>
            <a:r>
              <a:rPr lang="en-US" sz="3700" dirty="0"/>
              <a:t> Java </a:t>
            </a:r>
            <a:r>
              <a:rPr lang="en-US" sz="3700" dirty="0" err="1"/>
              <a:t>strictfp</a:t>
            </a:r>
            <a:r>
              <a:rPr lang="en-US" sz="3700" dirty="0"/>
              <a:t> is used to restrict the floating-point calculations to ensure portability.</a:t>
            </a:r>
          </a:p>
          <a:p>
            <a:r>
              <a:rPr lang="en-US" sz="3700" b="1" dirty="0">
                <a:hlinkClick r:id="rId11"/>
              </a:rPr>
              <a:t>super</a:t>
            </a:r>
            <a:r>
              <a:rPr lang="en-US" sz="3700" b="1" dirty="0"/>
              <a:t>:</a:t>
            </a:r>
            <a:r>
              <a:rPr lang="en-US" sz="3700" dirty="0"/>
              <a:t> Java super keyword is a reference variable that is used to refer parent class object. It can be used to invoke immediate parent class method.</a:t>
            </a:r>
          </a:p>
          <a:p>
            <a:r>
              <a:rPr lang="en-US" sz="3700" b="1" dirty="0">
                <a:hlinkClick r:id="rId12"/>
              </a:rPr>
              <a:t>switch</a:t>
            </a:r>
            <a:r>
              <a:rPr lang="en-US" sz="3700" b="1" dirty="0"/>
              <a:t>:</a:t>
            </a:r>
            <a:r>
              <a:rPr lang="en-US" sz="3700" dirty="0"/>
              <a:t> The Java switch keyword contains a switch statement that executes code based on test value. The switch statement tests the equality of a variable against multiple values.</a:t>
            </a:r>
          </a:p>
          <a:p>
            <a:r>
              <a:rPr lang="en-US" sz="3700" b="1" dirty="0">
                <a:hlinkClick r:id="rId13"/>
              </a:rPr>
              <a:t>synchronized</a:t>
            </a:r>
            <a:r>
              <a:rPr lang="en-US" sz="3700" b="1" dirty="0"/>
              <a:t>:</a:t>
            </a:r>
            <a:r>
              <a:rPr lang="en-US" sz="3700" dirty="0"/>
              <a:t> Java synchronized keyword is used to specify the critical sections or methods in multithreaded code.</a:t>
            </a:r>
          </a:p>
          <a:p>
            <a:r>
              <a:rPr lang="en-US" sz="3700" b="1" dirty="0">
                <a:hlinkClick r:id="rId14"/>
              </a:rPr>
              <a:t>this</a:t>
            </a:r>
            <a:r>
              <a:rPr lang="en-US" sz="3700" b="1" dirty="0"/>
              <a:t>:</a:t>
            </a:r>
            <a:r>
              <a:rPr lang="en-US" sz="3700" dirty="0"/>
              <a:t> Java this keyword can be used to refer the current object in a method or constructor.</a:t>
            </a:r>
          </a:p>
          <a:p>
            <a:endParaRPr lang="en-US" dirty="0"/>
          </a:p>
          <a:p>
            <a:endParaRPr lang="en-US" dirty="0"/>
          </a:p>
        </p:txBody>
      </p:sp>
    </p:spTree>
    <p:extLst>
      <p:ext uri="{BB962C8B-B14F-4D97-AF65-F5344CB8AC3E}">
        <p14:creationId xmlns:p14="http://schemas.microsoft.com/office/powerpoint/2010/main" val="33309813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389"/>
          </a:xfrm>
        </p:spPr>
        <p:txBody>
          <a:bodyPr>
            <a:normAutofit fontScale="90000"/>
          </a:bodyPr>
          <a:lstStyle/>
          <a:p>
            <a:endParaRPr lang="en-US" dirty="0"/>
          </a:p>
        </p:txBody>
      </p:sp>
      <p:sp>
        <p:nvSpPr>
          <p:cNvPr id="3" name="Content Placeholder 2"/>
          <p:cNvSpPr>
            <a:spLocks noGrp="1"/>
          </p:cNvSpPr>
          <p:nvPr>
            <p:ph idx="1"/>
          </p:nvPr>
        </p:nvSpPr>
        <p:spPr>
          <a:xfrm>
            <a:off x="169818" y="1054915"/>
            <a:ext cx="12022182" cy="5293633"/>
          </a:xfrm>
        </p:spPr>
        <p:txBody>
          <a:bodyPr>
            <a:normAutofit fontScale="85000" lnSpcReduction="20000"/>
          </a:bodyPr>
          <a:lstStyle/>
          <a:p>
            <a:r>
              <a:rPr lang="en-US" b="1" dirty="0">
                <a:hlinkClick r:id="rId2"/>
              </a:rPr>
              <a:t>throw</a:t>
            </a:r>
            <a:r>
              <a:rPr lang="en-US" b="1" dirty="0"/>
              <a:t>:</a:t>
            </a:r>
            <a:r>
              <a:rPr lang="en-US" dirty="0"/>
              <a:t> The Java throw keyword is used to explicitly throw an exception. The throw keyword is mainly used to throw custom exception. It is followed by an instance.</a:t>
            </a:r>
          </a:p>
          <a:p>
            <a:r>
              <a:rPr lang="en-US" b="1" dirty="0">
                <a:hlinkClick r:id="rId3"/>
              </a:rPr>
              <a:t>throws</a:t>
            </a:r>
            <a:r>
              <a:rPr lang="en-US" b="1" dirty="0"/>
              <a:t>:</a:t>
            </a:r>
            <a:r>
              <a:rPr lang="en-US" dirty="0"/>
              <a:t> The Java throws keyword is used to declare an exception. Checked exception can be propagated with throws.</a:t>
            </a:r>
          </a:p>
          <a:p>
            <a:r>
              <a:rPr lang="en-US" b="1" dirty="0">
                <a:hlinkClick r:id="rId4"/>
              </a:rPr>
              <a:t>transient</a:t>
            </a:r>
            <a:r>
              <a:rPr lang="en-US" b="1" dirty="0"/>
              <a:t>:</a:t>
            </a:r>
            <a:r>
              <a:rPr lang="en-US" dirty="0"/>
              <a:t> Java transient keyword is used in serialization. If you define any data member as transient, it will not be serialized.</a:t>
            </a:r>
          </a:p>
          <a:p>
            <a:r>
              <a:rPr lang="en-US" b="1" dirty="0">
                <a:hlinkClick r:id="rId5"/>
              </a:rPr>
              <a:t>try</a:t>
            </a:r>
            <a:r>
              <a:rPr lang="en-US" b="1" dirty="0"/>
              <a:t>:</a:t>
            </a:r>
            <a:r>
              <a:rPr lang="en-US" dirty="0"/>
              <a:t> Java try keyword is used to start a block of code that will be tested for exceptions. The try block must be followed by either catch or finally block.</a:t>
            </a:r>
          </a:p>
          <a:p>
            <a:r>
              <a:rPr lang="en-US" b="1" dirty="0"/>
              <a:t>void:</a:t>
            </a:r>
            <a:r>
              <a:rPr lang="en-US" dirty="0"/>
              <a:t> Java void keyword is used to specify that a method does not have a return value.</a:t>
            </a:r>
          </a:p>
          <a:p>
            <a:r>
              <a:rPr lang="en-US" b="1" dirty="0">
                <a:hlinkClick r:id="rId6"/>
              </a:rPr>
              <a:t>volatile</a:t>
            </a:r>
            <a:r>
              <a:rPr lang="en-US" b="1" dirty="0"/>
              <a:t>:</a:t>
            </a:r>
            <a:r>
              <a:rPr lang="en-US" dirty="0"/>
              <a:t> Java volatile keyword is used to indicate that a variable may change asynchronously.</a:t>
            </a:r>
          </a:p>
          <a:p>
            <a:r>
              <a:rPr lang="en-US" b="1" dirty="0">
                <a:hlinkClick r:id="rId7"/>
              </a:rPr>
              <a:t>while</a:t>
            </a:r>
            <a:r>
              <a:rPr lang="en-US" b="1" dirty="0"/>
              <a:t>:</a:t>
            </a:r>
            <a:r>
              <a:rPr lang="en-US" dirty="0"/>
              <a:t> Java while keyword is used to start a while loop. This loop iterates a part of the program several times. If the number of iteration is not fixed, it is recommended to use while loop.</a:t>
            </a:r>
          </a:p>
          <a:p>
            <a:br>
              <a:rPr lang="en-US" dirty="0"/>
            </a:br>
            <a:endParaRPr lang="en-US" dirty="0"/>
          </a:p>
          <a:p>
            <a:endParaRPr lang="en-US" dirty="0"/>
          </a:p>
        </p:txBody>
      </p:sp>
    </p:spTree>
    <p:extLst>
      <p:ext uri="{BB962C8B-B14F-4D97-AF65-F5344CB8AC3E}">
        <p14:creationId xmlns:p14="http://schemas.microsoft.com/office/powerpoint/2010/main" val="42532109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09434" y="1825625"/>
            <a:ext cx="8373131" cy="4351338"/>
          </a:xfrm>
          <a:prstGeom prst="rect">
            <a:avLst/>
          </a:prstGeom>
        </p:spPr>
      </p:pic>
    </p:spTree>
    <p:extLst>
      <p:ext uri="{BB962C8B-B14F-4D97-AF65-F5344CB8AC3E}">
        <p14:creationId xmlns:p14="http://schemas.microsoft.com/office/powerpoint/2010/main" val="41646842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7206"/>
          </a:xfrm>
        </p:spPr>
        <p:txBody>
          <a:bodyPr>
            <a:normAutofit fontScale="90000"/>
          </a:bodyPr>
          <a:lstStyle/>
          <a:p>
            <a:r>
              <a:rPr lang="en-US" sz="2800" dirty="0">
                <a:solidFill>
                  <a:srgbClr val="610B38"/>
                </a:solidFill>
                <a:latin typeface="erdana"/>
              </a:rPr>
              <a:t>Java If-else Statement</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466577"/>
              </p:ext>
            </p:extLst>
          </p:nvPr>
        </p:nvGraphicFramePr>
        <p:xfrm>
          <a:off x="261258" y="868365"/>
          <a:ext cx="11930742" cy="3220310"/>
        </p:xfrm>
        <a:graphic>
          <a:graphicData uri="http://schemas.openxmlformats.org/drawingml/2006/table">
            <a:tbl>
              <a:tblPr/>
              <a:tblGrid>
                <a:gridCol w="11930742">
                  <a:extLst>
                    <a:ext uri="{9D8B030D-6E8A-4147-A177-3AD203B41FA5}">
                      <a16:colId xmlns:a16="http://schemas.microsoft.com/office/drawing/2014/main" val="2868881312"/>
                    </a:ext>
                  </a:extLst>
                </a:gridCol>
              </a:tblGrid>
              <a:tr h="3220310">
                <a:tc>
                  <a:txBody>
                    <a:bodyPr/>
                    <a:lstStyle/>
                    <a:p>
                      <a:r>
                        <a:rPr lang="en-US" sz="2000" dirty="0">
                          <a:solidFill>
                            <a:srgbClr val="000000"/>
                          </a:solidFill>
                          <a:effectLst/>
                          <a:latin typeface="verdana" panose="020B0604030504040204" pitchFamily="34" charset="0"/>
                        </a:rPr>
                        <a:t>The Java </a:t>
                      </a:r>
                      <a:r>
                        <a:rPr lang="en-US" sz="2000" i="1" dirty="0">
                          <a:solidFill>
                            <a:srgbClr val="000000"/>
                          </a:solidFill>
                          <a:effectLst/>
                          <a:latin typeface="verdana" panose="020B0604030504040204" pitchFamily="34" charset="0"/>
                        </a:rPr>
                        <a:t>if statement</a:t>
                      </a:r>
                      <a:r>
                        <a:rPr lang="en-US" sz="2000" dirty="0">
                          <a:solidFill>
                            <a:srgbClr val="000000"/>
                          </a:solidFill>
                          <a:effectLst/>
                          <a:latin typeface="verdana" panose="020B0604030504040204" pitchFamily="34" charset="0"/>
                        </a:rPr>
                        <a:t> is used to test the condition. </a:t>
                      </a:r>
                    </a:p>
                    <a:p>
                      <a:r>
                        <a:rPr lang="en-US" sz="2000" dirty="0">
                          <a:solidFill>
                            <a:srgbClr val="000000"/>
                          </a:solidFill>
                          <a:effectLst/>
                          <a:latin typeface="verdana" panose="020B0604030504040204" pitchFamily="34" charset="0"/>
                        </a:rPr>
                        <a:t>It checks Boolean</a:t>
                      </a:r>
                      <a:r>
                        <a:rPr lang="en-US" sz="2000" baseline="0" dirty="0">
                          <a:solidFill>
                            <a:srgbClr val="000000"/>
                          </a:solidFill>
                          <a:effectLst/>
                          <a:latin typeface="verdana" panose="020B0604030504040204" pitchFamily="34" charset="0"/>
                        </a:rPr>
                        <a:t> </a:t>
                      </a:r>
                      <a:r>
                        <a:rPr lang="en-US" sz="2000" dirty="0">
                          <a:solidFill>
                            <a:srgbClr val="000000"/>
                          </a:solidFill>
                          <a:effectLst/>
                          <a:latin typeface="verdana" panose="020B0604030504040204" pitchFamily="34" charset="0"/>
                        </a:rPr>
                        <a:t>condition:  </a:t>
                      </a:r>
                      <a:r>
                        <a:rPr lang="en-US" sz="2000" i="1" dirty="0">
                          <a:solidFill>
                            <a:srgbClr val="000000"/>
                          </a:solidFill>
                          <a:effectLst/>
                          <a:latin typeface="verdana" panose="020B0604030504040204" pitchFamily="34" charset="0"/>
                        </a:rPr>
                        <a:t>true</a:t>
                      </a:r>
                      <a:r>
                        <a:rPr lang="en-US" sz="2000" dirty="0">
                          <a:solidFill>
                            <a:srgbClr val="000000"/>
                          </a:solidFill>
                          <a:effectLst/>
                          <a:latin typeface="verdana" panose="020B0604030504040204" pitchFamily="34" charset="0"/>
                        </a:rPr>
                        <a:t> or </a:t>
                      </a:r>
                      <a:r>
                        <a:rPr lang="en-US" sz="2000" i="1" dirty="0">
                          <a:solidFill>
                            <a:srgbClr val="000000"/>
                          </a:solidFill>
                          <a:effectLst/>
                          <a:latin typeface="verdana" panose="020B0604030504040204" pitchFamily="34" charset="0"/>
                        </a:rPr>
                        <a:t>false</a:t>
                      </a:r>
                      <a:r>
                        <a:rPr lang="en-US" sz="2000" dirty="0">
                          <a:solidFill>
                            <a:srgbClr val="000000"/>
                          </a:solidFill>
                          <a:effectLst/>
                          <a:latin typeface="verdana" panose="020B0604030504040204" pitchFamily="34" charset="0"/>
                        </a:rPr>
                        <a:t>. </a:t>
                      </a:r>
                    </a:p>
                    <a:p>
                      <a:endParaRPr lang="en-US" sz="2000" dirty="0">
                        <a:solidFill>
                          <a:srgbClr val="000000"/>
                        </a:solidFill>
                        <a:effectLst/>
                        <a:latin typeface="verdana" panose="020B0604030504040204" pitchFamily="34" charset="0"/>
                      </a:endParaRPr>
                    </a:p>
                    <a:p>
                      <a:r>
                        <a:rPr lang="en-US" sz="2000" dirty="0">
                          <a:solidFill>
                            <a:srgbClr val="000000"/>
                          </a:solidFill>
                          <a:effectLst/>
                          <a:latin typeface="verdana" panose="020B0604030504040204" pitchFamily="34" charset="0"/>
                        </a:rPr>
                        <a:t>There are various types of if statement in java.</a:t>
                      </a:r>
                      <a:br>
                        <a:rPr lang="en-US" sz="2000" dirty="0">
                          <a:solidFill>
                            <a:srgbClr val="000000"/>
                          </a:solidFill>
                          <a:effectLst/>
                          <a:latin typeface="verdana" panose="020B0604030504040204" pitchFamily="34" charset="0"/>
                        </a:rPr>
                      </a:br>
                      <a:endParaRPr lang="en-US" sz="2000" dirty="0">
                        <a:solidFill>
                          <a:srgbClr val="000000"/>
                        </a:solidFill>
                        <a:effectLst/>
                        <a:latin typeface="verdana" panose="020B0604030504040204" pitchFamily="34" charset="0"/>
                      </a:endParaRPr>
                    </a:p>
                    <a:p>
                      <a:pPr lvl="1">
                        <a:buFont typeface="Arial" panose="020B0604020202020204" pitchFamily="34" charset="0"/>
                        <a:buChar char="•"/>
                      </a:pPr>
                      <a:r>
                        <a:rPr lang="en-US" sz="2000" dirty="0">
                          <a:solidFill>
                            <a:srgbClr val="000000"/>
                          </a:solidFill>
                          <a:effectLst/>
                          <a:latin typeface="verdana" panose="020B0604030504040204" pitchFamily="34" charset="0"/>
                        </a:rPr>
                        <a:t>if statement</a:t>
                      </a:r>
                    </a:p>
                    <a:p>
                      <a:pPr lvl="1">
                        <a:buFont typeface="Arial" panose="020B0604020202020204" pitchFamily="34" charset="0"/>
                        <a:buChar char="•"/>
                      </a:pPr>
                      <a:r>
                        <a:rPr lang="en-US" sz="2000" dirty="0">
                          <a:solidFill>
                            <a:srgbClr val="000000"/>
                          </a:solidFill>
                          <a:effectLst/>
                          <a:latin typeface="verdana" panose="020B0604030504040204" pitchFamily="34" charset="0"/>
                        </a:rPr>
                        <a:t>if-else statement</a:t>
                      </a:r>
                    </a:p>
                    <a:p>
                      <a:pPr lvl="1">
                        <a:buFont typeface="Arial" panose="020B0604020202020204" pitchFamily="34" charset="0"/>
                        <a:buChar char="•"/>
                      </a:pPr>
                      <a:r>
                        <a:rPr lang="en-US" sz="2000" dirty="0">
                          <a:solidFill>
                            <a:srgbClr val="000000"/>
                          </a:solidFill>
                          <a:effectLst/>
                          <a:latin typeface="verdana" panose="020B0604030504040204" pitchFamily="34" charset="0"/>
                        </a:rPr>
                        <a:t>if-else-if ladder</a:t>
                      </a:r>
                    </a:p>
                    <a:p>
                      <a:pPr lvl="1">
                        <a:buFont typeface="Arial" panose="020B0604020202020204" pitchFamily="34" charset="0"/>
                        <a:buChar char="•"/>
                      </a:pPr>
                      <a:r>
                        <a:rPr lang="en-US" sz="2000" dirty="0">
                          <a:solidFill>
                            <a:srgbClr val="000000"/>
                          </a:solidFill>
                          <a:effectLst/>
                          <a:latin typeface="verdana" panose="020B0604030504040204" pitchFamily="34" charset="0"/>
                        </a:rPr>
                        <a:t>nested if statement</a:t>
                      </a:r>
                    </a:p>
                  </a:txBody>
                  <a:tcPr anchor="ctr">
                    <a:lnL>
                      <a:noFill/>
                    </a:lnL>
                    <a:lnR>
                      <a:noFill/>
                    </a:lnR>
                    <a:lnT>
                      <a:noFill/>
                    </a:lnT>
                    <a:lnB>
                      <a:noFill/>
                    </a:lnB>
                    <a:solidFill>
                      <a:srgbClr val="FFFFFF"/>
                    </a:solidFill>
                  </a:tcPr>
                </a:tc>
                <a:extLst>
                  <a:ext uri="{0D108BD9-81ED-4DB2-BD59-A6C34878D82A}">
                    <a16:rowId xmlns:a16="http://schemas.microsoft.com/office/drawing/2014/main" val="1220869897"/>
                  </a:ext>
                </a:extLst>
              </a:tr>
            </a:tbl>
          </a:graphicData>
        </a:graphic>
      </p:graphicFrame>
      <p:pic>
        <p:nvPicPr>
          <p:cNvPr id="5122" name="Picture 2" descr="if statement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899" y="1031225"/>
            <a:ext cx="4194357" cy="500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728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3332"/>
          </a:xfrm>
        </p:spPr>
        <p:txBody>
          <a:bodyPr>
            <a:normAutofit fontScale="90000"/>
          </a:bodyPr>
          <a:lstStyle/>
          <a:p>
            <a:endParaRPr lang="en-US" dirty="0"/>
          </a:p>
        </p:txBody>
      </p:sp>
      <p:sp>
        <p:nvSpPr>
          <p:cNvPr id="4" name="Content Placeholder 3"/>
          <p:cNvSpPr>
            <a:spLocks noGrp="1"/>
          </p:cNvSpPr>
          <p:nvPr>
            <p:ph idx="1"/>
          </p:nvPr>
        </p:nvSpPr>
        <p:spPr>
          <a:xfrm>
            <a:off x="171993" y="956881"/>
            <a:ext cx="5340531" cy="4255524"/>
          </a:xfrm>
          <a:prstGeom prst="rect">
            <a:avLst/>
          </a:prstGeom>
        </p:spPr>
        <p:txBody>
          <a:bodyPr wrap="square">
            <a:spAutoFit/>
          </a:bodyPr>
          <a:lstStyle/>
          <a:p>
            <a:pPr marL="0" indent="0">
              <a:buNone/>
            </a:pPr>
            <a:r>
              <a:rPr lang="en-US" sz="1600" dirty="0">
                <a:solidFill>
                  <a:srgbClr val="008200"/>
                </a:solidFill>
                <a:latin typeface="verdana" panose="020B0604030504040204" pitchFamily="34" charset="0"/>
              </a:rPr>
              <a:t>//Java Program to </a:t>
            </a:r>
            <a:r>
              <a:rPr lang="en-US" sz="1600" dirty="0" err="1">
                <a:solidFill>
                  <a:srgbClr val="008200"/>
                </a:solidFill>
                <a:latin typeface="verdana" panose="020B0604030504040204" pitchFamily="34" charset="0"/>
              </a:rPr>
              <a:t>demonstate</a:t>
            </a:r>
            <a:r>
              <a:rPr lang="en-US" sz="1600" dirty="0">
                <a:solidFill>
                  <a:srgbClr val="008200"/>
                </a:solidFill>
                <a:latin typeface="verdana" panose="020B0604030504040204" pitchFamily="34" charset="0"/>
              </a:rPr>
              <a:t> the use of if statement.</a:t>
            </a:r>
            <a:r>
              <a:rPr lang="en-US" sz="1600" dirty="0">
                <a:solidFill>
                  <a:srgbClr val="000000"/>
                </a:solidFill>
                <a:latin typeface="verdana" panose="020B0604030504040204" pitchFamily="34" charset="0"/>
              </a:rPr>
              <a:t>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IfExample</a:t>
            </a:r>
            <a:r>
              <a:rPr lang="en-US" sz="1600" dirty="0">
                <a:solidFill>
                  <a:srgbClr val="000000"/>
                </a:solidFill>
                <a:latin typeface="verdana" panose="020B0604030504040204" pitchFamily="34" charset="0"/>
              </a:rPr>
              <a:t> {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//defining an 'age' variable</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age=</a:t>
            </a:r>
            <a:r>
              <a:rPr lang="en-US" sz="1600" dirty="0">
                <a:solidFill>
                  <a:srgbClr val="C00000"/>
                </a:solidFill>
                <a:latin typeface="verdana" panose="020B0604030504040204" pitchFamily="34" charset="0"/>
              </a:rPr>
              <a:t>20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//checking the age</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if</a:t>
            </a:r>
            <a:r>
              <a:rPr lang="en-US" sz="1600" dirty="0">
                <a:solidFill>
                  <a:srgbClr val="000000"/>
                </a:solidFill>
                <a:latin typeface="verdana" panose="020B0604030504040204" pitchFamily="34" charset="0"/>
              </a:rPr>
              <a:t>(age&gt;</a:t>
            </a:r>
            <a:r>
              <a:rPr lang="en-US" sz="1600" dirty="0">
                <a:solidFill>
                  <a:srgbClr val="C00000"/>
                </a:solidFill>
                <a:latin typeface="verdana" panose="020B0604030504040204" pitchFamily="34" charset="0"/>
              </a:rPr>
              <a:t>18</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"Age is greater than 18"</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endParaRPr lang="en-US" sz="1600" b="0" i="0" dirty="0">
              <a:solidFill>
                <a:srgbClr val="000000"/>
              </a:solidFill>
              <a:effectLst/>
              <a:latin typeface="verdana" panose="020B0604030504040204" pitchFamily="34" charset="0"/>
            </a:endParaRPr>
          </a:p>
        </p:txBody>
      </p:sp>
      <p:sp>
        <p:nvSpPr>
          <p:cNvPr id="5" name="Rectangle 4"/>
          <p:cNvSpPr/>
          <p:nvPr/>
        </p:nvSpPr>
        <p:spPr>
          <a:xfrm>
            <a:off x="6096000" y="956881"/>
            <a:ext cx="6096000" cy="3570208"/>
          </a:xfrm>
          <a:prstGeom prst="rect">
            <a:avLst/>
          </a:prstGeom>
        </p:spPr>
        <p:txBody>
          <a:bodyPr>
            <a:spAutoFit/>
          </a:bodyPr>
          <a:lstStyle/>
          <a:p>
            <a:r>
              <a:rPr lang="en-US" sz="1600" dirty="0">
                <a:solidFill>
                  <a:srgbClr val="008200"/>
                </a:solidFill>
                <a:latin typeface="verdana" panose="020B0604030504040204" pitchFamily="34" charset="0"/>
              </a:rPr>
              <a:t>//Java Program to </a:t>
            </a:r>
            <a:r>
              <a:rPr lang="en-US" sz="1600" dirty="0" err="1">
                <a:solidFill>
                  <a:srgbClr val="008200"/>
                </a:solidFill>
                <a:latin typeface="verdana" panose="020B0604030504040204" pitchFamily="34" charset="0"/>
              </a:rPr>
              <a:t>demonstate</a:t>
            </a:r>
            <a:r>
              <a:rPr lang="en-US" sz="1600" dirty="0">
                <a:solidFill>
                  <a:srgbClr val="008200"/>
                </a:solidFill>
                <a:latin typeface="verdana" panose="020B0604030504040204" pitchFamily="34" charset="0"/>
              </a:rPr>
              <a:t> the use of if-else statement.</a:t>
            </a:r>
            <a:r>
              <a:rPr lang="en-US" sz="1600" dirty="0">
                <a:solidFill>
                  <a:srgbClr val="000000"/>
                </a:solidFill>
                <a:latin typeface="verdana" panose="020B0604030504040204" pitchFamily="34" charset="0"/>
              </a:rPr>
              <a:t>  </a:t>
            </a:r>
          </a:p>
          <a:p>
            <a:endParaRPr lang="en-US" sz="1600" b="1" dirty="0">
              <a:solidFill>
                <a:srgbClr val="006699"/>
              </a:solidFill>
              <a:latin typeface="verdana" panose="020B0604030504040204" pitchFamily="34" charset="0"/>
            </a:endParaRPr>
          </a:p>
          <a:p>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LeapYearExample</a:t>
            </a:r>
            <a:r>
              <a:rPr lang="en-US" sz="1600" dirty="0">
                <a:solidFill>
                  <a:srgbClr val="000000"/>
                </a:solidFill>
                <a:latin typeface="verdana" panose="020B0604030504040204" pitchFamily="34" charset="0"/>
              </a:rPr>
              <a:t> {    </a:t>
            </a:r>
          </a:p>
          <a:p>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    </a:t>
            </a:r>
          </a:p>
          <a:p>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year=</a:t>
            </a:r>
            <a:r>
              <a:rPr lang="en-US" sz="1600" dirty="0">
                <a:solidFill>
                  <a:srgbClr val="C00000"/>
                </a:solidFill>
                <a:latin typeface="verdana" panose="020B0604030504040204" pitchFamily="34" charset="0"/>
              </a:rPr>
              <a:t>2020</a:t>
            </a:r>
            <a:r>
              <a:rPr lang="en-US" sz="1600" dirty="0">
                <a:solidFill>
                  <a:srgbClr val="000000"/>
                </a:solidFill>
                <a:latin typeface="verdana" panose="020B0604030504040204" pitchFamily="34" charset="0"/>
              </a:rPr>
              <a:t>;    </a:t>
            </a:r>
          </a:p>
          <a:p>
            <a:r>
              <a:rPr lang="en-US" sz="1600" dirty="0">
                <a:solidFill>
                  <a:srgbClr val="000000"/>
                </a:solidFill>
                <a:latin typeface="verdana" panose="020B0604030504040204" pitchFamily="34" charset="0"/>
              </a:rPr>
              <a:t>  </a:t>
            </a:r>
            <a:r>
              <a:rPr lang="en-US" sz="1200"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if</a:t>
            </a:r>
            <a:r>
              <a:rPr lang="en-US" sz="1200" dirty="0">
                <a:solidFill>
                  <a:srgbClr val="000000"/>
                </a:solidFill>
                <a:latin typeface="verdana" panose="020B0604030504040204" pitchFamily="34" charset="0"/>
              </a:rPr>
              <a:t>(((year % </a:t>
            </a:r>
            <a:r>
              <a:rPr lang="en-US" sz="1200" dirty="0">
                <a:solidFill>
                  <a:srgbClr val="C00000"/>
                </a:solidFill>
                <a:latin typeface="verdana" panose="020B0604030504040204" pitchFamily="34" charset="0"/>
              </a:rPr>
              <a:t>4</a:t>
            </a:r>
            <a:r>
              <a:rPr lang="en-US" sz="1200" dirty="0">
                <a:solidFill>
                  <a:srgbClr val="000000"/>
                </a:solidFill>
                <a:latin typeface="verdana" panose="020B0604030504040204" pitchFamily="34" charset="0"/>
              </a:rPr>
              <a:t> ==</a:t>
            </a:r>
            <a:r>
              <a:rPr lang="en-US" sz="1200" dirty="0">
                <a:solidFill>
                  <a:srgbClr val="C00000"/>
                </a:solidFill>
                <a:latin typeface="verdana" panose="020B0604030504040204" pitchFamily="34" charset="0"/>
              </a:rPr>
              <a:t>0</a:t>
            </a:r>
            <a:r>
              <a:rPr lang="en-US" sz="1200" dirty="0">
                <a:solidFill>
                  <a:srgbClr val="000000"/>
                </a:solidFill>
                <a:latin typeface="verdana" panose="020B0604030504040204" pitchFamily="34" charset="0"/>
              </a:rPr>
              <a:t>) &amp;&amp; (year % </a:t>
            </a:r>
            <a:r>
              <a:rPr lang="en-US" sz="1200" dirty="0">
                <a:solidFill>
                  <a:srgbClr val="C00000"/>
                </a:solidFill>
                <a:latin typeface="verdana" panose="020B0604030504040204" pitchFamily="34" charset="0"/>
              </a:rPr>
              <a:t>100</a:t>
            </a:r>
            <a:r>
              <a:rPr lang="en-US" sz="1200" dirty="0">
                <a:solidFill>
                  <a:srgbClr val="000000"/>
                </a:solidFill>
                <a:latin typeface="verdana" panose="020B0604030504040204" pitchFamily="34" charset="0"/>
              </a:rPr>
              <a:t> !=</a:t>
            </a:r>
            <a:r>
              <a:rPr lang="en-US" sz="1200" dirty="0">
                <a:solidFill>
                  <a:srgbClr val="C00000"/>
                </a:solidFill>
                <a:latin typeface="verdana" panose="020B0604030504040204" pitchFamily="34" charset="0"/>
              </a:rPr>
              <a:t>0</a:t>
            </a:r>
            <a:r>
              <a:rPr lang="en-US" sz="1200" dirty="0">
                <a:solidFill>
                  <a:srgbClr val="000000"/>
                </a:solidFill>
                <a:latin typeface="verdana" panose="020B0604030504040204" pitchFamily="34" charset="0"/>
              </a:rPr>
              <a:t>)) || (year % </a:t>
            </a:r>
            <a:r>
              <a:rPr lang="en-US" sz="1200" dirty="0">
                <a:solidFill>
                  <a:srgbClr val="C00000"/>
                </a:solidFill>
                <a:latin typeface="verdana" panose="020B0604030504040204" pitchFamily="34" charset="0"/>
              </a:rPr>
              <a:t>400</a:t>
            </a:r>
            <a:r>
              <a:rPr lang="en-US" sz="1200" dirty="0">
                <a:solidFill>
                  <a:srgbClr val="000000"/>
                </a:solidFill>
                <a:latin typeface="verdana" panose="020B0604030504040204" pitchFamily="34" charset="0"/>
              </a:rPr>
              <a:t>==</a:t>
            </a:r>
            <a:r>
              <a:rPr lang="en-US" sz="1200" dirty="0">
                <a:solidFill>
                  <a:srgbClr val="C00000"/>
                </a:solidFill>
                <a:latin typeface="verdana" panose="020B0604030504040204" pitchFamily="34" charset="0"/>
              </a:rPr>
              <a:t>0</a:t>
            </a:r>
            <a:r>
              <a:rPr lang="en-US" sz="1200" dirty="0">
                <a:solidFill>
                  <a:srgbClr val="000000"/>
                </a:solidFill>
                <a:latin typeface="verdana" panose="020B0604030504040204" pitchFamily="34" charset="0"/>
              </a:rPr>
              <a:t>)){</a:t>
            </a:r>
            <a:r>
              <a:rPr lang="en-US" sz="1600" dirty="0">
                <a:solidFill>
                  <a:srgbClr val="000000"/>
                </a:solidFill>
                <a:latin typeface="verdana" panose="020B0604030504040204" pitchFamily="34" charset="0"/>
              </a:rPr>
              <a:t>  </a:t>
            </a:r>
          </a:p>
          <a:p>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"LEAP YEAR"</a:t>
            </a:r>
            <a:r>
              <a:rPr lang="en-US" sz="1600" dirty="0">
                <a:solidFill>
                  <a:srgbClr val="000000"/>
                </a:solidFill>
                <a:latin typeface="verdana" panose="020B0604030504040204" pitchFamily="34" charset="0"/>
              </a:rPr>
              <a:t>);  </a:t>
            </a:r>
          </a:p>
          <a:p>
            <a:r>
              <a:rPr lang="en-US" sz="1600" dirty="0">
                <a:solidFill>
                  <a:srgbClr val="000000"/>
                </a:solidFill>
                <a:latin typeface="verdana" panose="020B0604030504040204" pitchFamily="34" charset="0"/>
              </a:rPr>
              <a:t>    }  </a:t>
            </a:r>
          </a:p>
          <a:p>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else</a:t>
            </a:r>
            <a:r>
              <a:rPr lang="en-US" sz="1600" dirty="0">
                <a:solidFill>
                  <a:srgbClr val="000000"/>
                </a:solidFill>
                <a:latin typeface="verdana" panose="020B0604030504040204" pitchFamily="34" charset="0"/>
              </a:rPr>
              <a:t>{  </a:t>
            </a:r>
          </a:p>
          <a:p>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"COMMON YEAR"</a:t>
            </a:r>
            <a:r>
              <a:rPr lang="en-US" sz="1600" dirty="0">
                <a:solidFill>
                  <a:srgbClr val="000000"/>
                </a:solidFill>
                <a:latin typeface="verdana" panose="020B0604030504040204" pitchFamily="34" charset="0"/>
              </a:rPr>
              <a:t>);  </a:t>
            </a:r>
          </a:p>
          <a:p>
            <a:r>
              <a:rPr lang="en-US" sz="1600" dirty="0">
                <a:solidFill>
                  <a:srgbClr val="000000"/>
                </a:solidFill>
                <a:latin typeface="verdana" panose="020B0604030504040204" pitchFamily="34" charset="0"/>
              </a:rPr>
              <a:t>    }  </a:t>
            </a:r>
          </a:p>
          <a:p>
            <a:r>
              <a:rPr lang="en-US" sz="1600" dirty="0">
                <a:solidFill>
                  <a:srgbClr val="000000"/>
                </a:solidFill>
                <a:latin typeface="verdana" panose="020B0604030504040204" pitchFamily="34" charset="0"/>
              </a:rPr>
              <a:t>}    </a:t>
            </a:r>
          </a:p>
          <a:p>
            <a:r>
              <a:rPr lang="en-US" sz="16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5394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f-else-if ladder statement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309" y="689860"/>
            <a:ext cx="7740828" cy="585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2608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3515"/>
          </a:xfrm>
        </p:spPr>
        <p:txBody>
          <a:bodyPr>
            <a:noAutofit/>
          </a:bodyPr>
          <a:lstStyle/>
          <a:p>
            <a:r>
              <a:rPr lang="en-US" sz="2800" b="1" u="sng" dirty="0"/>
              <a:t>If-else-if statement</a:t>
            </a:r>
          </a:p>
        </p:txBody>
      </p:sp>
      <p:sp>
        <p:nvSpPr>
          <p:cNvPr id="3" name="Content Placeholder 2"/>
          <p:cNvSpPr>
            <a:spLocks noGrp="1"/>
          </p:cNvSpPr>
          <p:nvPr>
            <p:ph idx="1"/>
          </p:nvPr>
        </p:nvSpPr>
        <p:spPr>
          <a:xfrm>
            <a:off x="263434" y="989602"/>
            <a:ext cx="11928566" cy="6038215"/>
          </a:xfrm>
        </p:spPr>
        <p:txBody>
          <a:bodyPr numCol="2">
            <a:noAutofit/>
          </a:bodyPr>
          <a:lstStyle/>
          <a:p>
            <a:pPr marL="0" indent="0">
              <a:buNone/>
            </a:pPr>
            <a:r>
              <a:rPr lang="en-US" sz="2000" dirty="0"/>
              <a:t>//Java Program to demonstrate the use of If else-if ladder.  </a:t>
            </a:r>
          </a:p>
          <a:p>
            <a:pPr marL="0" indent="0">
              <a:buNone/>
            </a:pPr>
            <a:r>
              <a:rPr lang="en-US" sz="2000" dirty="0"/>
              <a:t>//It is a program of grading system for fail, D grade, C grade, B grade, A grade and A+.  </a:t>
            </a:r>
          </a:p>
          <a:p>
            <a:pPr marL="0" indent="0">
              <a:buNone/>
            </a:pPr>
            <a:r>
              <a:rPr lang="en-US" sz="2000" b="1" dirty="0"/>
              <a:t>public</a:t>
            </a:r>
            <a:r>
              <a:rPr lang="en-US" sz="2000" dirty="0"/>
              <a:t> </a:t>
            </a:r>
            <a:r>
              <a:rPr lang="en-US" sz="2000" b="1" dirty="0"/>
              <a:t>class</a:t>
            </a:r>
            <a:r>
              <a:rPr lang="en-US" sz="2000" dirty="0"/>
              <a:t> </a:t>
            </a:r>
            <a:r>
              <a:rPr lang="en-US" sz="2000" dirty="0" err="1"/>
              <a:t>IfElseIfExample</a:t>
            </a:r>
            <a:r>
              <a:rPr lang="en-US" sz="2000" dirty="0"/>
              <a:t> {  </a:t>
            </a:r>
          </a:p>
          <a:p>
            <a:pPr marL="0" indent="0">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marL="0" indent="0">
              <a:buNone/>
            </a:pPr>
            <a:r>
              <a:rPr lang="en-US" sz="2000" dirty="0"/>
              <a:t>    </a:t>
            </a:r>
            <a:r>
              <a:rPr lang="en-US" sz="2000" b="1" dirty="0" err="1"/>
              <a:t>int</a:t>
            </a:r>
            <a:r>
              <a:rPr lang="en-US" sz="2000" dirty="0"/>
              <a:t> marks=65;  </a:t>
            </a:r>
          </a:p>
          <a:p>
            <a:pPr marL="0" indent="0">
              <a:buNone/>
            </a:pPr>
            <a:r>
              <a:rPr lang="en-US" sz="2000" dirty="0"/>
              <a:t>      </a:t>
            </a:r>
          </a:p>
          <a:p>
            <a:pPr marL="0" indent="0">
              <a:buNone/>
            </a:pPr>
            <a:r>
              <a:rPr lang="en-US" sz="2000" dirty="0"/>
              <a:t>    </a:t>
            </a:r>
            <a:r>
              <a:rPr lang="en-US" sz="2000" b="1" dirty="0"/>
              <a:t>if</a:t>
            </a:r>
            <a:r>
              <a:rPr lang="en-US" sz="2000" dirty="0"/>
              <a:t>(marks&lt;50){  </a:t>
            </a:r>
          </a:p>
          <a:p>
            <a:pPr marL="0" indent="0">
              <a:buNone/>
            </a:pPr>
            <a:r>
              <a:rPr lang="en-US" sz="2000" dirty="0"/>
              <a:t>        </a:t>
            </a:r>
            <a:r>
              <a:rPr lang="en-US" sz="2000" dirty="0" err="1"/>
              <a:t>System.out.println</a:t>
            </a:r>
            <a:r>
              <a:rPr lang="en-US" sz="2000" dirty="0"/>
              <a:t>("fail");  </a:t>
            </a:r>
          </a:p>
          <a:p>
            <a:pPr marL="0" indent="0">
              <a:buNone/>
            </a:pPr>
            <a:r>
              <a:rPr lang="en-US" sz="2000" dirty="0"/>
              <a:t>    }  </a:t>
            </a:r>
          </a:p>
          <a:p>
            <a:pPr marL="0" indent="0">
              <a:buNone/>
            </a:pPr>
            <a:r>
              <a:rPr lang="en-US" sz="2000" dirty="0"/>
              <a:t>    </a:t>
            </a:r>
            <a:r>
              <a:rPr lang="en-US" sz="2000" b="1" dirty="0"/>
              <a:t>else</a:t>
            </a:r>
            <a:r>
              <a:rPr lang="en-US" sz="2000" dirty="0"/>
              <a:t> </a:t>
            </a:r>
            <a:r>
              <a:rPr lang="en-US" sz="2000" b="1" dirty="0"/>
              <a:t>if</a:t>
            </a:r>
            <a:r>
              <a:rPr lang="en-US" sz="2000" dirty="0"/>
              <a:t>(marks&gt;=50 &amp;&amp; marks&lt;60){  </a:t>
            </a:r>
          </a:p>
          <a:p>
            <a:pPr marL="0" indent="0">
              <a:buNone/>
            </a:pPr>
            <a:r>
              <a:rPr lang="en-US" sz="2000" dirty="0"/>
              <a:t>        </a:t>
            </a:r>
            <a:r>
              <a:rPr lang="en-US" sz="2000" dirty="0" err="1"/>
              <a:t>System.out.println</a:t>
            </a:r>
            <a:r>
              <a:rPr lang="en-US" sz="2000" dirty="0"/>
              <a:t>("D grade");  </a:t>
            </a:r>
          </a:p>
          <a:p>
            <a:pPr marL="0" indent="0">
              <a:buNone/>
            </a:pPr>
            <a:r>
              <a:rPr lang="en-US" sz="2000" dirty="0"/>
              <a:t>    }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r>
              <a:rPr lang="en-US" sz="2000" b="1" dirty="0"/>
              <a:t>else</a:t>
            </a:r>
            <a:r>
              <a:rPr lang="en-US" sz="2000" dirty="0"/>
              <a:t> </a:t>
            </a:r>
            <a:r>
              <a:rPr lang="en-US" sz="2000" b="1" dirty="0"/>
              <a:t>if</a:t>
            </a:r>
            <a:r>
              <a:rPr lang="en-US" sz="2000" dirty="0"/>
              <a:t>(marks&gt;=60 &amp;&amp; marks&lt;70){  </a:t>
            </a:r>
          </a:p>
          <a:p>
            <a:pPr marL="0" indent="0">
              <a:buNone/>
            </a:pPr>
            <a:r>
              <a:rPr lang="en-US" sz="2000" dirty="0"/>
              <a:t>        </a:t>
            </a:r>
            <a:r>
              <a:rPr lang="en-US" sz="2000" dirty="0" err="1"/>
              <a:t>System.out.println</a:t>
            </a:r>
            <a:r>
              <a:rPr lang="en-US" sz="2000" dirty="0"/>
              <a:t>("C grade");  </a:t>
            </a:r>
          </a:p>
          <a:p>
            <a:pPr marL="0" indent="0">
              <a:buNone/>
            </a:pPr>
            <a:r>
              <a:rPr lang="en-US" sz="2000" dirty="0"/>
              <a:t>    }  </a:t>
            </a:r>
          </a:p>
          <a:p>
            <a:pPr marL="0" indent="0">
              <a:buNone/>
            </a:pPr>
            <a:r>
              <a:rPr lang="en-US" sz="2000" dirty="0"/>
              <a:t>    </a:t>
            </a:r>
            <a:r>
              <a:rPr lang="en-US" sz="2000" b="1" dirty="0"/>
              <a:t>else</a:t>
            </a:r>
            <a:r>
              <a:rPr lang="en-US" sz="2000" dirty="0"/>
              <a:t> </a:t>
            </a:r>
            <a:r>
              <a:rPr lang="en-US" sz="2000" b="1" dirty="0"/>
              <a:t>if</a:t>
            </a:r>
            <a:r>
              <a:rPr lang="en-US" sz="2000" dirty="0"/>
              <a:t>(marks&gt;=70 &amp;&amp; marks&lt;80){  </a:t>
            </a:r>
          </a:p>
          <a:p>
            <a:pPr marL="0" indent="0">
              <a:buNone/>
            </a:pPr>
            <a:r>
              <a:rPr lang="en-US" sz="2000" dirty="0"/>
              <a:t>        </a:t>
            </a:r>
            <a:r>
              <a:rPr lang="en-US" sz="2000" dirty="0" err="1"/>
              <a:t>System.out.println</a:t>
            </a:r>
            <a:r>
              <a:rPr lang="en-US" sz="2000" dirty="0"/>
              <a:t>("B grade");  </a:t>
            </a:r>
          </a:p>
          <a:p>
            <a:pPr marL="0" indent="0">
              <a:buNone/>
            </a:pPr>
            <a:r>
              <a:rPr lang="en-US" sz="2000" dirty="0"/>
              <a:t>    }  </a:t>
            </a:r>
          </a:p>
          <a:p>
            <a:pPr marL="0" indent="0">
              <a:buNone/>
            </a:pPr>
            <a:r>
              <a:rPr lang="en-US" sz="2000" dirty="0"/>
              <a:t>    </a:t>
            </a:r>
            <a:r>
              <a:rPr lang="en-US" sz="2000" b="1" dirty="0"/>
              <a:t>else</a:t>
            </a:r>
            <a:r>
              <a:rPr lang="en-US" sz="2000" dirty="0"/>
              <a:t> </a:t>
            </a:r>
            <a:r>
              <a:rPr lang="en-US" sz="2000" b="1" dirty="0"/>
              <a:t>if</a:t>
            </a:r>
            <a:r>
              <a:rPr lang="en-US" sz="2000" dirty="0"/>
              <a:t>(marks&gt;=80 &amp;&amp; marks&lt;90){  </a:t>
            </a:r>
          </a:p>
          <a:p>
            <a:pPr marL="0" indent="0">
              <a:buNone/>
            </a:pPr>
            <a:r>
              <a:rPr lang="en-US" sz="2000" dirty="0"/>
              <a:t>        </a:t>
            </a:r>
            <a:r>
              <a:rPr lang="en-US" sz="2000" dirty="0" err="1"/>
              <a:t>System.out.println</a:t>
            </a:r>
            <a:r>
              <a:rPr lang="en-US" sz="2000" dirty="0"/>
              <a:t>("A grade");  </a:t>
            </a:r>
          </a:p>
          <a:p>
            <a:pPr marL="0" indent="0">
              <a:buNone/>
            </a:pPr>
            <a:r>
              <a:rPr lang="en-US" sz="2000" dirty="0"/>
              <a:t>    }</a:t>
            </a:r>
            <a:r>
              <a:rPr lang="en-US" sz="2000" b="1" dirty="0"/>
              <a:t>else</a:t>
            </a:r>
            <a:r>
              <a:rPr lang="en-US" sz="2000" dirty="0"/>
              <a:t> </a:t>
            </a:r>
            <a:r>
              <a:rPr lang="en-US" sz="2000" b="1" dirty="0"/>
              <a:t>if</a:t>
            </a:r>
            <a:r>
              <a:rPr lang="en-US" sz="2000" dirty="0"/>
              <a:t>(marks&gt;=90 &amp;&amp; marks&lt;100){  </a:t>
            </a:r>
          </a:p>
          <a:p>
            <a:pPr marL="0" indent="0">
              <a:buNone/>
            </a:pPr>
            <a:r>
              <a:rPr lang="en-US" sz="2000" dirty="0"/>
              <a:t>        </a:t>
            </a:r>
            <a:r>
              <a:rPr lang="en-US" sz="2000" dirty="0" err="1"/>
              <a:t>System.out.println</a:t>
            </a:r>
            <a:r>
              <a:rPr lang="en-US" sz="2000" dirty="0"/>
              <a:t>("A+ grade");  </a:t>
            </a:r>
          </a:p>
          <a:p>
            <a:pPr marL="0" indent="0">
              <a:buNone/>
            </a:pPr>
            <a:r>
              <a:rPr lang="en-US" sz="2000" dirty="0"/>
              <a:t>    }</a:t>
            </a:r>
            <a:r>
              <a:rPr lang="en-US" sz="2000" b="1" dirty="0"/>
              <a:t>else</a:t>
            </a:r>
            <a:r>
              <a:rPr lang="en-US" sz="2000" dirty="0"/>
              <a:t>{  </a:t>
            </a:r>
          </a:p>
          <a:p>
            <a:pPr marL="0" indent="0">
              <a:buNone/>
            </a:pPr>
            <a:r>
              <a:rPr lang="en-US" sz="2000" dirty="0"/>
              <a:t>        </a:t>
            </a:r>
            <a:r>
              <a:rPr lang="en-US" sz="2000" dirty="0" err="1"/>
              <a:t>System.out.println</a:t>
            </a:r>
            <a:r>
              <a:rPr lang="en-US" sz="2000" dirty="0"/>
              <a:t>("Invalid!");  </a:t>
            </a:r>
          </a:p>
          <a:p>
            <a:pPr marL="0" indent="0">
              <a:buNone/>
            </a:pPr>
            <a:r>
              <a:rPr lang="en-US" sz="2000" dirty="0"/>
              <a:t>    }  </a:t>
            </a:r>
          </a:p>
          <a:p>
            <a:pPr marL="0" indent="0">
              <a:buNone/>
            </a:pPr>
            <a:r>
              <a:rPr lang="en-US" sz="2000" dirty="0"/>
              <a:t>}  </a:t>
            </a:r>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333981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910"/>
            <a:ext cx="12096206" cy="5372009"/>
          </a:xfrm>
        </p:spPr>
        <p:txBody>
          <a:bodyPr numCol="2">
            <a:normAutofit/>
          </a:bodyPr>
          <a:lstStyle/>
          <a:p>
            <a:pPr marL="0" indent="0">
              <a:buNone/>
            </a:pPr>
            <a:r>
              <a:rPr lang="en-US" sz="1800" dirty="0"/>
              <a:t>/Java Program to demonstrate the use of Nested If Statement.    </a:t>
            </a:r>
          </a:p>
          <a:p>
            <a:pPr marL="0" indent="0">
              <a:buNone/>
            </a:pPr>
            <a:r>
              <a:rPr lang="en-US" sz="1800" b="1" dirty="0"/>
              <a:t>public</a:t>
            </a:r>
            <a:r>
              <a:rPr lang="en-US" sz="1800" dirty="0"/>
              <a:t> </a:t>
            </a:r>
            <a:r>
              <a:rPr lang="en-US" sz="1800" b="1" dirty="0"/>
              <a:t>class</a:t>
            </a:r>
            <a:r>
              <a:rPr lang="en-US" sz="1800" dirty="0"/>
              <a:t> JavaNestedIfExample2 {      </a:t>
            </a:r>
          </a:p>
          <a:p>
            <a:pPr marL="0" indent="0">
              <a:buNone/>
            </a:pP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      </a:t>
            </a:r>
          </a:p>
          <a:p>
            <a:pPr marL="0" indent="0">
              <a:buNone/>
            </a:pPr>
            <a:r>
              <a:rPr lang="en-US" sz="1800" dirty="0"/>
              <a:t>    //Creating two variables for age and weight    </a:t>
            </a:r>
          </a:p>
          <a:p>
            <a:pPr marL="0" indent="0">
              <a:buNone/>
            </a:pPr>
            <a:r>
              <a:rPr lang="en-US" sz="1800" dirty="0"/>
              <a:t>    </a:t>
            </a:r>
            <a:r>
              <a:rPr lang="en-US" sz="1800" b="1" dirty="0" err="1"/>
              <a:t>int</a:t>
            </a:r>
            <a:r>
              <a:rPr lang="en-US" sz="1800" dirty="0"/>
              <a:t> age=25;    </a:t>
            </a:r>
          </a:p>
          <a:p>
            <a:pPr marL="0" indent="0">
              <a:buNone/>
            </a:pPr>
            <a:r>
              <a:rPr lang="en-US" sz="1800" dirty="0"/>
              <a:t>    </a:t>
            </a:r>
            <a:r>
              <a:rPr lang="en-US" sz="1800" b="1" dirty="0" err="1"/>
              <a:t>int</a:t>
            </a:r>
            <a:r>
              <a:rPr lang="en-US" sz="1800" dirty="0"/>
              <a:t> weight=48;      </a:t>
            </a:r>
          </a:p>
          <a:p>
            <a:pPr marL="0" indent="0">
              <a:buNone/>
            </a:pPr>
            <a:r>
              <a:rPr lang="en-US" sz="1800" dirty="0"/>
              <a:t>    //applying condition on age and weight     </a:t>
            </a:r>
          </a:p>
          <a:p>
            <a:pPr marL="0" indent="0">
              <a:buNone/>
            </a:pPr>
            <a:r>
              <a:rPr lang="en-US" sz="1800" dirty="0"/>
              <a:t>    </a:t>
            </a:r>
            <a:r>
              <a:rPr lang="en-US" sz="1800" b="1" dirty="0"/>
              <a:t>if</a:t>
            </a:r>
            <a:r>
              <a:rPr lang="en-US" sz="1800" dirty="0"/>
              <a:t>(age&gt;=18){      </a:t>
            </a:r>
          </a:p>
          <a:p>
            <a:pPr marL="0" indent="0">
              <a:buNone/>
            </a:pPr>
            <a:r>
              <a:rPr lang="en-US" sz="1800" dirty="0"/>
              <a:t>        </a:t>
            </a:r>
            <a:r>
              <a:rPr lang="en-US" sz="1800" b="1" dirty="0"/>
              <a:t>if</a:t>
            </a:r>
            <a:r>
              <a:rPr lang="en-US" sz="1800" dirty="0"/>
              <a:t>(weight&gt;50){    </a:t>
            </a:r>
          </a:p>
          <a:p>
            <a:pPr marL="0" indent="0">
              <a:buNone/>
            </a:pPr>
            <a:r>
              <a:rPr lang="en-US" sz="1800" dirty="0"/>
              <a:t>            </a:t>
            </a:r>
            <a:r>
              <a:rPr lang="en-US" sz="1800" dirty="0" err="1"/>
              <a:t>System.out.println</a:t>
            </a:r>
            <a:r>
              <a:rPr lang="en-US" sz="1800" dirty="0"/>
              <a:t>("You are eligible to donate blood");    </a:t>
            </a:r>
          </a:p>
          <a:p>
            <a:pPr marL="0" indent="0">
              <a:buNone/>
            </a:pPr>
            <a:r>
              <a:rPr lang="en-US" sz="1800" dirty="0"/>
              <a:t>        } </a:t>
            </a:r>
            <a:r>
              <a:rPr lang="en-US" sz="1800" b="1" dirty="0"/>
              <a:t>else</a:t>
            </a:r>
            <a:r>
              <a:rPr lang="en-US" sz="1800" dirty="0"/>
              <a:t>{  </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          </a:t>
            </a:r>
            <a:r>
              <a:rPr lang="en-US" sz="1800" dirty="0" err="1"/>
              <a:t>System.out.println</a:t>
            </a:r>
            <a:r>
              <a:rPr lang="en-US" sz="1800" dirty="0"/>
              <a:t>("You are not eligible to donate blood");    </a:t>
            </a:r>
          </a:p>
          <a:p>
            <a:pPr marL="0" indent="0">
              <a:buNone/>
            </a:pPr>
            <a:r>
              <a:rPr lang="en-US" sz="1800" dirty="0"/>
              <a:t>        }  </a:t>
            </a:r>
          </a:p>
          <a:p>
            <a:pPr marL="0" indent="0">
              <a:buNone/>
            </a:pPr>
            <a:r>
              <a:rPr lang="en-US" sz="1800" dirty="0"/>
              <a:t>    } </a:t>
            </a:r>
            <a:r>
              <a:rPr lang="en-US" sz="1800" b="1" dirty="0"/>
              <a:t>else</a:t>
            </a:r>
            <a:r>
              <a:rPr lang="en-US" sz="1800" dirty="0"/>
              <a:t>{  </a:t>
            </a:r>
          </a:p>
          <a:p>
            <a:pPr marL="0" indent="0">
              <a:buNone/>
            </a:pPr>
            <a:r>
              <a:rPr lang="en-US" sz="1800" dirty="0"/>
              <a:t>      </a:t>
            </a:r>
            <a:r>
              <a:rPr lang="en-US" sz="1800" dirty="0" err="1"/>
              <a:t>System.out.println</a:t>
            </a:r>
            <a:r>
              <a:rPr lang="en-US" sz="1800" dirty="0"/>
              <a:t>("Age must be greater than 18");  </a:t>
            </a:r>
          </a:p>
          <a:p>
            <a:pPr marL="0" indent="0">
              <a:buNone/>
            </a:pPr>
            <a:r>
              <a:rPr lang="en-US" sz="1800" dirty="0"/>
              <a:t>    }  </a:t>
            </a:r>
          </a:p>
          <a:p>
            <a:pPr marL="0" indent="0">
              <a:buNone/>
            </a:pPr>
            <a:r>
              <a:rPr lang="en-US" sz="1800" dirty="0"/>
              <a:t>}  }  </a:t>
            </a:r>
          </a:p>
          <a:p>
            <a:endParaRPr lang="en-US" dirty="0"/>
          </a:p>
        </p:txBody>
      </p:sp>
    </p:spTree>
    <p:extLst>
      <p:ext uri="{BB962C8B-B14F-4D97-AF65-F5344CB8AC3E}">
        <p14:creationId xmlns:p14="http://schemas.microsoft.com/office/powerpoint/2010/main" val="14687305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709"/>
          </a:xfrm>
        </p:spPr>
        <p:txBody>
          <a:bodyPr>
            <a:normAutofit/>
          </a:bodyPr>
          <a:lstStyle/>
          <a:p>
            <a:r>
              <a:rPr lang="en-US" sz="2400" b="1" u="sng" dirty="0"/>
              <a:t>Java Switch Statement</a:t>
            </a:r>
          </a:p>
        </p:txBody>
      </p:sp>
      <p:sp>
        <p:nvSpPr>
          <p:cNvPr id="3" name="Content Placeholder 2"/>
          <p:cNvSpPr>
            <a:spLocks noGrp="1"/>
          </p:cNvSpPr>
          <p:nvPr>
            <p:ph idx="1"/>
          </p:nvPr>
        </p:nvSpPr>
        <p:spPr>
          <a:xfrm>
            <a:off x="707572" y="1002665"/>
            <a:ext cx="10646228" cy="5163004"/>
          </a:xfrm>
        </p:spPr>
        <p:txBody>
          <a:bodyPr>
            <a:normAutofit fontScale="77500" lnSpcReduction="20000"/>
          </a:bodyPr>
          <a:lstStyle/>
          <a:p>
            <a:r>
              <a:rPr lang="en-US" dirty="0"/>
              <a:t>The Java </a:t>
            </a:r>
            <a:r>
              <a:rPr lang="en-US" i="1" dirty="0"/>
              <a:t>switch statement</a:t>
            </a:r>
            <a:r>
              <a:rPr lang="en-US" dirty="0"/>
              <a:t> executes one statement from multiple conditions. It is like if-else-if ladder statement. The switch statement works with byte, short, </a:t>
            </a:r>
            <a:r>
              <a:rPr lang="en-US" dirty="0" err="1"/>
              <a:t>int</a:t>
            </a:r>
            <a:r>
              <a:rPr lang="en-US" dirty="0"/>
              <a:t>, long, </a:t>
            </a:r>
            <a:r>
              <a:rPr lang="en-US" dirty="0" err="1"/>
              <a:t>enum</a:t>
            </a:r>
            <a:r>
              <a:rPr lang="en-US" dirty="0"/>
              <a:t> types, String and some wrapper types like Byte, Short, </a:t>
            </a:r>
            <a:r>
              <a:rPr lang="en-US" dirty="0" err="1"/>
              <a:t>Int</a:t>
            </a:r>
            <a:r>
              <a:rPr lang="en-US" dirty="0"/>
              <a:t>, and Long</a:t>
            </a:r>
          </a:p>
          <a:p>
            <a:r>
              <a:rPr lang="en-US" dirty="0"/>
              <a:t>In other words, the switch statement tests the equality of a variable against multiple values.</a:t>
            </a:r>
          </a:p>
          <a:p>
            <a:pPr marL="0" indent="0">
              <a:buNone/>
            </a:pPr>
            <a:r>
              <a:rPr lang="en-US" dirty="0">
                <a:solidFill>
                  <a:srgbClr val="FF0000"/>
                </a:solidFill>
              </a:rPr>
              <a:t>Points to Remember</a:t>
            </a:r>
          </a:p>
          <a:p>
            <a:r>
              <a:rPr lang="en-US" dirty="0"/>
              <a:t>There can be </a:t>
            </a:r>
            <a:r>
              <a:rPr lang="en-US" i="1" dirty="0"/>
              <a:t>one or N number of case values</a:t>
            </a:r>
            <a:r>
              <a:rPr lang="en-US" dirty="0"/>
              <a:t> for a switch expression.</a:t>
            </a:r>
          </a:p>
          <a:p>
            <a:r>
              <a:rPr lang="en-US" dirty="0"/>
              <a:t>The case value must be of switch expression type only. The case value must be </a:t>
            </a:r>
            <a:r>
              <a:rPr lang="en-US" i="1" dirty="0"/>
              <a:t>literal or constant</a:t>
            </a:r>
            <a:r>
              <a:rPr lang="en-US" dirty="0"/>
              <a:t>. It doesn't allow variables.</a:t>
            </a:r>
          </a:p>
          <a:p>
            <a:r>
              <a:rPr lang="en-US" dirty="0"/>
              <a:t>The case values must be </a:t>
            </a:r>
            <a:r>
              <a:rPr lang="en-US" i="1" dirty="0"/>
              <a:t>unique</a:t>
            </a:r>
            <a:r>
              <a:rPr lang="en-US" dirty="0"/>
              <a:t>. In case of duplicate value, it renders compile-time error.</a:t>
            </a:r>
          </a:p>
          <a:p>
            <a:r>
              <a:rPr lang="en-US" dirty="0"/>
              <a:t>The Java switch expression must be of </a:t>
            </a:r>
            <a:r>
              <a:rPr lang="en-US" i="1" dirty="0"/>
              <a:t>byte, short, </a:t>
            </a:r>
            <a:r>
              <a:rPr lang="en-US" i="1" dirty="0" err="1"/>
              <a:t>int</a:t>
            </a:r>
            <a:r>
              <a:rPr lang="en-US" i="1" dirty="0"/>
              <a:t>, long (with its Wrapper type), </a:t>
            </a:r>
            <a:r>
              <a:rPr lang="en-US" i="1" dirty="0" err="1"/>
              <a:t>enums</a:t>
            </a:r>
            <a:r>
              <a:rPr lang="en-US" i="1" dirty="0"/>
              <a:t> and string</a:t>
            </a:r>
            <a:r>
              <a:rPr lang="en-US" dirty="0"/>
              <a:t>.</a:t>
            </a:r>
          </a:p>
          <a:p>
            <a:r>
              <a:rPr lang="en-US" dirty="0"/>
              <a:t>Each case statement can have a </a:t>
            </a:r>
            <a:r>
              <a:rPr lang="en-US" i="1" dirty="0"/>
              <a:t>break statement</a:t>
            </a:r>
            <a:r>
              <a:rPr lang="en-US" dirty="0"/>
              <a:t> which is optional. When control reaches to the break statement, it jumps the control after the switch expression. If a break statement is not found, it executes the next case.</a:t>
            </a:r>
          </a:p>
          <a:p>
            <a:r>
              <a:rPr lang="en-US" dirty="0"/>
              <a:t>The case value can have a </a:t>
            </a:r>
            <a:r>
              <a:rPr lang="en-US" i="1" dirty="0"/>
              <a:t>default label</a:t>
            </a:r>
            <a:r>
              <a:rPr lang="en-US" dirty="0"/>
              <a:t> which is optional.</a:t>
            </a:r>
          </a:p>
          <a:p>
            <a:endParaRPr lang="en-US" dirty="0"/>
          </a:p>
        </p:txBody>
      </p:sp>
    </p:spTree>
    <p:extLst>
      <p:ext uri="{BB962C8B-B14F-4D97-AF65-F5344CB8AC3E}">
        <p14:creationId xmlns:p14="http://schemas.microsoft.com/office/powerpoint/2010/main" val="37542689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low of switch statement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5981" y="424187"/>
            <a:ext cx="6692521" cy="651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93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A579BF-0C94-4B63-B0EB-69D276D1C1D7}" type="slidenum">
              <a:rPr lang="en-US" altLang="en-US" sz="1400"/>
              <a:pPr>
                <a:spcBef>
                  <a:spcPct val="0"/>
                </a:spcBef>
                <a:buClrTx/>
                <a:buSzTx/>
                <a:buFontTx/>
                <a:buNone/>
              </a:pPr>
              <a:t>9</a:t>
            </a:fld>
            <a:endParaRPr lang="en-US" altLang="en-US" sz="1400"/>
          </a:p>
        </p:txBody>
      </p:sp>
      <p:sp>
        <p:nvSpPr>
          <p:cNvPr id="79875" name="Rectangle 2"/>
          <p:cNvSpPr>
            <a:spLocks noGrp="1" noChangeArrowheads="1"/>
          </p:cNvSpPr>
          <p:nvPr>
            <p:ph type="title"/>
          </p:nvPr>
        </p:nvSpPr>
        <p:spPr>
          <a:xfrm>
            <a:off x="2209800" y="228600"/>
            <a:ext cx="7924800" cy="609600"/>
          </a:xfrm>
        </p:spPr>
        <p:txBody>
          <a:bodyPr>
            <a:normAutofit fontScale="90000"/>
          </a:bodyPr>
          <a:lstStyle/>
          <a:p>
            <a:r>
              <a:rPr lang="en-US" altLang="en-US"/>
              <a:t>Characteristics of Java</a:t>
            </a:r>
          </a:p>
        </p:txBody>
      </p:sp>
      <p:sp>
        <p:nvSpPr>
          <p:cNvPr id="79876" name="Rectangle 3"/>
          <p:cNvSpPr>
            <a:spLocks noGrp="1" noChangeArrowheads="1"/>
          </p:cNvSpPr>
          <p:nvPr>
            <p:ph type="body" idx="1"/>
          </p:nvPr>
        </p:nvSpPr>
        <p:spPr>
          <a:xfrm>
            <a:off x="1828800" y="990600"/>
            <a:ext cx="4038600" cy="5257800"/>
          </a:xfrm>
        </p:spPr>
        <p:txBody>
          <a:bodyPr/>
          <a:lstStyle/>
          <a:p>
            <a:r>
              <a:rPr lang="en-US" altLang="en-US" sz="2400">
                <a:cs typeface="Times New Roman" panose="02020603050405020304" pitchFamily="18" charset="0"/>
              </a:rPr>
              <a:t>Java Is Simple </a:t>
            </a:r>
          </a:p>
          <a:p>
            <a:r>
              <a:rPr lang="en-US" altLang="en-US" sz="2400">
                <a:cs typeface="Times New Roman" panose="02020603050405020304" pitchFamily="18" charset="0"/>
              </a:rPr>
              <a:t>Java Is Object-Oriented</a:t>
            </a:r>
            <a:r>
              <a:rPr lang="en-US" altLang="en-US" sz="2400"/>
              <a:t> </a:t>
            </a:r>
          </a:p>
          <a:p>
            <a:r>
              <a:rPr lang="en-US" altLang="en-US" sz="2400">
                <a:cs typeface="Times New Roman" panose="02020603050405020304" pitchFamily="18" charset="0"/>
              </a:rPr>
              <a:t>Java Is Distributed </a:t>
            </a:r>
          </a:p>
          <a:p>
            <a:r>
              <a:rPr lang="en-US" altLang="en-US" sz="2400">
                <a:cs typeface="Times New Roman" panose="02020603050405020304" pitchFamily="18" charset="0"/>
              </a:rPr>
              <a:t>Java Is Interpreted </a:t>
            </a:r>
          </a:p>
          <a:p>
            <a:r>
              <a:rPr lang="en-US" altLang="en-US" sz="2400">
                <a:cs typeface="Times New Roman" panose="02020603050405020304" pitchFamily="18" charset="0"/>
              </a:rPr>
              <a:t>Java Is Robust</a:t>
            </a:r>
            <a:r>
              <a:rPr lang="en-US" altLang="en-US" sz="2400"/>
              <a:t> </a:t>
            </a:r>
          </a:p>
          <a:p>
            <a:r>
              <a:rPr lang="en-US" altLang="en-US" sz="2400">
                <a:cs typeface="Times New Roman" panose="02020603050405020304" pitchFamily="18" charset="0"/>
              </a:rPr>
              <a:t>Java Is Secure </a:t>
            </a:r>
          </a:p>
          <a:p>
            <a:r>
              <a:rPr lang="en-US" altLang="en-US" sz="2400">
                <a:solidFill>
                  <a:srgbClr val="FF9900"/>
                </a:solidFill>
                <a:cs typeface="Times New Roman" panose="02020603050405020304" pitchFamily="18" charset="0"/>
              </a:rPr>
              <a:t>Java Is Architecture-Neutral</a:t>
            </a:r>
            <a:r>
              <a:rPr lang="en-US" altLang="en-US" sz="2400"/>
              <a:t> </a:t>
            </a:r>
          </a:p>
          <a:p>
            <a:r>
              <a:rPr lang="en-US" altLang="en-US" sz="2400">
                <a:cs typeface="Times New Roman" panose="02020603050405020304" pitchFamily="18" charset="0"/>
              </a:rPr>
              <a:t>Java Is Portable</a:t>
            </a:r>
            <a:r>
              <a:rPr lang="en-US" altLang="en-US" sz="2400"/>
              <a:t> </a:t>
            </a:r>
          </a:p>
          <a:p>
            <a:r>
              <a:rPr lang="en-US" altLang="en-US" sz="2400">
                <a:cs typeface="Times New Roman" panose="02020603050405020304" pitchFamily="18" charset="0"/>
              </a:rPr>
              <a:t>Java's Performance</a:t>
            </a:r>
            <a:r>
              <a:rPr lang="en-US" altLang="en-US" sz="2400"/>
              <a:t> </a:t>
            </a:r>
          </a:p>
          <a:p>
            <a:r>
              <a:rPr lang="en-US" altLang="en-US" sz="2400">
                <a:cs typeface="Times New Roman" panose="02020603050405020304" pitchFamily="18" charset="0"/>
              </a:rPr>
              <a:t>Java Is Multithreaded</a:t>
            </a:r>
            <a:r>
              <a:rPr lang="en-US" altLang="en-US" sz="2400"/>
              <a:t> </a:t>
            </a:r>
          </a:p>
          <a:p>
            <a:r>
              <a:rPr lang="en-US" altLang="en-US" sz="2400">
                <a:cs typeface="Times New Roman" panose="02020603050405020304" pitchFamily="18" charset="0"/>
              </a:rPr>
              <a:t>Java Is Dynamic</a:t>
            </a:r>
            <a:r>
              <a:rPr lang="en-US" altLang="en-US" sz="2400"/>
              <a:t> </a:t>
            </a:r>
          </a:p>
        </p:txBody>
      </p:sp>
      <p:sp>
        <p:nvSpPr>
          <p:cNvPr id="79877" name="Text Box 4"/>
          <p:cNvSpPr txBox="1">
            <a:spLocks noChangeArrowheads="1"/>
          </p:cNvSpPr>
          <p:nvPr/>
        </p:nvSpPr>
        <p:spPr bwMode="auto">
          <a:xfrm>
            <a:off x="5943600" y="3657601"/>
            <a:ext cx="457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
        <p:nvSpPr>
          <p:cNvPr id="79878" name="Rectangle 3"/>
          <p:cNvSpPr>
            <a:spLocks noChangeArrowheads="1"/>
          </p:cNvSpPr>
          <p:nvPr/>
        </p:nvSpPr>
        <p:spPr bwMode="auto">
          <a:xfrm>
            <a:off x="1676400" y="152400"/>
            <a:ext cx="1371600" cy="533400"/>
          </a:xfrm>
          <a:prstGeom prst="rect">
            <a:avLst/>
          </a:prstGeom>
          <a:solidFill>
            <a:schemeClr val="bg2"/>
          </a:solidFill>
          <a:ln w="9525">
            <a:solidFill>
              <a:srgbClr val="FF0000"/>
            </a:solidFill>
            <a:miter lim="800000"/>
            <a:headEnd/>
            <a:tailEnd/>
          </a:ln>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extLst>
      <p:ext uri="{BB962C8B-B14F-4D97-AF65-F5344CB8AC3E}">
        <p14:creationId xmlns:p14="http://schemas.microsoft.com/office/powerpoint/2010/main" val="5505027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09" y="188458"/>
            <a:ext cx="11310257" cy="6669542"/>
          </a:xfrm>
        </p:spPr>
        <p:txBody>
          <a:bodyPr numCol="2">
            <a:normAutofit/>
          </a:bodyPr>
          <a:lstStyle/>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class</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SwitchExample</a:t>
            </a:r>
            <a:r>
              <a:rPr lang="en-US" sz="1600" dirty="0">
                <a:solidFill>
                  <a:srgbClr val="000000"/>
                </a:solidFill>
                <a:latin typeface="verdana" panose="020B0604030504040204" pitchFamily="34" charset="0"/>
              </a:rPr>
              <a:t> {  </a:t>
            </a:r>
          </a:p>
          <a:p>
            <a:pPr marL="0" indent="0">
              <a:buNone/>
            </a:pPr>
            <a:r>
              <a:rPr lang="en-US" sz="1600" b="1" dirty="0">
                <a:solidFill>
                  <a:srgbClr val="006699"/>
                </a:solidFill>
                <a:latin typeface="verdana" panose="020B0604030504040204" pitchFamily="34" charset="0"/>
              </a:rPr>
              <a:t>public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static</a:t>
            </a: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void</a:t>
            </a:r>
            <a:r>
              <a:rPr lang="en-US" sz="1600" dirty="0">
                <a:solidFill>
                  <a:srgbClr val="000000"/>
                </a:solidFill>
                <a:latin typeface="verdana" panose="020B0604030504040204" pitchFamily="34" charset="0"/>
              </a:rPr>
              <a:t> main(String[] </a:t>
            </a:r>
            <a:r>
              <a:rPr lang="en-US" sz="1600" dirty="0" err="1">
                <a:solidFill>
                  <a:srgbClr val="000000"/>
                </a:solidFill>
                <a:latin typeface="verdana" panose="020B0604030504040204" pitchFamily="34" charset="0"/>
              </a:rPr>
              <a:t>args</a:t>
            </a: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//Declaring a variable for switch expression</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int</a:t>
            </a:r>
            <a:r>
              <a:rPr lang="en-US" sz="1600" dirty="0">
                <a:solidFill>
                  <a:srgbClr val="000000"/>
                </a:solidFill>
                <a:latin typeface="verdana" panose="020B0604030504040204" pitchFamily="34" charset="0"/>
              </a:rPr>
              <a:t> number=</a:t>
            </a:r>
            <a:r>
              <a:rPr lang="en-US" sz="1600" dirty="0">
                <a:solidFill>
                  <a:srgbClr val="C00000"/>
                </a:solidFill>
                <a:latin typeface="verdana" panose="020B0604030504040204" pitchFamily="34" charset="0"/>
              </a:rPr>
              <a:t>20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//Switch expression</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switch</a:t>
            </a:r>
            <a:r>
              <a:rPr lang="en-US" sz="1600" dirty="0">
                <a:solidFill>
                  <a:srgbClr val="000000"/>
                </a:solidFill>
                <a:latin typeface="verdana" panose="020B0604030504040204" pitchFamily="34" charset="0"/>
              </a:rPr>
              <a:t>(number){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//Case statements</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case</a:t>
            </a:r>
            <a:r>
              <a:rPr lang="en-US" sz="1600" dirty="0">
                <a:solidFill>
                  <a:srgbClr val="000000"/>
                </a:solidFill>
                <a:latin typeface="verdana" panose="020B0604030504040204" pitchFamily="34" charset="0"/>
              </a:rPr>
              <a:t> </a:t>
            </a:r>
            <a:r>
              <a:rPr lang="en-US" sz="1600" dirty="0">
                <a:solidFill>
                  <a:srgbClr val="C00000"/>
                </a:solidFill>
                <a:latin typeface="verdana" panose="020B0604030504040204" pitchFamily="34" charset="0"/>
              </a:rPr>
              <a:t>10</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"10"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break</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case</a:t>
            </a:r>
            <a:r>
              <a:rPr lang="en-US" sz="1600" dirty="0">
                <a:solidFill>
                  <a:srgbClr val="000000"/>
                </a:solidFill>
                <a:latin typeface="verdana" panose="020B0604030504040204" pitchFamily="34" charset="0"/>
              </a:rPr>
              <a:t> </a:t>
            </a:r>
            <a:r>
              <a:rPr lang="en-US" sz="1600" dirty="0">
                <a:solidFill>
                  <a:srgbClr val="C00000"/>
                </a:solidFill>
                <a:latin typeface="verdana" panose="020B0604030504040204" pitchFamily="34" charset="0"/>
              </a:rPr>
              <a:t>20</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"20"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break</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case</a:t>
            </a:r>
            <a:r>
              <a:rPr lang="en-US" sz="1600" dirty="0">
                <a:solidFill>
                  <a:srgbClr val="000000"/>
                </a:solidFill>
                <a:latin typeface="verdana" panose="020B0604030504040204" pitchFamily="34" charset="0"/>
              </a:rPr>
              <a:t> </a:t>
            </a:r>
            <a:r>
              <a:rPr lang="en-US" sz="1600" dirty="0">
                <a:solidFill>
                  <a:srgbClr val="C00000"/>
                </a:solidFill>
                <a:latin typeface="verdana" panose="020B0604030504040204" pitchFamily="34" charset="0"/>
              </a:rPr>
              <a:t>30</a:t>
            </a:r>
            <a:r>
              <a:rPr lang="en-US" sz="1600" dirty="0">
                <a:solidFill>
                  <a:srgbClr val="000000"/>
                </a:solidFill>
                <a:latin typeface="verdana" panose="020B0604030504040204" pitchFamily="34" charset="0"/>
              </a:rPr>
              <a:t>: </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"30"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a:solidFill>
                  <a:srgbClr val="006699"/>
                </a:solidFill>
                <a:latin typeface="verdana" panose="020B0604030504040204" pitchFamily="34" charset="0"/>
              </a:rPr>
              <a:t>break</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dirty="0">
                <a:solidFill>
                  <a:srgbClr val="008200"/>
                </a:solidFill>
                <a:latin typeface="verdana" panose="020B0604030504040204" pitchFamily="34" charset="0"/>
              </a:rPr>
              <a:t>//Default case statement</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r>
              <a:rPr lang="en-US" sz="1600" b="1" dirty="0" err="1">
                <a:solidFill>
                  <a:srgbClr val="006699"/>
                </a:solidFill>
                <a:latin typeface="verdana" panose="020B0604030504040204" pitchFamily="34" charset="0"/>
              </a:rPr>
              <a:t>default</a:t>
            </a:r>
            <a:r>
              <a:rPr lang="en-US" sz="1600" dirty="0" err="1">
                <a:solidFill>
                  <a:srgbClr val="000000"/>
                </a:solidFill>
                <a:latin typeface="verdana" panose="020B0604030504040204" pitchFamily="34" charset="0"/>
              </a:rPr>
              <a:t>:System.out.println</a:t>
            </a:r>
            <a:r>
              <a:rPr lang="en-US" sz="1600" dirty="0">
                <a:solidFill>
                  <a:srgbClr val="000000"/>
                </a:solidFill>
                <a:latin typeface="verdana" panose="020B0604030504040204" pitchFamily="34" charset="0"/>
              </a:rPr>
              <a:t>(</a:t>
            </a:r>
            <a:r>
              <a:rPr lang="en-US" sz="1600" dirty="0">
                <a:solidFill>
                  <a:srgbClr val="0000FF"/>
                </a:solidFill>
                <a:latin typeface="verdana" panose="020B0604030504040204" pitchFamily="34" charset="0"/>
              </a:rPr>
              <a:t>"Not in 10, 20 or 30"</a:t>
            </a: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  </a:t>
            </a:r>
          </a:p>
          <a:p>
            <a:pPr marL="0" indent="0">
              <a:buNone/>
            </a:pPr>
            <a:r>
              <a:rPr lang="en-US" sz="1600" dirty="0">
                <a:solidFill>
                  <a:srgbClr val="000000"/>
                </a:solidFill>
                <a:latin typeface="verdana" panose="020B0604030504040204" pitchFamily="34" charset="0"/>
              </a:rPr>
              <a:t>}  </a:t>
            </a:r>
          </a:p>
          <a:p>
            <a:pPr marL="0" indent="0">
              <a:buNone/>
            </a:pPr>
            <a:r>
              <a:rPr lang="en-US" sz="16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8966993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u="sng" dirty="0">
                <a:solidFill>
                  <a:srgbClr val="610B38"/>
                </a:solidFill>
                <a:latin typeface="erdana"/>
              </a:rPr>
              <a:t>Loops in Java</a:t>
            </a:r>
            <a:br>
              <a:rPr lang="en-US" dirty="0">
                <a:solidFill>
                  <a:srgbClr val="610B38"/>
                </a:solidFill>
                <a:latin typeface="erdana"/>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633385"/>
              </p:ext>
            </p:extLst>
          </p:nvPr>
        </p:nvGraphicFramePr>
        <p:xfrm>
          <a:off x="299629" y="1290750"/>
          <a:ext cx="10960553" cy="3725387"/>
        </p:xfrm>
        <a:graphic>
          <a:graphicData uri="http://schemas.openxmlformats.org/drawingml/2006/table">
            <a:tbl>
              <a:tblPr/>
              <a:tblGrid>
                <a:gridCol w="10960553">
                  <a:extLst>
                    <a:ext uri="{9D8B030D-6E8A-4147-A177-3AD203B41FA5}">
                      <a16:colId xmlns:a16="http://schemas.microsoft.com/office/drawing/2014/main" val="2210316200"/>
                    </a:ext>
                  </a:extLst>
                </a:gridCol>
              </a:tblGrid>
              <a:tr h="3725387">
                <a:tc>
                  <a:txBody>
                    <a:bodyPr/>
                    <a:lstStyle/>
                    <a:p>
                      <a:r>
                        <a:rPr lang="en-US" dirty="0">
                          <a:solidFill>
                            <a:srgbClr val="000000"/>
                          </a:solidFill>
                          <a:effectLst/>
                          <a:latin typeface="verdana" panose="020B0604030504040204" pitchFamily="34" charset="0"/>
                        </a:rPr>
                        <a:t>In programming languages, loops are used to execute a set of instructions/functions repeatedly when some conditions become true. </a:t>
                      </a:r>
                    </a:p>
                    <a:p>
                      <a:endParaRPr lang="en-US" dirty="0">
                        <a:solidFill>
                          <a:srgbClr val="000000"/>
                        </a:solidFill>
                        <a:effectLst/>
                        <a:latin typeface="verdana" panose="020B0604030504040204" pitchFamily="34" charset="0"/>
                      </a:endParaRPr>
                    </a:p>
                    <a:p>
                      <a:r>
                        <a:rPr lang="en-US" dirty="0">
                          <a:solidFill>
                            <a:srgbClr val="000000"/>
                          </a:solidFill>
                          <a:effectLst/>
                          <a:latin typeface="verdana" panose="020B0604030504040204" pitchFamily="34" charset="0"/>
                        </a:rPr>
                        <a:t>There are three types of loops in java.</a:t>
                      </a:r>
                    </a:p>
                    <a:p>
                      <a:pPr>
                        <a:buFont typeface="Arial" panose="020B0604020202020204" pitchFamily="34" charset="0"/>
                        <a:buChar char="•"/>
                      </a:pPr>
                      <a:r>
                        <a:rPr lang="en-US" dirty="0">
                          <a:solidFill>
                            <a:srgbClr val="000000"/>
                          </a:solidFill>
                          <a:effectLst/>
                          <a:latin typeface="verdana" panose="020B0604030504040204" pitchFamily="34" charset="0"/>
                        </a:rPr>
                        <a:t>for loop</a:t>
                      </a:r>
                    </a:p>
                    <a:p>
                      <a:pPr>
                        <a:buFont typeface="Arial" panose="020B0604020202020204" pitchFamily="34" charset="0"/>
                        <a:buChar char="•"/>
                      </a:pPr>
                      <a:r>
                        <a:rPr lang="en-US" dirty="0">
                          <a:solidFill>
                            <a:srgbClr val="000000"/>
                          </a:solidFill>
                          <a:effectLst/>
                          <a:latin typeface="verdana" panose="020B0604030504040204" pitchFamily="34" charset="0"/>
                        </a:rPr>
                        <a:t>while loop</a:t>
                      </a:r>
                    </a:p>
                    <a:p>
                      <a:pPr>
                        <a:buFont typeface="Arial" panose="020B0604020202020204" pitchFamily="34" charset="0"/>
                        <a:buChar char="•"/>
                      </a:pPr>
                      <a:r>
                        <a:rPr lang="en-US" dirty="0">
                          <a:solidFill>
                            <a:srgbClr val="000000"/>
                          </a:solidFill>
                          <a:effectLst/>
                          <a:latin typeface="verdana" panose="020B0604030504040204" pitchFamily="34" charset="0"/>
                        </a:rPr>
                        <a:t>do-while loop</a:t>
                      </a:r>
                    </a:p>
                  </a:txBody>
                  <a:tcPr anchor="ctr">
                    <a:lnL>
                      <a:noFill/>
                    </a:lnL>
                    <a:lnR>
                      <a:noFill/>
                    </a:lnR>
                    <a:lnT>
                      <a:noFill/>
                    </a:lnT>
                    <a:lnB>
                      <a:noFill/>
                    </a:lnB>
                    <a:solidFill>
                      <a:srgbClr val="FFFFFF"/>
                    </a:solidFill>
                  </a:tcPr>
                </a:tc>
                <a:extLst>
                  <a:ext uri="{0D108BD9-81ED-4DB2-BD59-A6C34878D82A}">
                    <a16:rowId xmlns:a16="http://schemas.microsoft.com/office/drawing/2014/main" val="857445262"/>
                  </a:ext>
                </a:extLst>
              </a:tr>
            </a:tbl>
          </a:graphicData>
        </a:graphic>
      </p:graphicFrame>
      <p:sp>
        <p:nvSpPr>
          <p:cNvPr id="5" name="Rectangle 1"/>
          <p:cNvSpPr>
            <a:spLocks noChangeArrowheads="1"/>
          </p:cNvSpPr>
          <p:nvPr/>
        </p:nvSpPr>
        <p:spPr bwMode="auto">
          <a:xfrm>
            <a:off x="-718457" y="-7707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46742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46456050"/>
              </p:ext>
            </p:extLst>
          </p:nvPr>
        </p:nvGraphicFramePr>
        <p:xfrm>
          <a:off x="26126" y="478397"/>
          <a:ext cx="11926388" cy="6146501"/>
        </p:xfrm>
        <a:graphic>
          <a:graphicData uri="http://schemas.openxmlformats.org/drawingml/2006/table">
            <a:tbl>
              <a:tblPr/>
              <a:tblGrid>
                <a:gridCol w="3064934">
                  <a:extLst>
                    <a:ext uri="{9D8B030D-6E8A-4147-A177-3AD203B41FA5}">
                      <a16:colId xmlns:a16="http://schemas.microsoft.com/office/drawing/2014/main" val="1158882413"/>
                    </a:ext>
                  </a:extLst>
                </a:gridCol>
                <a:gridCol w="2953818">
                  <a:extLst>
                    <a:ext uri="{9D8B030D-6E8A-4147-A177-3AD203B41FA5}">
                      <a16:colId xmlns:a16="http://schemas.microsoft.com/office/drawing/2014/main" val="3831345441"/>
                    </a:ext>
                  </a:extLst>
                </a:gridCol>
                <a:gridCol w="2953818">
                  <a:extLst>
                    <a:ext uri="{9D8B030D-6E8A-4147-A177-3AD203B41FA5}">
                      <a16:colId xmlns:a16="http://schemas.microsoft.com/office/drawing/2014/main" val="245543888"/>
                    </a:ext>
                  </a:extLst>
                </a:gridCol>
                <a:gridCol w="2953818">
                  <a:extLst>
                    <a:ext uri="{9D8B030D-6E8A-4147-A177-3AD203B41FA5}">
                      <a16:colId xmlns:a16="http://schemas.microsoft.com/office/drawing/2014/main" val="1871798040"/>
                    </a:ext>
                  </a:extLst>
                </a:gridCol>
              </a:tblGrid>
              <a:tr h="358772">
                <a:tc>
                  <a:txBody>
                    <a:bodyPr/>
                    <a:lstStyle/>
                    <a:p>
                      <a:pPr algn="l" fontAlgn="t"/>
                      <a:r>
                        <a:rPr lang="en-US" sz="1800" dirty="0">
                          <a:solidFill>
                            <a:srgbClr val="FF0000"/>
                          </a:solidFill>
                          <a:effectLst/>
                          <a:latin typeface="times new roman" panose="02020603050405020304" pitchFamily="18" charset="0"/>
                        </a:rPr>
                        <a:t>Comparison</a:t>
                      </a:r>
                    </a:p>
                  </a:txBody>
                  <a:tcPr marL="45771" marR="45771" marT="45771" marB="45771">
                    <a:lnL w="9525" cap="flat" cmpd="sng" algn="ctr">
                      <a:solidFill>
                        <a:srgbClr val="6890B2"/>
                      </a:solidFill>
                      <a:prstDash val="solid"/>
                      <a:round/>
                      <a:headEnd type="none" w="med" len="med"/>
                      <a:tailEnd type="none" w="med" len="med"/>
                    </a:lnL>
                    <a:lnR w="9525" cap="flat" cmpd="sng" algn="ctr">
                      <a:solidFill>
                        <a:srgbClr val="6890B2"/>
                      </a:solidFill>
                      <a:prstDash val="solid"/>
                      <a:round/>
                      <a:headEnd type="none" w="med" len="med"/>
                      <a:tailEnd type="none" w="med" len="med"/>
                    </a:lnR>
                    <a:lnT w="9525" cap="flat" cmpd="sng" algn="ctr">
                      <a:solidFill>
                        <a:srgbClr val="6890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FF0000"/>
                          </a:solidFill>
                          <a:effectLst/>
                          <a:latin typeface="times new roman" panose="02020603050405020304" pitchFamily="18" charset="0"/>
                        </a:rPr>
                        <a:t>for loop</a:t>
                      </a:r>
                    </a:p>
                  </a:txBody>
                  <a:tcPr marL="45771" marR="45771" marT="45771" marB="45771">
                    <a:lnL w="9525" cap="flat" cmpd="sng" algn="ctr">
                      <a:solidFill>
                        <a:srgbClr val="6890B2"/>
                      </a:solidFill>
                      <a:prstDash val="solid"/>
                      <a:round/>
                      <a:headEnd type="none" w="med" len="med"/>
                      <a:tailEnd type="none" w="med" len="med"/>
                    </a:lnL>
                    <a:lnR w="9525" cap="flat" cmpd="sng" algn="ctr">
                      <a:solidFill>
                        <a:srgbClr val="6890B2"/>
                      </a:solidFill>
                      <a:prstDash val="solid"/>
                      <a:round/>
                      <a:headEnd type="none" w="med" len="med"/>
                      <a:tailEnd type="none" w="med" len="med"/>
                    </a:lnR>
                    <a:lnT w="9525" cap="flat" cmpd="sng" algn="ctr">
                      <a:solidFill>
                        <a:srgbClr val="6890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FF0000"/>
                          </a:solidFill>
                          <a:effectLst/>
                          <a:latin typeface="times new roman" panose="02020603050405020304" pitchFamily="18" charset="0"/>
                        </a:rPr>
                        <a:t>while loop</a:t>
                      </a:r>
                    </a:p>
                  </a:txBody>
                  <a:tcPr marL="45771" marR="45771" marT="45771" marB="45771">
                    <a:lnL w="9525" cap="flat" cmpd="sng" algn="ctr">
                      <a:solidFill>
                        <a:srgbClr val="6890B2"/>
                      </a:solidFill>
                      <a:prstDash val="solid"/>
                      <a:round/>
                      <a:headEnd type="none" w="med" len="med"/>
                      <a:tailEnd type="none" w="med" len="med"/>
                    </a:lnL>
                    <a:lnR w="9525" cap="flat" cmpd="sng" algn="ctr">
                      <a:solidFill>
                        <a:srgbClr val="6890B2"/>
                      </a:solidFill>
                      <a:prstDash val="solid"/>
                      <a:round/>
                      <a:headEnd type="none" w="med" len="med"/>
                      <a:tailEnd type="none" w="med" len="med"/>
                    </a:lnR>
                    <a:lnT w="9525" cap="flat" cmpd="sng" algn="ctr">
                      <a:solidFill>
                        <a:srgbClr val="6890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FF0000"/>
                          </a:solidFill>
                          <a:effectLst/>
                          <a:latin typeface="times new roman" panose="02020603050405020304" pitchFamily="18" charset="0"/>
                        </a:rPr>
                        <a:t>do while loop</a:t>
                      </a:r>
                    </a:p>
                  </a:txBody>
                  <a:tcPr marL="45771" marR="45771" marT="45771" marB="45771">
                    <a:lnL w="9525" cap="flat" cmpd="sng" algn="ctr">
                      <a:solidFill>
                        <a:srgbClr val="6890B2"/>
                      </a:solidFill>
                      <a:prstDash val="solid"/>
                      <a:round/>
                      <a:headEnd type="none" w="med" len="med"/>
                      <a:tailEnd type="none" w="med" len="med"/>
                    </a:lnL>
                    <a:lnR w="9525" cap="flat" cmpd="sng" algn="ctr">
                      <a:solidFill>
                        <a:srgbClr val="6890B2"/>
                      </a:solidFill>
                      <a:prstDash val="solid"/>
                      <a:round/>
                      <a:headEnd type="none" w="med" len="med"/>
                      <a:tailEnd type="none" w="med" len="med"/>
                    </a:lnR>
                    <a:lnT w="9525" cap="flat" cmpd="sng" algn="ctr">
                      <a:solidFill>
                        <a:srgbClr val="6890B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25779377"/>
                  </a:ext>
                </a:extLst>
              </a:tr>
              <a:tr h="1894286">
                <a:tc>
                  <a:txBody>
                    <a:bodyPr/>
                    <a:lstStyle/>
                    <a:p>
                      <a:pPr algn="l" fontAlgn="t"/>
                      <a:r>
                        <a:rPr lang="en-US" sz="1600" dirty="0">
                          <a:solidFill>
                            <a:srgbClr val="00B050"/>
                          </a:solidFill>
                          <a:effectLst/>
                          <a:latin typeface="verdana" panose="020B0604030504040204" pitchFamily="34" charset="0"/>
                        </a:rPr>
                        <a:t>Introduction</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The Java for loop is a control flow statement that iterates a part of the programs multiple times.</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The Java while loop is a control flow statement that executes a part of the programs repeatedly on the basis of given boolean condition.</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The Java do while loop is a control flow statement that executes a part of the programs at least once and the further execution depends upon the given boolean condition.</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3372036"/>
                  </a:ext>
                </a:extLst>
              </a:tr>
              <a:tr h="1494533">
                <a:tc>
                  <a:txBody>
                    <a:bodyPr/>
                    <a:lstStyle/>
                    <a:p>
                      <a:pPr algn="l" fontAlgn="t"/>
                      <a:r>
                        <a:rPr lang="en-US" sz="1600" dirty="0">
                          <a:solidFill>
                            <a:srgbClr val="00B050"/>
                          </a:solidFill>
                          <a:effectLst/>
                          <a:latin typeface="verdana" panose="020B0604030504040204" pitchFamily="34" charset="0"/>
                        </a:rPr>
                        <a:t>When to use</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If the number of iteration is fixed, it is recommended to use for loop.</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If the number of iteration is not fixed, it is recommended to use while loop.</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If the number of iteration is not fixed and you must have to execute the loop at least once, it is recommended to use the do-while loop.</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08640521"/>
                  </a:ext>
                </a:extLst>
              </a:tr>
              <a:tr h="777189">
                <a:tc>
                  <a:txBody>
                    <a:bodyPr/>
                    <a:lstStyle/>
                    <a:p>
                      <a:pPr algn="l" fontAlgn="t"/>
                      <a:r>
                        <a:rPr lang="en-US" sz="1600">
                          <a:solidFill>
                            <a:srgbClr val="00B050"/>
                          </a:solidFill>
                          <a:effectLst/>
                          <a:latin typeface="verdana" panose="020B0604030504040204" pitchFamily="34" charset="0"/>
                        </a:rPr>
                        <a:t>Syntax</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for(</a:t>
                      </a:r>
                      <a:r>
                        <a:rPr lang="en-US" sz="1600" dirty="0" err="1">
                          <a:solidFill>
                            <a:srgbClr val="000000"/>
                          </a:solidFill>
                          <a:effectLst/>
                          <a:latin typeface="verdana" panose="020B0604030504040204" pitchFamily="34" charset="0"/>
                        </a:rPr>
                        <a:t>init;condition;incr</a:t>
                      </a:r>
                      <a:r>
                        <a:rPr lang="en-US" sz="1600" dirty="0">
                          <a:solidFill>
                            <a:srgbClr val="000000"/>
                          </a:solidFill>
                          <a:effectLst/>
                          <a:latin typeface="verdana" panose="020B0604030504040204" pitchFamily="34" charset="0"/>
                        </a:rPr>
                        <a:t>/</a:t>
                      </a:r>
                      <a:r>
                        <a:rPr lang="en-US" sz="1600" dirty="0" err="1">
                          <a:solidFill>
                            <a:srgbClr val="000000"/>
                          </a:solidFill>
                          <a:effectLst/>
                          <a:latin typeface="verdana" panose="020B0604030504040204" pitchFamily="34" charset="0"/>
                        </a:rPr>
                        <a:t>decr</a:t>
                      </a:r>
                      <a:r>
                        <a:rPr lang="en-US" sz="1600" dirty="0">
                          <a:solidFill>
                            <a:srgbClr val="000000"/>
                          </a:solidFill>
                          <a:effectLst/>
                          <a:latin typeface="verdana" panose="020B0604030504040204" pitchFamily="34" charset="0"/>
                        </a:rPr>
                        <a:t>){ // code to be executed }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while(condition){ //code to be executed }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do{ //code to be executed }while(condition);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67516628"/>
                  </a:ext>
                </a:extLst>
              </a:tr>
              <a:tr h="1016304">
                <a:tc>
                  <a:txBody>
                    <a:bodyPr/>
                    <a:lstStyle/>
                    <a:p>
                      <a:pPr algn="l" fontAlgn="t"/>
                      <a:r>
                        <a:rPr lang="en-US" sz="1600" dirty="0">
                          <a:solidFill>
                            <a:srgbClr val="00B050"/>
                          </a:solidFill>
                          <a:effectLst/>
                          <a:latin typeface="verdana" panose="020B0604030504040204" pitchFamily="34" charset="0"/>
                        </a:rPr>
                        <a:t>Example</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//for loop for(</a:t>
                      </a:r>
                      <a:r>
                        <a:rPr lang="en-US" sz="1600" dirty="0" err="1">
                          <a:solidFill>
                            <a:srgbClr val="000000"/>
                          </a:solidFill>
                          <a:effectLst/>
                          <a:latin typeface="verdana" panose="020B0604030504040204" pitchFamily="34" charset="0"/>
                        </a:rPr>
                        <a:t>int</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=1;i&lt;=10;i++){ </a:t>
                      </a:r>
                      <a:r>
                        <a:rPr lang="en-US" sz="1600" dirty="0" err="1">
                          <a:solidFill>
                            <a:srgbClr val="000000"/>
                          </a:solidFill>
                          <a:effectLst/>
                          <a:latin typeface="verdana" panose="020B0604030504040204" pitchFamily="34" charset="0"/>
                        </a:rPr>
                        <a:t>System.out.println</a:t>
                      </a:r>
                      <a:r>
                        <a:rPr lang="en-US" sz="1600" dirty="0">
                          <a:solidFill>
                            <a:srgbClr val="000000"/>
                          </a:solidFill>
                          <a:effectLst/>
                          <a:latin typeface="verdana" panose="020B0604030504040204" pitchFamily="34" charset="0"/>
                        </a:rPr>
                        <a:t>(</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 }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//while loop </a:t>
                      </a:r>
                      <a:r>
                        <a:rPr lang="en-US" sz="1600" dirty="0" err="1">
                          <a:solidFill>
                            <a:srgbClr val="000000"/>
                          </a:solidFill>
                          <a:effectLst/>
                          <a:latin typeface="verdana" panose="020B0604030504040204" pitchFamily="34" charset="0"/>
                        </a:rPr>
                        <a:t>int</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=1; while(</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&lt;=10){ </a:t>
                      </a:r>
                      <a:r>
                        <a:rPr lang="en-US" sz="1600" dirty="0" err="1">
                          <a:solidFill>
                            <a:srgbClr val="000000"/>
                          </a:solidFill>
                          <a:effectLst/>
                          <a:latin typeface="verdana" panose="020B0604030504040204" pitchFamily="34" charset="0"/>
                        </a:rPr>
                        <a:t>System.out.println</a:t>
                      </a:r>
                      <a:r>
                        <a:rPr lang="en-US" sz="1600" dirty="0">
                          <a:solidFill>
                            <a:srgbClr val="000000"/>
                          </a:solidFill>
                          <a:effectLst/>
                          <a:latin typeface="verdana" panose="020B0604030504040204" pitchFamily="34" charset="0"/>
                        </a:rPr>
                        <a:t>(</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 }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//do-while loop </a:t>
                      </a:r>
                      <a:r>
                        <a:rPr lang="en-US" sz="1600" dirty="0" err="1">
                          <a:solidFill>
                            <a:srgbClr val="000000"/>
                          </a:solidFill>
                          <a:effectLst/>
                          <a:latin typeface="verdana" panose="020B0604030504040204" pitchFamily="34" charset="0"/>
                        </a:rPr>
                        <a:t>int</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=1; do{ </a:t>
                      </a:r>
                      <a:r>
                        <a:rPr lang="en-US" sz="1600" dirty="0" err="1">
                          <a:solidFill>
                            <a:srgbClr val="000000"/>
                          </a:solidFill>
                          <a:effectLst/>
                          <a:latin typeface="verdana" panose="020B0604030504040204" pitchFamily="34" charset="0"/>
                        </a:rPr>
                        <a:t>System.out.println</a:t>
                      </a:r>
                      <a:r>
                        <a:rPr lang="en-US" sz="1600" dirty="0">
                          <a:solidFill>
                            <a:srgbClr val="000000"/>
                          </a:solidFill>
                          <a:effectLst/>
                          <a:latin typeface="verdana" panose="020B0604030504040204" pitchFamily="34" charset="0"/>
                        </a:rPr>
                        <a:t>(</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 </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 }while(</a:t>
                      </a:r>
                      <a:r>
                        <a:rPr lang="en-US" sz="1600" dirty="0" err="1">
                          <a:solidFill>
                            <a:srgbClr val="000000"/>
                          </a:solidFill>
                          <a:effectLst/>
                          <a:latin typeface="verdana" panose="020B0604030504040204" pitchFamily="34" charset="0"/>
                        </a:rPr>
                        <a:t>i</a:t>
                      </a:r>
                      <a:r>
                        <a:rPr lang="en-US" sz="1600" dirty="0">
                          <a:solidFill>
                            <a:srgbClr val="000000"/>
                          </a:solidFill>
                          <a:effectLst/>
                          <a:latin typeface="verdana" panose="020B0604030504040204" pitchFamily="34" charset="0"/>
                        </a:rPr>
                        <a:t>&lt;=10);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5244439"/>
                  </a:ext>
                </a:extLst>
              </a:tr>
              <a:tr h="538074">
                <a:tc>
                  <a:txBody>
                    <a:bodyPr/>
                    <a:lstStyle/>
                    <a:p>
                      <a:pPr algn="l" fontAlgn="t"/>
                      <a:r>
                        <a:rPr lang="en-US" sz="1600" dirty="0">
                          <a:solidFill>
                            <a:srgbClr val="00B050"/>
                          </a:solidFill>
                          <a:effectLst/>
                          <a:latin typeface="verdana" panose="020B0604030504040204" pitchFamily="34" charset="0"/>
                        </a:rPr>
                        <a:t>Syntax for infinitive loop</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for(;;){ //code to be executed }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while(true){ //code to be executed }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do{ //code to be executed }while(true); </a:t>
                      </a:r>
                    </a:p>
                  </a:txBody>
                  <a:tcPr marL="30514" marR="30514" marT="30514" marB="3051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2148690"/>
                  </a:ext>
                </a:extLst>
              </a:tr>
            </a:tbl>
          </a:graphicData>
        </a:graphic>
      </p:graphicFrame>
      <p:sp>
        <p:nvSpPr>
          <p:cNvPr id="5" name="Rectangle 1"/>
          <p:cNvSpPr>
            <a:spLocks noChangeArrowheads="1"/>
          </p:cNvSpPr>
          <p:nvPr/>
        </p:nvSpPr>
        <p:spPr bwMode="auto">
          <a:xfrm>
            <a:off x="617284" y="0"/>
            <a:ext cx="8987246" cy="3680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10B38"/>
                </a:solidFill>
                <a:effectLst/>
                <a:latin typeface="erdana"/>
              </a:rPr>
              <a:t>Java For Loop vs While Loop vs Do While Loop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5277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0"/>
            <a:ext cx="10515600" cy="535577"/>
          </a:xfrm>
        </p:spPr>
        <p:txBody>
          <a:bodyPr>
            <a:normAutofit fontScale="90000"/>
          </a:bodyPr>
          <a:lstStyle/>
          <a:p>
            <a:r>
              <a:rPr lang="en-US" sz="3600" b="1" u="sng" dirty="0"/>
              <a:t>For loops</a:t>
            </a:r>
          </a:p>
        </p:txBody>
      </p:sp>
      <p:sp>
        <p:nvSpPr>
          <p:cNvPr id="3" name="Content Placeholder 2"/>
          <p:cNvSpPr>
            <a:spLocks noGrp="1"/>
          </p:cNvSpPr>
          <p:nvPr>
            <p:ph idx="1"/>
          </p:nvPr>
        </p:nvSpPr>
        <p:spPr>
          <a:xfrm>
            <a:off x="433251" y="749527"/>
            <a:ext cx="10735492" cy="5358946"/>
          </a:xfrm>
        </p:spPr>
        <p:txBody>
          <a:bodyPr>
            <a:normAutofit fontScale="62500" lnSpcReduction="20000"/>
          </a:bodyPr>
          <a:lstStyle/>
          <a:p>
            <a:r>
              <a:rPr lang="en-US" dirty="0"/>
              <a:t>Simple For Loop</a:t>
            </a:r>
          </a:p>
          <a:p>
            <a:r>
              <a:rPr lang="en-US" dirty="0"/>
              <a:t>For-each or Enhanced For Loop</a:t>
            </a:r>
          </a:p>
          <a:p>
            <a:r>
              <a:rPr lang="en-US" dirty="0"/>
              <a:t>Labeled For Loop</a:t>
            </a:r>
          </a:p>
          <a:p>
            <a:endParaRPr lang="en-US" dirty="0"/>
          </a:p>
          <a:p>
            <a:pPr marL="0" indent="0">
              <a:buNone/>
            </a:pPr>
            <a:r>
              <a:rPr lang="en-US" b="1" u="sng" dirty="0"/>
              <a:t>Java Simple For Loop</a:t>
            </a:r>
          </a:p>
          <a:p>
            <a:pPr marL="0" indent="0">
              <a:buNone/>
            </a:pPr>
            <a:r>
              <a:rPr lang="en-US" dirty="0"/>
              <a:t>A simple for loop is the same as C/C++. We can initialize the variable, check condition and increment/decrement value. It consists of four parts:</a:t>
            </a:r>
          </a:p>
          <a:p>
            <a:pPr marL="0" indent="0">
              <a:buNone/>
            </a:pPr>
            <a:endParaRPr lang="en-US" dirty="0"/>
          </a:p>
          <a:p>
            <a:pPr marL="0" indent="0">
              <a:buNone/>
            </a:pPr>
            <a:r>
              <a:rPr lang="en-US" b="1" dirty="0"/>
              <a:t>Initialization</a:t>
            </a:r>
            <a:r>
              <a:rPr lang="en-US" dirty="0"/>
              <a:t>: It is the initial condition which is executed once when the loop starts. Here, we can initialize the variable, or we can use an already initialized variable. It is an optional condition.</a:t>
            </a:r>
          </a:p>
          <a:p>
            <a:pPr marL="0" indent="0">
              <a:buNone/>
            </a:pPr>
            <a:r>
              <a:rPr lang="en-US" b="1" dirty="0"/>
              <a:t>Condition</a:t>
            </a:r>
            <a:r>
              <a:rPr lang="en-US" dirty="0"/>
              <a:t>: It is the second condition which is executed each time to test the condition of the loop. It continues execution until the condition is false. It must return </a:t>
            </a:r>
            <a:r>
              <a:rPr lang="en-US" dirty="0" err="1"/>
              <a:t>boolean</a:t>
            </a:r>
            <a:r>
              <a:rPr lang="en-US" dirty="0"/>
              <a:t> value either true or false. It is an optional condition.</a:t>
            </a:r>
          </a:p>
          <a:p>
            <a:pPr marL="0" indent="0">
              <a:buNone/>
            </a:pPr>
            <a:r>
              <a:rPr lang="en-US" b="1" dirty="0"/>
              <a:t>Statement</a:t>
            </a:r>
            <a:r>
              <a:rPr lang="en-US" dirty="0"/>
              <a:t>: The statement of the loop is executed each time until the second condition is false.</a:t>
            </a:r>
          </a:p>
          <a:p>
            <a:pPr marL="0" indent="0">
              <a:buNone/>
            </a:pPr>
            <a:r>
              <a:rPr lang="en-US" b="1" dirty="0"/>
              <a:t>Increment/Decrement</a:t>
            </a:r>
            <a:r>
              <a:rPr lang="en-US" dirty="0"/>
              <a:t>: It increments or decrements the variable value. It is an optional condition.</a:t>
            </a:r>
          </a:p>
          <a:p>
            <a:pPr marL="0" indent="0">
              <a:buNone/>
            </a:pPr>
            <a:r>
              <a:rPr lang="en-US" b="1" dirty="0"/>
              <a:t>Syntax:</a:t>
            </a:r>
            <a:endParaRPr lang="en-US" dirty="0"/>
          </a:p>
          <a:p>
            <a:pPr marL="0" indent="0">
              <a:buNone/>
            </a:pPr>
            <a:r>
              <a:rPr lang="en-US" b="1" dirty="0"/>
              <a:t>for</a:t>
            </a:r>
            <a:r>
              <a:rPr lang="en-US" dirty="0"/>
              <a:t>(</a:t>
            </a:r>
            <a:r>
              <a:rPr lang="en-US" dirty="0" err="1"/>
              <a:t>initialization;condition;incr</a:t>
            </a:r>
            <a:r>
              <a:rPr lang="en-US" dirty="0"/>
              <a:t>/</a:t>
            </a:r>
            <a:r>
              <a:rPr lang="en-US" dirty="0" err="1"/>
              <a:t>decr</a:t>
            </a:r>
            <a:r>
              <a:rPr lang="en-US" dirty="0"/>
              <a:t>){  </a:t>
            </a:r>
          </a:p>
          <a:p>
            <a:pPr marL="0" indent="0">
              <a:buNone/>
            </a:pPr>
            <a:r>
              <a:rPr lang="en-US" dirty="0"/>
              <a:t>//statement or code to be executed  </a:t>
            </a:r>
          </a:p>
          <a:p>
            <a:pPr marL="0" indent="0">
              <a:buNone/>
            </a:pPr>
            <a:r>
              <a:rPr lang="en-US" dirty="0"/>
              <a:t>}  </a:t>
            </a:r>
          </a:p>
          <a:p>
            <a:endParaRPr lang="en-US" dirty="0"/>
          </a:p>
        </p:txBody>
      </p:sp>
    </p:spTree>
    <p:extLst>
      <p:ext uri="{BB962C8B-B14F-4D97-AF65-F5344CB8AC3E}">
        <p14:creationId xmlns:p14="http://schemas.microsoft.com/office/powerpoint/2010/main" val="39382903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solidFill>
                  <a:srgbClr val="008200"/>
                </a:solidFill>
                <a:latin typeface="verdana" panose="020B0604030504040204" pitchFamily="34" charset="0"/>
              </a:rPr>
              <a:t>//Java Program to demonstrate the example of for loop</a:t>
            </a:r>
            <a:r>
              <a:rPr lang="en-US" sz="2000" dirty="0">
                <a:solidFill>
                  <a:srgbClr val="000000"/>
                </a:solidFill>
                <a:latin typeface="verdana" panose="020B0604030504040204" pitchFamily="34" charset="0"/>
              </a:rPr>
              <a:t>  </a:t>
            </a:r>
          </a:p>
          <a:p>
            <a:pPr marL="0" indent="0">
              <a:buNone/>
            </a:pPr>
            <a:r>
              <a:rPr lang="en-US" sz="2000" dirty="0">
                <a:solidFill>
                  <a:srgbClr val="008200"/>
                </a:solidFill>
                <a:latin typeface="verdana" panose="020B0604030504040204" pitchFamily="34" charset="0"/>
              </a:rPr>
              <a:t>//which prints table of 1</a:t>
            </a:r>
            <a:r>
              <a:rPr lang="en-US" sz="2000" dirty="0">
                <a:solidFill>
                  <a:srgbClr val="000000"/>
                </a:solidFill>
                <a:latin typeface="verdana" panose="020B0604030504040204" pitchFamily="34" charset="0"/>
              </a:rPr>
              <a:t>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ForExample</a:t>
            </a:r>
            <a:r>
              <a:rPr lang="en-US" sz="2000" dirty="0">
                <a:solidFill>
                  <a:srgbClr val="000000"/>
                </a:solidFill>
                <a:latin typeface="verdana" panose="020B0604030504040204" pitchFamily="34" charset="0"/>
              </a:rPr>
              <a:t> {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r>
              <a:rPr lang="en-US" sz="2000" dirty="0">
                <a:solidFill>
                  <a:srgbClr val="008200"/>
                </a:solidFill>
                <a:latin typeface="verdana" panose="020B0604030504040204" pitchFamily="34" charset="0"/>
              </a:rPr>
              <a:t>//Code of Java for loop</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for</a:t>
            </a:r>
            <a:r>
              <a:rPr lang="en-US" sz="2000" dirty="0">
                <a:solidFill>
                  <a:srgbClr val="000000"/>
                </a:solidFill>
                <a:latin typeface="verdana" panose="020B0604030504040204" pitchFamily="34" charset="0"/>
              </a:rPr>
              <a:t>(</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i</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a:t>
            </a:r>
            <a:r>
              <a:rPr lang="en-US" sz="2000" dirty="0">
                <a:solidFill>
                  <a:srgbClr val="000000"/>
                </a:solidFill>
                <a:latin typeface="verdana" panose="020B0604030504040204" pitchFamily="34" charset="0"/>
              </a:rPr>
              <a:t>;i&lt;=</a:t>
            </a:r>
            <a:r>
              <a:rPr lang="en-US" sz="2000" dirty="0">
                <a:solidFill>
                  <a:srgbClr val="C00000"/>
                </a:solidFill>
                <a:latin typeface="verdana" panose="020B0604030504040204" pitchFamily="34" charset="0"/>
              </a:rPr>
              <a:t>10</a:t>
            </a:r>
            <a:r>
              <a:rPr lang="en-US" sz="2000" dirty="0">
                <a:solidFill>
                  <a:srgbClr val="000000"/>
                </a:solidFill>
                <a:latin typeface="verdana" panose="020B0604030504040204" pitchFamily="34" charset="0"/>
              </a:rPr>
              <a:t>;i++){  </a:t>
            </a:r>
          </a:p>
          <a:p>
            <a:pPr marL="0" indent="0">
              <a:buNone/>
            </a:pP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i</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6826443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2200" b="1" dirty="0">
                <a:solidFill>
                  <a:srgbClr val="006699"/>
                </a:solidFill>
                <a:latin typeface="verdana" panose="020B0604030504040204" pitchFamily="34" charset="0"/>
              </a:rPr>
              <a:t>public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class</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NestedForExample</a:t>
            </a:r>
            <a:r>
              <a:rPr lang="en-US" sz="2200" dirty="0">
                <a:solidFill>
                  <a:srgbClr val="000000"/>
                </a:solidFill>
                <a:latin typeface="verdana" panose="020B0604030504040204" pitchFamily="34" charset="0"/>
              </a:rPr>
              <a:t> {  </a:t>
            </a:r>
          </a:p>
          <a:p>
            <a:pPr marL="0" indent="0">
              <a:buNone/>
            </a:pPr>
            <a:r>
              <a:rPr lang="en-US" sz="2200" b="1" dirty="0">
                <a:solidFill>
                  <a:srgbClr val="006699"/>
                </a:solidFill>
                <a:latin typeface="verdana" panose="020B0604030504040204" pitchFamily="34" charset="0"/>
              </a:rPr>
              <a:t>public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static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void</a:t>
            </a:r>
            <a:r>
              <a:rPr lang="en-US" sz="2200" dirty="0">
                <a:solidFill>
                  <a:srgbClr val="000000"/>
                </a:solidFill>
                <a:latin typeface="verdana" panose="020B0604030504040204" pitchFamily="34" charset="0"/>
              </a:rPr>
              <a:t> main(String[] </a:t>
            </a:r>
            <a:r>
              <a:rPr lang="en-US" sz="2200" dirty="0" err="1">
                <a:solidFill>
                  <a:srgbClr val="000000"/>
                </a:solidFill>
                <a:latin typeface="verdana" panose="020B0604030504040204" pitchFamily="34" charset="0"/>
              </a:rPr>
              <a:t>args</a:t>
            </a:r>
            <a:r>
              <a:rPr lang="en-US" sz="2200" dirty="0">
                <a:solidFill>
                  <a:srgbClr val="000000"/>
                </a:solidFill>
                <a:latin typeface="verdana" panose="020B0604030504040204" pitchFamily="34" charset="0"/>
              </a:rPr>
              <a:t>) {  </a:t>
            </a:r>
          </a:p>
          <a:p>
            <a:pPr marL="0" indent="0">
              <a:buNone/>
            </a:pPr>
            <a:r>
              <a:rPr lang="en-US" sz="2200" dirty="0">
                <a:solidFill>
                  <a:srgbClr val="008200"/>
                </a:solidFill>
                <a:latin typeface="verdana" panose="020B0604030504040204" pitchFamily="34" charset="0"/>
              </a:rPr>
              <a:t>//loop of </a:t>
            </a:r>
            <a:r>
              <a:rPr lang="en-US" sz="2200" dirty="0" err="1">
                <a:solidFill>
                  <a:srgbClr val="008200"/>
                </a:solidFill>
                <a:latin typeface="verdana" panose="020B0604030504040204" pitchFamily="34" charset="0"/>
              </a:rPr>
              <a:t>i</a:t>
            </a:r>
            <a:r>
              <a:rPr lang="en-US" sz="2200" dirty="0">
                <a:solidFill>
                  <a:srgbClr val="000000"/>
                </a:solidFill>
                <a:latin typeface="verdana" panose="020B0604030504040204" pitchFamily="34" charset="0"/>
              </a:rPr>
              <a:t>  </a:t>
            </a:r>
          </a:p>
          <a:p>
            <a:pPr marL="0" indent="0">
              <a:buNone/>
            </a:pPr>
            <a:r>
              <a:rPr lang="en-US" sz="2200" b="1" dirty="0">
                <a:solidFill>
                  <a:srgbClr val="006699"/>
                </a:solidFill>
                <a:latin typeface="verdana" panose="020B0604030504040204" pitchFamily="34" charset="0"/>
              </a:rPr>
              <a:t>for</a:t>
            </a:r>
            <a:r>
              <a:rPr lang="en-US" sz="2200" dirty="0">
                <a:solidFill>
                  <a:srgbClr val="000000"/>
                </a:solidFill>
                <a:latin typeface="verdana" panose="020B0604030504040204" pitchFamily="34" charset="0"/>
              </a:rPr>
              <a:t>(</a:t>
            </a:r>
            <a:r>
              <a:rPr lang="en-US" sz="2200" b="1" dirty="0" err="1">
                <a:solidFill>
                  <a:srgbClr val="006699"/>
                </a:solidFill>
                <a:latin typeface="verdana" panose="020B0604030504040204" pitchFamily="34" charset="0"/>
              </a:rPr>
              <a:t>int</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i</a:t>
            </a:r>
            <a:r>
              <a:rPr lang="en-US" sz="2200" dirty="0">
                <a:solidFill>
                  <a:srgbClr val="000000"/>
                </a:solidFill>
                <a:latin typeface="verdana" panose="020B0604030504040204" pitchFamily="34" charset="0"/>
              </a:rPr>
              <a:t>=</a:t>
            </a:r>
            <a:r>
              <a:rPr lang="en-US" sz="2200" dirty="0">
                <a:solidFill>
                  <a:srgbClr val="C00000"/>
                </a:solidFill>
                <a:latin typeface="verdana" panose="020B0604030504040204" pitchFamily="34" charset="0"/>
              </a:rPr>
              <a:t>1</a:t>
            </a:r>
            <a:r>
              <a:rPr lang="en-US" sz="2200" dirty="0">
                <a:solidFill>
                  <a:srgbClr val="000000"/>
                </a:solidFill>
                <a:latin typeface="verdana" panose="020B0604030504040204" pitchFamily="34" charset="0"/>
              </a:rPr>
              <a:t>;i&lt;=</a:t>
            </a:r>
            <a:r>
              <a:rPr lang="en-US" sz="2200" dirty="0">
                <a:solidFill>
                  <a:srgbClr val="C00000"/>
                </a:solidFill>
                <a:latin typeface="verdana" panose="020B0604030504040204" pitchFamily="34" charset="0"/>
              </a:rPr>
              <a:t>3</a:t>
            </a:r>
            <a:r>
              <a:rPr lang="en-US" sz="2200" dirty="0">
                <a:solidFill>
                  <a:srgbClr val="000000"/>
                </a:solidFill>
                <a:latin typeface="verdana" panose="020B0604030504040204" pitchFamily="34" charset="0"/>
              </a:rPr>
              <a:t>;i++){  </a:t>
            </a:r>
          </a:p>
          <a:p>
            <a:pPr marL="0" indent="0">
              <a:buNone/>
            </a:pPr>
            <a:r>
              <a:rPr lang="en-US" sz="2200" dirty="0">
                <a:solidFill>
                  <a:srgbClr val="008200"/>
                </a:solidFill>
                <a:latin typeface="verdana" panose="020B0604030504040204" pitchFamily="34" charset="0"/>
              </a:rPr>
              <a:t>//loop of j</a:t>
            </a:r>
            <a:r>
              <a:rPr lang="en-US" sz="2200" dirty="0">
                <a:solidFill>
                  <a:srgbClr val="000000"/>
                </a:solidFill>
                <a:latin typeface="verdana" panose="020B0604030504040204" pitchFamily="34" charset="0"/>
              </a:rPr>
              <a:t>  </a:t>
            </a:r>
          </a:p>
          <a:p>
            <a:pPr marL="0" indent="0">
              <a:buNone/>
            </a:pPr>
            <a:r>
              <a:rPr lang="en-US" sz="2200" b="1" dirty="0">
                <a:solidFill>
                  <a:srgbClr val="006699"/>
                </a:solidFill>
                <a:latin typeface="verdana" panose="020B0604030504040204" pitchFamily="34" charset="0"/>
              </a:rPr>
              <a:t>for</a:t>
            </a:r>
            <a:r>
              <a:rPr lang="en-US" sz="2200" dirty="0">
                <a:solidFill>
                  <a:srgbClr val="000000"/>
                </a:solidFill>
                <a:latin typeface="verdana" panose="020B0604030504040204" pitchFamily="34" charset="0"/>
              </a:rPr>
              <a:t>(</a:t>
            </a:r>
            <a:r>
              <a:rPr lang="en-US" sz="2200" b="1" dirty="0" err="1">
                <a:solidFill>
                  <a:srgbClr val="006699"/>
                </a:solidFill>
                <a:latin typeface="verdana" panose="020B0604030504040204" pitchFamily="34" charset="0"/>
              </a:rPr>
              <a:t>int</a:t>
            </a:r>
            <a:r>
              <a:rPr lang="en-US" sz="2200" dirty="0">
                <a:solidFill>
                  <a:srgbClr val="000000"/>
                </a:solidFill>
                <a:latin typeface="verdana" panose="020B0604030504040204" pitchFamily="34" charset="0"/>
              </a:rPr>
              <a:t> j=</a:t>
            </a:r>
            <a:r>
              <a:rPr lang="en-US" sz="2200" dirty="0">
                <a:solidFill>
                  <a:srgbClr val="C00000"/>
                </a:solidFill>
                <a:latin typeface="verdana" panose="020B0604030504040204" pitchFamily="34" charset="0"/>
              </a:rPr>
              <a:t>1</a:t>
            </a:r>
            <a:r>
              <a:rPr lang="en-US" sz="2200" dirty="0">
                <a:solidFill>
                  <a:srgbClr val="000000"/>
                </a:solidFill>
                <a:latin typeface="verdana" panose="020B0604030504040204" pitchFamily="34" charset="0"/>
              </a:rPr>
              <a:t>;j&lt;=</a:t>
            </a:r>
            <a:r>
              <a:rPr lang="en-US" sz="2200" dirty="0">
                <a:solidFill>
                  <a:srgbClr val="C00000"/>
                </a:solidFill>
                <a:latin typeface="verdana" panose="020B0604030504040204" pitchFamily="34" charset="0"/>
              </a:rPr>
              <a:t>3</a:t>
            </a:r>
            <a:r>
              <a:rPr lang="en-US" sz="2200" dirty="0">
                <a:solidFill>
                  <a:srgbClr val="000000"/>
                </a:solidFill>
                <a:latin typeface="verdana" panose="020B0604030504040204" pitchFamily="34" charset="0"/>
              </a:rPr>
              <a:t>;j++){  </a:t>
            </a:r>
          </a:p>
          <a:p>
            <a:pPr marL="0" indent="0">
              <a:buNone/>
            </a:pP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System.out.println</a:t>
            </a:r>
            <a:r>
              <a:rPr lang="en-US" sz="2200" dirty="0">
                <a:solidFill>
                  <a:srgbClr val="000000"/>
                </a:solidFill>
                <a:latin typeface="verdana" panose="020B0604030504040204" pitchFamily="34" charset="0"/>
              </a:rPr>
              <a:t>(</a:t>
            </a:r>
            <a:r>
              <a:rPr lang="en-US" sz="2200" dirty="0" err="1">
                <a:solidFill>
                  <a:srgbClr val="000000"/>
                </a:solidFill>
                <a:latin typeface="verdana" panose="020B0604030504040204" pitchFamily="34" charset="0"/>
              </a:rPr>
              <a:t>i</a:t>
            </a:r>
            <a:r>
              <a:rPr lang="en-US" sz="2200" dirty="0">
                <a:solidFill>
                  <a:srgbClr val="000000"/>
                </a:solidFill>
                <a:latin typeface="verdana" panose="020B0604030504040204" pitchFamily="34" charset="0"/>
              </a:rPr>
              <a:t>+</a:t>
            </a:r>
            <a:r>
              <a:rPr lang="en-US" sz="2200" dirty="0">
                <a:solidFill>
                  <a:srgbClr val="0000FF"/>
                </a:solidFill>
                <a:latin typeface="verdana" panose="020B0604030504040204" pitchFamily="34" charset="0"/>
              </a:rPr>
              <a:t>" "</a:t>
            </a:r>
            <a:r>
              <a:rPr lang="en-US" sz="2200" dirty="0">
                <a:solidFill>
                  <a:srgbClr val="000000"/>
                </a:solidFill>
                <a:latin typeface="verdana" panose="020B0604030504040204" pitchFamily="34" charset="0"/>
              </a:rPr>
              <a:t>+j);  </a:t>
            </a:r>
          </a:p>
          <a:p>
            <a:pPr marL="0" indent="0">
              <a:buNone/>
            </a:pPr>
            <a:r>
              <a:rPr lang="en-US" sz="2200" dirty="0">
                <a:solidFill>
                  <a:srgbClr val="000000"/>
                </a:solidFill>
                <a:latin typeface="verdana" panose="020B0604030504040204" pitchFamily="34" charset="0"/>
              </a:rPr>
              <a:t>}</a:t>
            </a:r>
            <a:r>
              <a:rPr lang="en-US" sz="2200" dirty="0">
                <a:solidFill>
                  <a:srgbClr val="008200"/>
                </a:solidFill>
                <a:latin typeface="verdana" panose="020B0604030504040204" pitchFamily="34" charset="0"/>
              </a:rPr>
              <a:t>//end of </a:t>
            </a:r>
            <a:r>
              <a:rPr lang="en-US" sz="2200" dirty="0" err="1">
                <a:solidFill>
                  <a:srgbClr val="008200"/>
                </a:solidFill>
                <a:latin typeface="verdana" panose="020B0604030504040204" pitchFamily="34" charset="0"/>
              </a:rPr>
              <a:t>i</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a:t>
            </a:r>
            <a:r>
              <a:rPr lang="en-US" sz="2200" dirty="0">
                <a:solidFill>
                  <a:srgbClr val="008200"/>
                </a:solidFill>
                <a:latin typeface="verdana" panose="020B0604030504040204" pitchFamily="34" charset="0"/>
              </a:rPr>
              <a:t>//end of j</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80826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a:solidFill>
                  <a:srgbClr val="008200"/>
                </a:solidFill>
                <a:latin typeface="verdana" panose="020B0604030504040204" pitchFamily="34" charset="0"/>
              </a:rPr>
              <a:t>//Java For-each loop example which prints the</a:t>
            </a:r>
            <a:r>
              <a:rPr lang="en-US" sz="2400" dirty="0">
                <a:solidFill>
                  <a:srgbClr val="000000"/>
                </a:solidFill>
                <a:latin typeface="verdana" panose="020B0604030504040204" pitchFamily="34" charset="0"/>
              </a:rPr>
              <a:t>  </a:t>
            </a:r>
          </a:p>
          <a:p>
            <a:pPr marL="0" indent="0">
              <a:buNone/>
            </a:pPr>
            <a:r>
              <a:rPr lang="en-US" sz="2400" dirty="0">
                <a:solidFill>
                  <a:srgbClr val="008200"/>
                </a:solidFill>
                <a:latin typeface="verdana" panose="020B0604030504040204" pitchFamily="34" charset="0"/>
              </a:rPr>
              <a:t>//elements of the array</a:t>
            </a:r>
            <a:r>
              <a:rPr lang="en-US" sz="2400" dirty="0">
                <a:solidFill>
                  <a:srgbClr val="000000"/>
                </a:solidFill>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ForEachExample</a:t>
            </a:r>
            <a:r>
              <a:rPr lang="en-US" sz="2400" dirty="0">
                <a:solidFill>
                  <a:srgbClr val="000000"/>
                </a:solidFill>
                <a:latin typeface="verdana" panose="020B0604030504040204" pitchFamily="34" charset="0"/>
              </a:rPr>
              <a:t> {  </a:t>
            </a:r>
          </a:p>
          <a:p>
            <a:pPr marL="0" indent="0">
              <a:buNone/>
            </a:pP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static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main(String[] </a:t>
            </a:r>
            <a:r>
              <a:rPr lang="en-US" sz="2400" dirty="0" err="1">
                <a:solidFill>
                  <a:srgbClr val="000000"/>
                </a:solidFill>
                <a:latin typeface="verdana" panose="020B0604030504040204" pitchFamily="34" charset="0"/>
              </a:rPr>
              <a:t>args</a:t>
            </a:r>
            <a:r>
              <a:rPr lang="en-US" sz="2400" dirty="0">
                <a:solidFill>
                  <a:srgbClr val="000000"/>
                </a:solidFill>
                <a:latin typeface="verdana" panose="020B0604030504040204" pitchFamily="34" charset="0"/>
              </a:rPr>
              <a:t>) {  </a:t>
            </a:r>
          </a:p>
          <a:p>
            <a:pPr marL="0" indent="0">
              <a:buNone/>
            </a:pPr>
            <a:r>
              <a:rPr lang="en-US" sz="2400" dirty="0">
                <a:solidFill>
                  <a:srgbClr val="000000"/>
                </a:solidFill>
                <a:latin typeface="verdana" panose="020B0604030504040204" pitchFamily="34" charset="0"/>
              </a:rPr>
              <a:t>    </a:t>
            </a:r>
            <a:r>
              <a:rPr lang="en-US" sz="2400" dirty="0">
                <a:solidFill>
                  <a:srgbClr val="008200"/>
                </a:solidFill>
                <a:latin typeface="verdana" panose="020B0604030504040204" pitchFamily="34" charset="0"/>
              </a:rPr>
              <a:t>//Declaring an array</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b="1" dirty="0" err="1">
                <a:solidFill>
                  <a:srgbClr val="006699"/>
                </a:solidFill>
                <a:latin typeface="verdana" panose="020B0604030504040204" pitchFamily="34" charset="0"/>
              </a:rPr>
              <a:t>int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arr</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12</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23</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44</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56</a:t>
            </a:r>
            <a:r>
              <a:rPr lang="en-US" sz="2400" dirty="0">
                <a:solidFill>
                  <a:srgbClr val="000000"/>
                </a:solidFill>
                <a:latin typeface="verdana" panose="020B0604030504040204" pitchFamily="34" charset="0"/>
              </a:rPr>
              <a:t>,</a:t>
            </a:r>
            <a:r>
              <a:rPr lang="en-US" sz="2400" dirty="0">
                <a:solidFill>
                  <a:srgbClr val="C00000"/>
                </a:solidFill>
                <a:latin typeface="verdana" panose="020B0604030504040204" pitchFamily="34" charset="0"/>
              </a:rPr>
              <a:t>78</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dirty="0">
                <a:solidFill>
                  <a:srgbClr val="008200"/>
                </a:solidFill>
                <a:latin typeface="verdana" panose="020B0604030504040204" pitchFamily="34" charset="0"/>
              </a:rPr>
              <a:t>//Printing array using for-each loop</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for</a:t>
            </a:r>
            <a:r>
              <a:rPr lang="en-US" sz="2400" dirty="0">
                <a:solidFill>
                  <a:srgbClr val="000000"/>
                </a:solidFill>
                <a:latin typeface="verdana" panose="020B0604030504040204" pitchFamily="34" charset="0"/>
              </a:rPr>
              <a:t>(</a:t>
            </a:r>
            <a:r>
              <a:rPr lang="en-US" sz="2400" b="1" dirty="0" err="1">
                <a:solidFill>
                  <a:srgbClr val="006699"/>
                </a:solidFill>
                <a:latin typeface="verdana" panose="020B0604030504040204" pitchFamily="34" charset="0"/>
              </a:rPr>
              <a:t>int</a:t>
            </a:r>
            <a:r>
              <a:rPr lang="en-US" sz="2400" dirty="0">
                <a:solidFill>
                  <a:srgbClr val="000000"/>
                </a:solidFill>
                <a:latin typeface="verdana" panose="020B0604030504040204" pitchFamily="34" charset="0"/>
              </a:rPr>
              <a:t> i:arr){  </a:t>
            </a:r>
          </a:p>
          <a:p>
            <a:pPr marL="0" indent="0">
              <a:buNone/>
            </a:pP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System.out.println</a:t>
            </a:r>
            <a:r>
              <a:rPr lang="en-US" sz="2400" dirty="0">
                <a:solidFill>
                  <a:srgbClr val="000000"/>
                </a:solidFill>
                <a:latin typeface="verdana" panose="020B0604030504040204" pitchFamily="34" charset="0"/>
              </a:rPr>
              <a:t>(</a:t>
            </a:r>
            <a:r>
              <a:rPr lang="en-US" sz="2400" dirty="0" err="1">
                <a:solidFill>
                  <a:srgbClr val="000000"/>
                </a:solidFill>
                <a:latin typeface="verdana" panose="020B0604030504040204" pitchFamily="34" charset="0"/>
              </a:rPr>
              <a:t>i</a:t>
            </a: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  </a:t>
            </a:r>
          </a:p>
          <a:p>
            <a:pPr marL="0" indent="0">
              <a:buNone/>
            </a:pPr>
            <a:r>
              <a:rPr lang="en-US" sz="2400" dirty="0">
                <a:solidFill>
                  <a:srgbClr val="000000"/>
                </a:solidFill>
                <a:latin typeface="verdana" panose="020B0604030504040204" pitchFamily="34" charset="0"/>
              </a:rPr>
              <a:t>}  </a:t>
            </a:r>
          </a:p>
          <a:p>
            <a:pPr marL="0" indent="0">
              <a:buNone/>
            </a:pPr>
            <a:r>
              <a:rPr lang="en-US" sz="24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5409679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191" y="793658"/>
            <a:ext cx="10761617" cy="5032375"/>
          </a:xfrm>
        </p:spPr>
        <p:txBody>
          <a:bodyPr>
            <a:normAutofit fontScale="40000" lnSpcReduction="20000"/>
          </a:bodyPr>
          <a:lstStyle/>
          <a:p>
            <a:pPr marL="0" indent="0">
              <a:buNone/>
            </a:pPr>
            <a:r>
              <a:rPr lang="en-US" sz="3700" dirty="0">
                <a:solidFill>
                  <a:srgbClr val="008200"/>
                </a:solidFill>
                <a:latin typeface="verdana" panose="020B0604030504040204" pitchFamily="34" charset="0"/>
              </a:rPr>
              <a:t>//A Java program to demonstrate the use of labeled for loop</a:t>
            </a:r>
            <a:r>
              <a:rPr lang="en-US" sz="3700" dirty="0">
                <a:solidFill>
                  <a:srgbClr val="000000"/>
                </a:solidFill>
                <a:latin typeface="verdana" panose="020B0604030504040204" pitchFamily="34" charset="0"/>
              </a:rPr>
              <a:t>  </a:t>
            </a:r>
          </a:p>
          <a:p>
            <a:pPr marL="0" indent="0">
              <a:buNone/>
            </a:pPr>
            <a:r>
              <a:rPr lang="en-US" sz="3700" b="1" dirty="0">
                <a:solidFill>
                  <a:srgbClr val="006699"/>
                </a:solidFill>
                <a:latin typeface="verdana" panose="020B0604030504040204" pitchFamily="34" charset="0"/>
              </a:rPr>
              <a:t>public</a:t>
            </a: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class</a:t>
            </a:r>
            <a:r>
              <a:rPr lang="en-US" sz="3700" dirty="0">
                <a:solidFill>
                  <a:srgbClr val="000000"/>
                </a:solidFill>
                <a:latin typeface="verdana" panose="020B0604030504040204" pitchFamily="34" charset="0"/>
              </a:rPr>
              <a:t> </a:t>
            </a:r>
            <a:r>
              <a:rPr lang="en-US" sz="3700" dirty="0" err="1">
                <a:solidFill>
                  <a:srgbClr val="000000"/>
                </a:solidFill>
                <a:latin typeface="verdana" panose="020B0604030504040204" pitchFamily="34" charset="0"/>
              </a:rPr>
              <a:t>LabeledForExample</a:t>
            </a:r>
            <a:r>
              <a:rPr lang="en-US" sz="3700" dirty="0">
                <a:solidFill>
                  <a:srgbClr val="000000"/>
                </a:solidFill>
                <a:latin typeface="verdana" panose="020B0604030504040204" pitchFamily="34" charset="0"/>
              </a:rPr>
              <a:t> {  </a:t>
            </a:r>
          </a:p>
          <a:p>
            <a:pPr marL="0" indent="0">
              <a:buNone/>
            </a:pPr>
            <a:r>
              <a:rPr lang="en-US" sz="3700" b="1" dirty="0">
                <a:solidFill>
                  <a:srgbClr val="006699"/>
                </a:solidFill>
                <a:latin typeface="verdana" panose="020B0604030504040204" pitchFamily="34" charset="0"/>
              </a:rPr>
              <a:t>public</a:t>
            </a: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static</a:t>
            </a: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void</a:t>
            </a:r>
            <a:r>
              <a:rPr lang="en-US" sz="3700" dirty="0">
                <a:solidFill>
                  <a:srgbClr val="000000"/>
                </a:solidFill>
                <a:latin typeface="verdana" panose="020B0604030504040204" pitchFamily="34" charset="0"/>
              </a:rPr>
              <a:t> main(String[] </a:t>
            </a:r>
            <a:r>
              <a:rPr lang="en-US" sz="3700" dirty="0" err="1">
                <a:solidFill>
                  <a:srgbClr val="000000"/>
                </a:solidFill>
                <a:latin typeface="verdana" panose="020B0604030504040204" pitchFamily="34" charset="0"/>
              </a:rPr>
              <a:t>args</a:t>
            </a:r>
            <a:r>
              <a:rPr lang="en-US" sz="3700" dirty="0">
                <a:solidFill>
                  <a:srgbClr val="000000"/>
                </a:solidFill>
                <a:latin typeface="verdana" panose="020B0604030504040204" pitchFamily="34" charset="0"/>
              </a:rPr>
              <a:t>) {  </a:t>
            </a:r>
          </a:p>
          <a:p>
            <a:pPr marL="0" indent="0">
              <a:buNone/>
            </a:pPr>
            <a:r>
              <a:rPr lang="en-US" sz="3700" dirty="0">
                <a:solidFill>
                  <a:srgbClr val="000000"/>
                </a:solidFill>
                <a:latin typeface="verdana" panose="020B0604030504040204" pitchFamily="34" charset="0"/>
              </a:rPr>
              <a:t>    </a:t>
            </a:r>
            <a:r>
              <a:rPr lang="en-US" sz="3700" dirty="0">
                <a:solidFill>
                  <a:srgbClr val="008200"/>
                </a:solidFill>
                <a:latin typeface="verdana" panose="020B0604030504040204" pitchFamily="34" charset="0"/>
              </a:rPr>
              <a:t>//Using Label for outer and for loop</a:t>
            </a:r>
            <a:r>
              <a:rPr lang="en-US" sz="3700" dirty="0">
                <a:solidFill>
                  <a:srgbClr val="000000"/>
                </a:solidFill>
                <a:latin typeface="verdana" panose="020B0604030504040204" pitchFamily="34" charset="0"/>
              </a:rPr>
              <a:t>  </a:t>
            </a:r>
          </a:p>
          <a:p>
            <a:pPr marL="0" indent="0">
              <a:buNone/>
            </a:pPr>
            <a:r>
              <a:rPr lang="en-US" sz="3700" dirty="0">
                <a:solidFill>
                  <a:srgbClr val="000000"/>
                </a:solidFill>
                <a:latin typeface="verdana" panose="020B0604030504040204" pitchFamily="34" charset="0"/>
              </a:rPr>
              <a:t>    aa:  </a:t>
            </a:r>
          </a:p>
          <a:p>
            <a:pPr marL="0" indent="0">
              <a:buNone/>
            </a:pP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for</a:t>
            </a:r>
            <a:r>
              <a:rPr lang="en-US" sz="3700" dirty="0">
                <a:solidFill>
                  <a:srgbClr val="000000"/>
                </a:solidFill>
                <a:latin typeface="verdana" panose="020B0604030504040204" pitchFamily="34" charset="0"/>
              </a:rPr>
              <a:t>(</a:t>
            </a:r>
            <a:r>
              <a:rPr lang="en-US" sz="3700" b="1" dirty="0" err="1">
                <a:solidFill>
                  <a:srgbClr val="006699"/>
                </a:solidFill>
                <a:latin typeface="verdana" panose="020B0604030504040204" pitchFamily="34" charset="0"/>
              </a:rPr>
              <a:t>int</a:t>
            </a:r>
            <a:r>
              <a:rPr lang="en-US" sz="3700" dirty="0">
                <a:solidFill>
                  <a:srgbClr val="000000"/>
                </a:solidFill>
                <a:latin typeface="verdana" panose="020B0604030504040204" pitchFamily="34" charset="0"/>
              </a:rPr>
              <a:t> </a:t>
            </a:r>
            <a:r>
              <a:rPr lang="en-US" sz="3700" dirty="0" err="1">
                <a:solidFill>
                  <a:srgbClr val="000000"/>
                </a:solidFill>
                <a:latin typeface="verdana" panose="020B0604030504040204" pitchFamily="34" charset="0"/>
              </a:rPr>
              <a:t>i</a:t>
            </a:r>
            <a:r>
              <a:rPr lang="en-US" sz="3700" dirty="0">
                <a:solidFill>
                  <a:srgbClr val="000000"/>
                </a:solidFill>
                <a:latin typeface="verdana" panose="020B0604030504040204" pitchFamily="34" charset="0"/>
              </a:rPr>
              <a:t>=</a:t>
            </a:r>
            <a:r>
              <a:rPr lang="en-US" sz="3700" dirty="0">
                <a:solidFill>
                  <a:srgbClr val="C00000"/>
                </a:solidFill>
                <a:latin typeface="verdana" panose="020B0604030504040204" pitchFamily="34" charset="0"/>
              </a:rPr>
              <a:t>1</a:t>
            </a:r>
            <a:r>
              <a:rPr lang="en-US" sz="3700" dirty="0">
                <a:solidFill>
                  <a:srgbClr val="000000"/>
                </a:solidFill>
                <a:latin typeface="verdana" panose="020B0604030504040204" pitchFamily="34" charset="0"/>
              </a:rPr>
              <a:t>;i&lt;=</a:t>
            </a:r>
            <a:r>
              <a:rPr lang="en-US" sz="3700" dirty="0">
                <a:solidFill>
                  <a:srgbClr val="C00000"/>
                </a:solidFill>
                <a:latin typeface="verdana" panose="020B0604030504040204" pitchFamily="34" charset="0"/>
              </a:rPr>
              <a:t>3</a:t>
            </a:r>
            <a:r>
              <a:rPr lang="en-US" sz="3700" dirty="0">
                <a:solidFill>
                  <a:srgbClr val="000000"/>
                </a:solidFill>
                <a:latin typeface="verdana" panose="020B0604030504040204" pitchFamily="34" charset="0"/>
              </a:rPr>
              <a:t>;i++){  </a:t>
            </a:r>
          </a:p>
          <a:p>
            <a:pPr marL="0" indent="0">
              <a:buNone/>
            </a:pPr>
            <a:r>
              <a:rPr lang="en-US" sz="3700" dirty="0">
                <a:solidFill>
                  <a:srgbClr val="000000"/>
                </a:solidFill>
                <a:latin typeface="verdana" panose="020B0604030504040204" pitchFamily="34" charset="0"/>
              </a:rPr>
              <a:t>            bb:  </a:t>
            </a:r>
          </a:p>
          <a:p>
            <a:pPr marL="0" indent="0">
              <a:buNone/>
            </a:pP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for</a:t>
            </a:r>
            <a:r>
              <a:rPr lang="en-US" sz="3700" dirty="0">
                <a:solidFill>
                  <a:srgbClr val="000000"/>
                </a:solidFill>
                <a:latin typeface="verdana" panose="020B0604030504040204" pitchFamily="34" charset="0"/>
              </a:rPr>
              <a:t>(</a:t>
            </a:r>
            <a:r>
              <a:rPr lang="en-US" sz="3700" b="1" dirty="0" err="1">
                <a:solidFill>
                  <a:srgbClr val="006699"/>
                </a:solidFill>
                <a:latin typeface="verdana" panose="020B0604030504040204" pitchFamily="34" charset="0"/>
              </a:rPr>
              <a:t>int</a:t>
            </a:r>
            <a:r>
              <a:rPr lang="en-US" sz="3700" dirty="0">
                <a:solidFill>
                  <a:srgbClr val="000000"/>
                </a:solidFill>
                <a:latin typeface="verdana" panose="020B0604030504040204" pitchFamily="34" charset="0"/>
              </a:rPr>
              <a:t> j=</a:t>
            </a:r>
            <a:r>
              <a:rPr lang="en-US" sz="3700" dirty="0">
                <a:solidFill>
                  <a:srgbClr val="C00000"/>
                </a:solidFill>
                <a:latin typeface="verdana" panose="020B0604030504040204" pitchFamily="34" charset="0"/>
              </a:rPr>
              <a:t>1</a:t>
            </a:r>
            <a:r>
              <a:rPr lang="en-US" sz="3700" dirty="0">
                <a:solidFill>
                  <a:srgbClr val="000000"/>
                </a:solidFill>
                <a:latin typeface="verdana" panose="020B0604030504040204" pitchFamily="34" charset="0"/>
              </a:rPr>
              <a:t>;j&lt;=</a:t>
            </a:r>
            <a:r>
              <a:rPr lang="en-US" sz="3700" dirty="0">
                <a:solidFill>
                  <a:srgbClr val="C00000"/>
                </a:solidFill>
                <a:latin typeface="verdana" panose="020B0604030504040204" pitchFamily="34" charset="0"/>
              </a:rPr>
              <a:t>3</a:t>
            </a:r>
            <a:r>
              <a:rPr lang="en-US" sz="3700" dirty="0">
                <a:solidFill>
                  <a:srgbClr val="000000"/>
                </a:solidFill>
                <a:latin typeface="verdana" panose="020B0604030504040204" pitchFamily="34" charset="0"/>
              </a:rPr>
              <a:t>;j++){  </a:t>
            </a:r>
          </a:p>
          <a:p>
            <a:pPr marL="0" indent="0">
              <a:buNone/>
            </a:pP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if</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i</a:t>
            </a:r>
            <a:r>
              <a:rPr lang="en-US" sz="3700" dirty="0">
                <a:solidFill>
                  <a:srgbClr val="000000"/>
                </a:solidFill>
                <a:latin typeface="verdana" panose="020B0604030504040204" pitchFamily="34" charset="0"/>
              </a:rPr>
              <a:t>==</a:t>
            </a:r>
            <a:r>
              <a:rPr lang="en-US" sz="3700" dirty="0">
                <a:solidFill>
                  <a:srgbClr val="C00000"/>
                </a:solidFill>
                <a:latin typeface="verdana" panose="020B0604030504040204" pitchFamily="34" charset="0"/>
              </a:rPr>
              <a:t>2</a:t>
            </a:r>
            <a:r>
              <a:rPr lang="en-US" sz="3700" dirty="0">
                <a:solidFill>
                  <a:srgbClr val="000000"/>
                </a:solidFill>
                <a:latin typeface="verdana" panose="020B0604030504040204" pitchFamily="34" charset="0"/>
              </a:rPr>
              <a:t>&amp;&amp;j==</a:t>
            </a:r>
            <a:r>
              <a:rPr lang="en-US" sz="3700" dirty="0">
                <a:solidFill>
                  <a:srgbClr val="C00000"/>
                </a:solidFill>
                <a:latin typeface="verdana" panose="020B0604030504040204" pitchFamily="34" charset="0"/>
              </a:rPr>
              <a:t>2</a:t>
            </a:r>
            <a:r>
              <a:rPr lang="en-US" sz="3700" dirty="0">
                <a:solidFill>
                  <a:srgbClr val="000000"/>
                </a:solidFill>
                <a:latin typeface="verdana" panose="020B0604030504040204" pitchFamily="34" charset="0"/>
              </a:rPr>
              <a:t>){  </a:t>
            </a:r>
          </a:p>
          <a:p>
            <a:pPr marL="0" indent="0">
              <a:buNone/>
            </a:pPr>
            <a:r>
              <a:rPr lang="en-US" sz="3700" dirty="0">
                <a:solidFill>
                  <a:srgbClr val="000000"/>
                </a:solidFill>
                <a:latin typeface="verdana" panose="020B0604030504040204" pitchFamily="34" charset="0"/>
              </a:rPr>
              <a:t>                        </a:t>
            </a:r>
            <a:r>
              <a:rPr lang="en-US" sz="3700" b="1" dirty="0">
                <a:solidFill>
                  <a:srgbClr val="006699"/>
                </a:solidFill>
                <a:latin typeface="verdana" panose="020B0604030504040204" pitchFamily="34" charset="0"/>
              </a:rPr>
              <a:t>break</a:t>
            </a:r>
            <a:r>
              <a:rPr lang="en-US" sz="3700" dirty="0">
                <a:solidFill>
                  <a:srgbClr val="000000"/>
                </a:solidFill>
                <a:latin typeface="verdana" panose="020B0604030504040204" pitchFamily="34" charset="0"/>
              </a:rPr>
              <a:t> aa;  </a:t>
            </a:r>
          </a:p>
          <a:p>
            <a:pPr marL="0" indent="0">
              <a:buNone/>
            </a:pPr>
            <a:r>
              <a:rPr lang="en-US" sz="3700" dirty="0">
                <a:solidFill>
                  <a:srgbClr val="000000"/>
                </a:solidFill>
                <a:latin typeface="verdana" panose="020B0604030504040204" pitchFamily="34" charset="0"/>
              </a:rPr>
              <a:t>                    }  </a:t>
            </a:r>
          </a:p>
          <a:p>
            <a:pPr marL="0" indent="0">
              <a:buNone/>
            </a:pPr>
            <a:r>
              <a:rPr lang="en-US" sz="3700" dirty="0">
                <a:solidFill>
                  <a:srgbClr val="000000"/>
                </a:solidFill>
                <a:latin typeface="verdana" panose="020B0604030504040204" pitchFamily="34" charset="0"/>
              </a:rPr>
              <a:t>                    </a:t>
            </a:r>
            <a:r>
              <a:rPr lang="en-US" sz="3700" dirty="0" err="1">
                <a:solidFill>
                  <a:srgbClr val="000000"/>
                </a:solidFill>
                <a:latin typeface="verdana" panose="020B0604030504040204" pitchFamily="34" charset="0"/>
              </a:rPr>
              <a:t>System.out.println</a:t>
            </a:r>
            <a:r>
              <a:rPr lang="en-US" sz="3700" dirty="0">
                <a:solidFill>
                  <a:srgbClr val="000000"/>
                </a:solidFill>
                <a:latin typeface="verdana" panose="020B0604030504040204" pitchFamily="34" charset="0"/>
              </a:rPr>
              <a:t>(</a:t>
            </a:r>
            <a:r>
              <a:rPr lang="en-US" sz="3700" dirty="0" err="1">
                <a:solidFill>
                  <a:srgbClr val="000000"/>
                </a:solidFill>
                <a:latin typeface="verdana" panose="020B0604030504040204" pitchFamily="34" charset="0"/>
              </a:rPr>
              <a:t>i</a:t>
            </a:r>
            <a:r>
              <a:rPr lang="en-US" sz="3700" dirty="0">
                <a:solidFill>
                  <a:srgbClr val="000000"/>
                </a:solidFill>
                <a:latin typeface="verdana" panose="020B0604030504040204" pitchFamily="34" charset="0"/>
              </a:rPr>
              <a:t>+</a:t>
            </a:r>
            <a:r>
              <a:rPr lang="en-US" sz="3700" dirty="0">
                <a:solidFill>
                  <a:srgbClr val="0000FF"/>
                </a:solidFill>
                <a:latin typeface="verdana" panose="020B0604030504040204" pitchFamily="34" charset="0"/>
              </a:rPr>
              <a:t>" "</a:t>
            </a:r>
            <a:r>
              <a:rPr lang="en-US" sz="3700" dirty="0">
                <a:solidFill>
                  <a:srgbClr val="000000"/>
                </a:solidFill>
                <a:latin typeface="verdana" panose="020B0604030504040204" pitchFamily="34" charset="0"/>
              </a:rPr>
              <a:t>+j);  </a:t>
            </a:r>
          </a:p>
          <a:p>
            <a:pPr marL="0" indent="0">
              <a:buNone/>
            </a:pPr>
            <a:r>
              <a:rPr lang="en-US" sz="3700" dirty="0">
                <a:solidFill>
                  <a:srgbClr val="000000"/>
                </a:solidFill>
                <a:latin typeface="verdana" panose="020B0604030504040204" pitchFamily="34" charset="0"/>
              </a:rPr>
              <a:t>                }  </a:t>
            </a:r>
          </a:p>
          <a:p>
            <a:pPr marL="0" indent="0">
              <a:buNone/>
            </a:pPr>
            <a:r>
              <a:rPr lang="en-US" sz="3700" dirty="0">
                <a:solidFill>
                  <a:srgbClr val="000000"/>
                </a:solidFill>
                <a:latin typeface="verdana" panose="020B0604030504040204" pitchFamily="34" charset="0"/>
              </a:rPr>
              <a:t>        }  </a:t>
            </a:r>
          </a:p>
          <a:p>
            <a:pPr marL="0" indent="0">
              <a:buNone/>
            </a:pPr>
            <a:r>
              <a:rPr lang="en-US" sz="3700" dirty="0">
                <a:solidFill>
                  <a:srgbClr val="000000"/>
                </a:solidFill>
                <a:latin typeface="verdana" panose="020B0604030504040204" pitchFamily="34" charset="0"/>
              </a:rPr>
              <a:t>}  </a:t>
            </a:r>
          </a:p>
          <a:p>
            <a:pPr marL="0" indent="0">
              <a:buNone/>
            </a:pPr>
            <a:r>
              <a:rPr lang="en-US" sz="37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013526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200" dirty="0">
                <a:solidFill>
                  <a:srgbClr val="008200"/>
                </a:solidFill>
                <a:latin typeface="verdana" panose="020B0604030504040204" pitchFamily="34" charset="0"/>
              </a:rPr>
              <a:t>//Java program to demonstrate the use of infinite for loop</a:t>
            </a:r>
            <a:r>
              <a:rPr lang="en-US" sz="2200" dirty="0">
                <a:solidFill>
                  <a:srgbClr val="000000"/>
                </a:solidFill>
                <a:latin typeface="verdana" panose="020B0604030504040204" pitchFamily="34" charset="0"/>
              </a:rPr>
              <a:t>  </a:t>
            </a:r>
          </a:p>
          <a:p>
            <a:pPr marL="0" indent="0">
              <a:buNone/>
            </a:pPr>
            <a:r>
              <a:rPr lang="en-US" sz="2200" dirty="0">
                <a:solidFill>
                  <a:srgbClr val="008200"/>
                </a:solidFill>
                <a:latin typeface="verdana" panose="020B0604030504040204" pitchFamily="34" charset="0"/>
              </a:rPr>
              <a:t>//which prints an statement</a:t>
            </a:r>
            <a:r>
              <a:rPr lang="en-US" sz="2200" dirty="0">
                <a:solidFill>
                  <a:srgbClr val="000000"/>
                </a:solidFill>
                <a:latin typeface="verdana" panose="020B0604030504040204" pitchFamily="34" charset="0"/>
              </a:rPr>
              <a:t>  </a:t>
            </a:r>
          </a:p>
          <a:p>
            <a:pPr marL="0" indent="0">
              <a:buNone/>
            </a:pPr>
            <a:r>
              <a:rPr lang="en-US" sz="2200" b="1" dirty="0">
                <a:solidFill>
                  <a:srgbClr val="006699"/>
                </a:solidFill>
                <a:latin typeface="verdana" panose="020B0604030504040204" pitchFamily="34" charset="0"/>
              </a:rPr>
              <a:t>public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class</a:t>
            </a: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ForExample</a:t>
            </a:r>
            <a:r>
              <a:rPr lang="en-US" sz="2200" dirty="0">
                <a:solidFill>
                  <a:srgbClr val="000000"/>
                </a:solidFill>
                <a:latin typeface="verdana" panose="020B0604030504040204" pitchFamily="34" charset="0"/>
              </a:rPr>
              <a:t> {  </a:t>
            </a:r>
          </a:p>
          <a:p>
            <a:pPr marL="0" indent="0">
              <a:buNone/>
            </a:pPr>
            <a:r>
              <a:rPr lang="en-US" sz="2200" b="1" dirty="0">
                <a:solidFill>
                  <a:srgbClr val="006699"/>
                </a:solidFill>
                <a:latin typeface="verdana" panose="020B0604030504040204" pitchFamily="34" charset="0"/>
              </a:rPr>
              <a:t>public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static</a:t>
            </a: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void</a:t>
            </a:r>
            <a:r>
              <a:rPr lang="en-US" sz="2200" dirty="0">
                <a:solidFill>
                  <a:srgbClr val="000000"/>
                </a:solidFill>
                <a:latin typeface="verdana" panose="020B0604030504040204" pitchFamily="34" charset="0"/>
              </a:rPr>
              <a:t> main(String[] </a:t>
            </a:r>
            <a:r>
              <a:rPr lang="en-US" sz="2200" dirty="0" err="1">
                <a:solidFill>
                  <a:srgbClr val="000000"/>
                </a:solidFill>
                <a:latin typeface="verdana" panose="020B0604030504040204" pitchFamily="34" charset="0"/>
              </a:rPr>
              <a:t>args</a:t>
            </a:r>
            <a:r>
              <a:rPr lang="en-US" sz="2200" dirty="0">
                <a:solidFill>
                  <a:srgbClr val="000000"/>
                </a:solidFill>
                <a:latin typeface="verdana" panose="020B0604030504040204" pitchFamily="34" charset="0"/>
              </a:rPr>
              <a:t>) {  </a:t>
            </a:r>
          </a:p>
          <a:p>
            <a:pPr marL="0" indent="0">
              <a:buNone/>
            </a:pPr>
            <a:r>
              <a:rPr lang="en-US" sz="2200" dirty="0">
                <a:solidFill>
                  <a:srgbClr val="000000"/>
                </a:solidFill>
                <a:latin typeface="verdana" panose="020B0604030504040204" pitchFamily="34" charset="0"/>
              </a:rPr>
              <a:t>    </a:t>
            </a:r>
            <a:r>
              <a:rPr lang="en-US" sz="2200" dirty="0">
                <a:solidFill>
                  <a:srgbClr val="008200"/>
                </a:solidFill>
                <a:latin typeface="verdana" panose="020B0604030504040204" pitchFamily="34" charset="0"/>
              </a:rPr>
              <a:t>//Using no condition in for loop</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sz="2200" b="1" dirty="0">
                <a:solidFill>
                  <a:srgbClr val="006699"/>
                </a:solidFill>
                <a:latin typeface="verdana" panose="020B0604030504040204" pitchFamily="34" charset="0"/>
              </a:rPr>
              <a:t>for</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r>
              <a:rPr lang="en-US" sz="2200" dirty="0" err="1">
                <a:solidFill>
                  <a:srgbClr val="000000"/>
                </a:solidFill>
                <a:latin typeface="verdana" panose="020B0604030504040204" pitchFamily="34" charset="0"/>
              </a:rPr>
              <a:t>System.out.println</a:t>
            </a:r>
            <a:r>
              <a:rPr lang="en-US" sz="2200" dirty="0">
                <a:solidFill>
                  <a:srgbClr val="000000"/>
                </a:solidFill>
                <a:latin typeface="verdana" panose="020B0604030504040204" pitchFamily="34" charset="0"/>
              </a:rPr>
              <a:t>(</a:t>
            </a:r>
            <a:r>
              <a:rPr lang="en-US" sz="2200" dirty="0">
                <a:solidFill>
                  <a:srgbClr val="0000FF"/>
                </a:solidFill>
                <a:latin typeface="verdana" panose="020B0604030504040204" pitchFamily="34" charset="0"/>
              </a:rPr>
              <a:t>"infinitive loop"</a:t>
            </a: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  </a:t>
            </a:r>
          </a:p>
          <a:p>
            <a:pPr marL="0" indent="0">
              <a:buNone/>
            </a:pPr>
            <a:r>
              <a:rPr lang="en-US" sz="2200" dirty="0">
                <a:solidFill>
                  <a:srgbClr val="000000"/>
                </a:solidFill>
                <a:latin typeface="verdana" panose="020B0604030504040204" pitchFamily="34" charset="0"/>
              </a:rPr>
              <a:t>}  </a:t>
            </a:r>
          </a:p>
          <a:p>
            <a:pPr marL="0" indent="0">
              <a:buNone/>
            </a:pPr>
            <a:r>
              <a:rPr lang="en-US" sz="2200"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851842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5083628" cy="3190512"/>
          </a:xfrm>
        </p:spPr>
        <p:txBody>
          <a:bodyPr>
            <a:normAutofit fontScale="85000" lnSpcReduction="10000"/>
          </a:bodyPr>
          <a:lstStyle/>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class</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WhileExample</a:t>
            </a:r>
            <a:r>
              <a:rPr lang="en-US" sz="2000" dirty="0">
                <a:solidFill>
                  <a:srgbClr val="000000"/>
                </a:solidFill>
                <a:latin typeface="verdana" panose="020B0604030504040204" pitchFamily="34" charset="0"/>
              </a:rPr>
              <a:t> {  </a:t>
            </a:r>
          </a:p>
          <a:p>
            <a:pPr marL="0" indent="0">
              <a:buNone/>
            </a:pPr>
            <a:r>
              <a:rPr lang="en-US" sz="2000" b="1" dirty="0">
                <a:solidFill>
                  <a:srgbClr val="006699"/>
                </a:solidFill>
                <a:latin typeface="verdana" panose="020B0604030504040204" pitchFamily="34" charset="0"/>
              </a:rPr>
              <a:t>public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static</a:t>
            </a: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void</a:t>
            </a:r>
            <a:r>
              <a:rPr lang="en-US" sz="2000" dirty="0">
                <a:solidFill>
                  <a:srgbClr val="000000"/>
                </a:solidFill>
                <a:latin typeface="verdana" panose="020B0604030504040204" pitchFamily="34" charset="0"/>
              </a:rPr>
              <a:t> main(String[] </a:t>
            </a:r>
            <a:r>
              <a:rPr lang="en-US" sz="2000" dirty="0" err="1">
                <a:solidFill>
                  <a:srgbClr val="000000"/>
                </a:solidFill>
                <a:latin typeface="verdana" panose="020B0604030504040204" pitchFamily="34" charset="0"/>
              </a:rPr>
              <a:t>args</a:t>
            </a: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r>
              <a:rPr lang="en-US" sz="2000" b="1" dirty="0" err="1">
                <a:solidFill>
                  <a:srgbClr val="006699"/>
                </a:solidFill>
                <a:latin typeface="verdana" panose="020B0604030504040204" pitchFamily="34" charset="0"/>
              </a:rPr>
              <a:t>int</a:t>
            </a: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i</a:t>
            </a:r>
            <a:r>
              <a:rPr lang="en-US" sz="2000" dirty="0">
                <a:solidFill>
                  <a:srgbClr val="000000"/>
                </a:solidFill>
                <a:latin typeface="verdana" panose="020B0604030504040204" pitchFamily="34" charset="0"/>
              </a:rPr>
              <a:t>=</a:t>
            </a:r>
            <a:r>
              <a:rPr lang="en-US" sz="2000" dirty="0">
                <a:solidFill>
                  <a:srgbClr val="C00000"/>
                </a:solidFill>
                <a:latin typeface="verdana" panose="020B0604030504040204" pitchFamily="34" charset="0"/>
              </a:rPr>
              <a:t>1</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sz="2000" b="1" dirty="0">
                <a:solidFill>
                  <a:srgbClr val="006699"/>
                </a:solidFill>
                <a:latin typeface="verdana" panose="020B0604030504040204" pitchFamily="34" charset="0"/>
              </a:rPr>
              <a:t>while</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i</a:t>
            </a:r>
            <a:r>
              <a:rPr lang="en-US" sz="2000" dirty="0">
                <a:solidFill>
                  <a:srgbClr val="000000"/>
                </a:solidFill>
                <a:latin typeface="verdana" panose="020B0604030504040204" pitchFamily="34" charset="0"/>
              </a:rPr>
              <a:t>&lt;=</a:t>
            </a:r>
            <a:r>
              <a:rPr lang="en-US" sz="2000" dirty="0">
                <a:solidFill>
                  <a:srgbClr val="C00000"/>
                </a:solidFill>
                <a:latin typeface="verdana" panose="020B0604030504040204" pitchFamily="34" charset="0"/>
              </a:rPr>
              <a:t>10</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System.out.println</a:t>
            </a:r>
            <a:r>
              <a:rPr lang="en-US" sz="2000" dirty="0">
                <a:solidFill>
                  <a:srgbClr val="000000"/>
                </a:solidFill>
                <a:latin typeface="verdana" panose="020B0604030504040204" pitchFamily="34" charset="0"/>
              </a:rPr>
              <a:t>(</a:t>
            </a:r>
            <a:r>
              <a:rPr lang="en-US" sz="2000" dirty="0" err="1">
                <a:solidFill>
                  <a:srgbClr val="000000"/>
                </a:solidFill>
                <a:latin typeface="verdana" panose="020B0604030504040204" pitchFamily="34" charset="0"/>
              </a:rPr>
              <a:t>i</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sz="2000" dirty="0" err="1">
                <a:solidFill>
                  <a:srgbClr val="000000"/>
                </a:solidFill>
                <a:latin typeface="verdana" panose="020B0604030504040204" pitchFamily="34" charset="0"/>
              </a:rPr>
              <a:t>i</a:t>
            </a: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  </a:t>
            </a:r>
          </a:p>
          <a:p>
            <a:pPr marL="0" indent="0">
              <a:buNone/>
            </a:pPr>
            <a:r>
              <a:rPr lang="en-US" sz="2000" dirty="0">
                <a:solidFill>
                  <a:srgbClr val="000000"/>
                </a:solidFill>
                <a:latin typeface="verdana" panose="020B0604030504040204" pitchFamily="34" charset="0"/>
              </a:rPr>
              <a:t>}  </a:t>
            </a:r>
          </a:p>
          <a:p>
            <a:pPr marL="0" indent="0">
              <a:buNone/>
            </a:pPr>
            <a:r>
              <a:rPr lang="en-US" sz="2000"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endParaRPr lang="en-US" dirty="0"/>
          </a:p>
        </p:txBody>
      </p:sp>
      <p:sp>
        <p:nvSpPr>
          <p:cNvPr id="4" name="Rectangle 3"/>
          <p:cNvSpPr/>
          <p:nvPr/>
        </p:nvSpPr>
        <p:spPr>
          <a:xfrm>
            <a:off x="5921828" y="1690688"/>
            <a:ext cx="6270172" cy="2585323"/>
          </a:xfrm>
          <a:prstGeom prst="rect">
            <a:avLst/>
          </a:prstGeom>
        </p:spPr>
        <p:txBody>
          <a:bodyPr wrap="square">
            <a:spAutoFit/>
          </a:bodyPr>
          <a:lstStyle/>
          <a:p>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DoWhileExample</a:t>
            </a:r>
            <a:r>
              <a:rPr lang="en-US" dirty="0">
                <a:solidFill>
                  <a:srgbClr val="000000"/>
                </a:solidFill>
                <a:latin typeface="verdana" panose="020B0604030504040204" pitchFamily="34" charset="0"/>
              </a:rPr>
              <a:t> {  </a:t>
            </a:r>
          </a:p>
          <a:p>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do</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while</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&lt;=</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1623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4311</Words>
  <Application>Microsoft Office PowerPoint</Application>
  <PresentationFormat>Widescreen</PresentationFormat>
  <Paragraphs>1093</Paragraphs>
  <Slides>105</Slides>
  <Notes>11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105</vt:i4>
      </vt:variant>
    </vt:vector>
  </HeadingPairs>
  <TitlesOfParts>
    <vt:vector size="122" baseType="lpstr">
      <vt:lpstr>Arial</vt:lpstr>
      <vt:lpstr>Book Antiqua</vt:lpstr>
      <vt:lpstr>Calibri</vt:lpstr>
      <vt:lpstr>Calibri Light</vt:lpstr>
      <vt:lpstr>Courier</vt:lpstr>
      <vt:lpstr>Courier New</vt:lpstr>
      <vt:lpstr>erdana</vt:lpstr>
      <vt:lpstr>Forte</vt:lpstr>
      <vt:lpstr>Monotype Sorts</vt:lpstr>
      <vt:lpstr>Palatino</vt:lpstr>
      <vt:lpstr>times new roman</vt:lpstr>
      <vt:lpstr>times new roman</vt:lpstr>
      <vt:lpstr>verdana</vt:lpstr>
      <vt:lpstr>Office Theme</vt:lpstr>
      <vt:lpstr>Picture</vt:lpstr>
      <vt:lpstr>Microsoft Word Picture</vt:lpstr>
      <vt:lpstr>Bitmap Image</vt:lpstr>
      <vt:lpstr>  Introduction to Java Programming </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There are many devices where Java is currently used. Some of them are as follows:</vt:lpstr>
      <vt:lpstr>Types of Java Applications: There are mainly 4 types of applications that can be created using Java programming:</vt:lpstr>
      <vt:lpstr>Java Platforms / Editions There are 4 platforms or editions of Java:</vt:lpstr>
      <vt:lpstr> Java Version History: Many java versions have been released.  </vt:lpstr>
      <vt:lpstr>PowerPoint Presentation</vt:lpstr>
      <vt:lpstr>PowerPoint Presentation</vt:lpstr>
      <vt:lpstr>PowerPoint Presentation</vt:lpstr>
      <vt:lpstr>Sample Java Program</vt:lpstr>
      <vt:lpstr>Parameters used in First Java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JVM (Java Virtual Machine)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Popular Java IDEs</vt:lpstr>
      <vt:lpstr>A Simple Java Program</vt:lpstr>
      <vt:lpstr>Creating and Editing Using NotePad</vt:lpstr>
      <vt:lpstr>Creating and Editing Using WordPad</vt:lpstr>
      <vt:lpstr>Creating, Compiling, and Running Programs</vt:lpstr>
      <vt:lpstr>Compiling Java Source Code</vt:lpstr>
      <vt:lpstr>Trace a Program Execution</vt:lpstr>
      <vt:lpstr>Trace a Program Execution</vt:lpstr>
      <vt:lpstr>Compiling and Running Java from the Command Window</vt:lpstr>
      <vt:lpstr>Compiling and Running Java from TextPad</vt:lpstr>
      <vt:lpstr>Anatomy of a Java Program</vt:lpstr>
      <vt:lpstr>Comments</vt:lpstr>
      <vt:lpstr>Reserved Words</vt:lpstr>
      <vt:lpstr>Modifiers</vt:lpstr>
      <vt:lpstr>Statements</vt:lpstr>
      <vt:lpstr>Blocks</vt:lpstr>
      <vt:lpstr>Classes</vt:lpstr>
      <vt:lpstr>Methods</vt:lpstr>
      <vt:lpstr>main Method</vt:lpstr>
      <vt:lpstr>Variable</vt:lpstr>
      <vt:lpstr>PowerPoint Presentation</vt:lpstr>
      <vt:lpstr>PowerPoint Presentation</vt:lpstr>
      <vt:lpstr>PowerPoint Presentation</vt:lpstr>
      <vt:lpstr>Modifiers</vt:lpstr>
      <vt:lpstr>Example</vt:lpstr>
      <vt:lpstr>PowerPoint Presentation</vt:lpstr>
      <vt:lpstr>PowerPoint Presentation</vt:lpstr>
      <vt:lpstr>PowerPoint Presentation</vt:lpstr>
      <vt:lpstr>PowerPoint Presentation</vt:lpstr>
      <vt:lpstr>PowerPoint Presentation</vt:lpstr>
      <vt:lpstr>static variable</vt:lpstr>
      <vt:lpstr> static method</vt:lpstr>
      <vt:lpstr>PowerPoint Presentation</vt:lpstr>
      <vt:lpstr>Java static block</vt:lpstr>
      <vt:lpstr>PowerPoint Presentation</vt:lpstr>
      <vt:lpstr>Data types in Java</vt:lpstr>
      <vt:lpstr>Data types and it’s size</vt:lpstr>
      <vt:lpstr>PowerPoint Presentation</vt:lpstr>
      <vt:lpstr>PowerPoint Presentation</vt:lpstr>
      <vt:lpstr>List of Java Keywords</vt:lpstr>
      <vt:lpstr>PowerPoint Presentation</vt:lpstr>
      <vt:lpstr>PowerPoint Presentation</vt:lpstr>
      <vt:lpstr>PowerPoint Presentation</vt:lpstr>
      <vt:lpstr>PowerPoint Presentation</vt:lpstr>
      <vt:lpstr>Java If-else Statement</vt:lpstr>
      <vt:lpstr>PowerPoint Presentation</vt:lpstr>
      <vt:lpstr>PowerPoint Presentation</vt:lpstr>
      <vt:lpstr>If-else-if statement</vt:lpstr>
      <vt:lpstr>PowerPoint Presentation</vt:lpstr>
      <vt:lpstr>Java Switch Statement</vt:lpstr>
      <vt:lpstr>PowerPoint Presentation</vt:lpstr>
      <vt:lpstr>PowerPoint Presentation</vt:lpstr>
      <vt:lpstr>Loops in Java </vt:lpstr>
      <vt:lpstr>PowerPoint Presentation</vt:lpstr>
      <vt:lpstr>For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GL</dc:creator>
  <cp:lastModifiedBy>Yashvardhan Singh Nathawat</cp:lastModifiedBy>
  <cp:revision>57</cp:revision>
  <dcterms:created xsi:type="dcterms:W3CDTF">2019-08-05T11:02:27Z</dcterms:created>
  <dcterms:modified xsi:type="dcterms:W3CDTF">2019-10-18T14:22:27Z</dcterms:modified>
</cp:coreProperties>
</file>