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6" r:id="rId22"/>
    <p:sldId id="277" r:id="rId23"/>
    <p:sldId id="281" r:id="rId24"/>
    <p:sldId id="282" r:id="rId25"/>
    <p:sldId id="283" r:id="rId26"/>
    <p:sldId id="278" r:id="rId27"/>
    <p:sldId id="279" r:id="rId28"/>
    <p:sldId id="284" r:id="rId29"/>
    <p:sldId id="285" r:id="rId30"/>
    <p:sldId id="286" r:id="rId31"/>
    <p:sldId id="287" r:id="rId32"/>
    <p:sldId id="289" r:id="rId33"/>
    <p:sldId id="290" r:id="rId34"/>
    <p:sldId id="294" r:id="rId35"/>
    <p:sldId id="295" r:id="rId36"/>
    <p:sldId id="296" r:id="rId37"/>
    <p:sldId id="297" r:id="rId38"/>
    <p:sldId id="298" r:id="rId39"/>
    <p:sldId id="291" r:id="rId40"/>
    <p:sldId id="328" r:id="rId41"/>
    <p:sldId id="292" r:id="rId42"/>
    <p:sldId id="293" r:id="rId43"/>
    <p:sldId id="28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20" r:id="rId58"/>
    <p:sldId id="312" r:id="rId59"/>
    <p:sldId id="313" r:id="rId60"/>
    <p:sldId id="314" r:id="rId61"/>
    <p:sldId id="315" r:id="rId62"/>
    <p:sldId id="316" r:id="rId63"/>
    <p:sldId id="317" r:id="rId64"/>
    <p:sldId id="318" r:id="rId65"/>
    <p:sldId id="319" r:id="rId66"/>
    <p:sldId id="327" r:id="rId67"/>
    <p:sldId id="321" r:id="rId68"/>
    <p:sldId id="322" r:id="rId69"/>
    <p:sldId id="331" r:id="rId70"/>
    <p:sldId id="323" r:id="rId71"/>
    <p:sldId id="324" r:id="rId72"/>
    <p:sldId id="325" r:id="rId73"/>
    <p:sldId id="326" r:id="rId74"/>
    <p:sldId id="340" r:id="rId75"/>
    <p:sldId id="342" r:id="rId76"/>
    <p:sldId id="343" r:id="rId77"/>
    <p:sldId id="329" r:id="rId78"/>
    <p:sldId id="330" r:id="rId79"/>
    <p:sldId id="333" r:id="rId80"/>
    <p:sldId id="334" r:id="rId81"/>
    <p:sldId id="339" r:id="rId82"/>
    <p:sldId id="344" r:id="rId83"/>
    <p:sldId id="345" r:id="rId84"/>
    <p:sldId id="346" r:id="rId85"/>
    <p:sldId id="34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5DA74-3838-4F27-AC3B-F5345DF93752}"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E09D-35B5-40D7-A457-21DC49E1B852}" type="slidenum">
              <a:rPr lang="en-US" smtClean="0"/>
              <a:t>‹#›</a:t>
            </a:fld>
            <a:endParaRPr lang="en-US"/>
          </a:p>
        </p:txBody>
      </p:sp>
    </p:spTree>
    <p:extLst>
      <p:ext uri="{BB962C8B-B14F-4D97-AF65-F5344CB8AC3E}">
        <p14:creationId xmlns:p14="http://schemas.microsoft.com/office/powerpoint/2010/main" val="21653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F2A78D-D337-4BD1-8453-C5ADA9487AEC}"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407702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10076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951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2932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2A78D-D337-4BD1-8453-C5ADA9487AEC}"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77997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2A78D-D337-4BD1-8453-C5ADA9487AEC}"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89078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F2A78D-D337-4BD1-8453-C5ADA9487AEC}"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5181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F2A78D-D337-4BD1-8453-C5ADA9487AEC}"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3638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2A78D-D337-4BD1-8453-C5ADA9487AEC}"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814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93911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067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2A78D-D337-4BD1-8453-C5ADA9487AEC}" type="datetimeFigureOut">
              <a:rPr lang="en-US" smtClean="0"/>
              <a:t>10/12/2019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AAB93-597B-4786-A3FE-939949FE169F}" type="slidenum">
              <a:rPr lang="en-US" smtClean="0"/>
              <a:t>‹#›</a:t>
            </a:fld>
            <a:endParaRPr lang="en-US"/>
          </a:p>
        </p:txBody>
      </p:sp>
    </p:spTree>
    <p:extLst>
      <p:ext uri="{BB962C8B-B14F-4D97-AF65-F5344CB8AC3E}">
        <p14:creationId xmlns:p14="http://schemas.microsoft.com/office/powerpoint/2010/main" val="199402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67352"/>
            <a:ext cx="9144000" cy="1335722"/>
          </a:xfrm>
        </p:spPr>
        <p:txBody>
          <a:bodyPr>
            <a:normAutofit/>
          </a:bodyPr>
          <a:lstStyle/>
          <a:p>
            <a:r>
              <a:rPr lang="en-US" sz="3200" b="1" dirty="0"/>
              <a:t>Unit-2</a:t>
            </a:r>
          </a:p>
        </p:txBody>
      </p:sp>
      <p:sp>
        <p:nvSpPr>
          <p:cNvPr id="4" name="Rectangle 3"/>
          <p:cNvSpPr>
            <a:spLocks noGrp="1" noChangeArrowheads="1"/>
          </p:cNvSpPr>
          <p:nvPr>
            <p:ph type="ctrTitle"/>
          </p:nvPr>
        </p:nvSpPr>
        <p:spPr>
          <a:xfrm>
            <a:off x="1524000" y="2116182"/>
            <a:ext cx="9144000" cy="953589"/>
          </a:xfrm>
        </p:spPr>
        <p:txBody>
          <a:bodyPr>
            <a:noAutofit/>
          </a:bodyPr>
          <a:lstStyle/>
          <a:p>
            <a:br>
              <a:rPr lang="en-US" sz="4000" b="1" dirty="0"/>
            </a:br>
            <a:br>
              <a:rPr lang="en-US" sz="4000" b="1" dirty="0"/>
            </a:br>
            <a:r>
              <a:rPr lang="en-US" sz="4000" b="1" dirty="0"/>
              <a:t>Introduction to Object and classes</a:t>
            </a:r>
            <a:br>
              <a:rPr lang="en-US" sz="2000" b="1" dirty="0"/>
            </a:br>
            <a:endParaRPr lang="en-US" altLang="zh-TW" sz="2000" dirty="0">
              <a:latin typeface="Times New Roman" panose="02020603050405020304"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03191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8200"/>
                </a:solidFill>
                <a:latin typeface="verdana" panose="020B0604030504040204" pitchFamily="34" charset="0"/>
              </a:rPr>
              <a:t>//Java Program to create and call a default constructor</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Bike1{  </a:t>
            </a:r>
          </a:p>
          <a:p>
            <a:pPr marL="0" indent="0">
              <a:buNone/>
            </a:pPr>
            <a:r>
              <a:rPr lang="en-US" sz="2400" dirty="0">
                <a:solidFill>
                  <a:srgbClr val="008200"/>
                </a:solidFill>
                <a:latin typeface="verdana" panose="020B0604030504040204" pitchFamily="34" charset="0"/>
              </a:rPr>
              <a:t>//creating a default constructor</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Bike1(){</a:t>
            </a: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"Bike is created"</a:t>
            </a:r>
            <a:r>
              <a:rPr lang="en-US" sz="2400" dirty="0">
                <a:solidFill>
                  <a:srgbClr val="000000"/>
                </a:solidFill>
                <a:latin typeface="verdana" panose="020B0604030504040204" pitchFamily="34" charset="0"/>
              </a:rPr>
              <a:t>);}  </a:t>
            </a:r>
          </a:p>
          <a:p>
            <a:pPr marL="0" indent="0">
              <a:buNone/>
            </a:pPr>
            <a:r>
              <a:rPr lang="en-US" sz="2400" dirty="0">
                <a:solidFill>
                  <a:srgbClr val="008200"/>
                </a:solidFill>
                <a:latin typeface="verdana" panose="020B0604030504040204" pitchFamily="34" charset="0"/>
              </a:rPr>
              <a:t>//main method</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main(String </a:t>
            </a:r>
            <a:r>
              <a:rPr lang="en-US" sz="2400" dirty="0" err="1">
                <a:solidFill>
                  <a:srgbClr val="000000"/>
                </a:solidFill>
                <a:latin typeface="verdana" panose="020B0604030504040204" pitchFamily="34" charset="0"/>
              </a:rPr>
              <a:t>args</a:t>
            </a:r>
            <a:r>
              <a:rPr lang="en-US" sz="2400" dirty="0">
                <a:solidFill>
                  <a:srgbClr val="000000"/>
                </a:solidFill>
                <a:latin typeface="verdana" panose="020B0604030504040204" pitchFamily="34" charset="0"/>
              </a:rPr>
              <a:t>[]){  </a:t>
            </a:r>
          </a:p>
          <a:p>
            <a:pPr marL="0" indent="0">
              <a:buNone/>
            </a:pPr>
            <a:r>
              <a:rPr lang="en-US" sz="2400" dirty="0">
                <a:solidFill>
                  <a:srgbClr val="008200"/>
                </a:solidFill>
                <a:latin typeface="verdana" panose="020B0604030504040204" pitchFamily="34" charset="0"/>
              </a:rPr>
              <a:t>//calling a default constructor</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Bike1 b=</a:t>
            </a:r>
            <a:r>
              <a:rPr lang="en-US" sz="2400" b="1" dirty="0">
                <a:solidFill>
                  <a:srgbClr val="006699"/>
                </a:solidFill>
                <a:latin typeface="verdana" panose="020B0604030504040204" pitchFamily="34" charset="0"/>
              </a:rPr>
              <a:t>new</a:t>
            </a:r>
            <a:r>
              <a:rPr lang="en-US" sz="2400" dirty="0">
                <a:solidFill>
                  <a:srgbClr val="000000"/>
                </a:solidFill>
                <a:latin typeface="verdana" panose="020B0604030504040204" pitchFamily="34" charset="0"/>
              </a:rPr>
              <a:t> Bike1();  </a:t>
            </a:r>
          </a:p>
          <a:p>
            <a:pPr marL="0" indent="0">
              <a:buNone/>
            </a:pP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48160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231955"/>
            <a:ext cx="11811001" cy="6626045"/>
          </a:xfrm>
        </p:spPr>
        <p:txBody>
          <a:bodyPr numCol="2">
            <a:normAutofit/>
          </a:bodyPr>
          <a:lstStyle/>
          <a:p>
            <a:pPr marL="0" indent="0">
              <a:buNone/>
            </a:pPr>
            <a:r>
              <a:rPr lang="en-US" sz="1600" dirty="0">
                <a:solidFill>
                  <a:srgbClr val="008200"/>
                </a:solidFill>
                <a:latin typeface="verdana" panose="020B0604030504040204" pitchFamily="34" charset="0"/>
              </a:rPr>
              <a:t>//Java Program to demonstrate the use of the parameterized constructor.</a:t>
            </a: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Student4{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id;  </a:t>
            </a:r>
          </a:p>
          <a:p>
            <a:pPr marL="0" indent="0">
              <a:buNone/>
            </a:pPr>
            <a:r>
              <a:rPr lang="en-US" sz="1600" dirty="0">
                <a:solidFill>
                  <a:srgbClr val="000000"/>
                </a:solidFill>
                <a:latin typeface="verdana" panose="020B0604030504040204" pitchFamily="34" charset="0"/>
              </a:rPr>
              <a:t>    String name;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//creating a parameterized constructor</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Student4(</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i,String</a:t>
            </a:r>
            <a:r>
              <a:rPr lang="en-US" sz="1600" dirty="0">
                <a:solidFill>
                  <a:srgbClr val="000000"/>
                </a:solidFill>
                <a:latin typeface="verdana" panose="020B0604030504040204" pitchFamily="34" charset="0"/>
              </a:rPr>
              <a:t> n){  </a:t>
            </a:r>
          </a:p>
          <a:p>
            <a:pPr marL="0" indent="0">
              <a:buNone/>
            </a:pPr>
            <a:r>
              <a:rPr lang="en-US" sz="1600" dirty="0">
                <a:solidFill>
                  <a:srgbClr val="000000"/>
                </a:solidFill>
                <a:latin typeface="verdana" panose="020B0604030504040204" pitchFamily="34" charset="0"/>
              </a:rPr>
              <a:t>    id = </a:t>
            </a:r>
            <a:r>
              <a:rPr lang="en-US" sz="1600" dirty="0" err="1">
                <a:solidFill>
                  <a:srgbClr val="000000"/>
                </a:solidFill>
                <a:latin typeface="verdana" panose="020B0604030504040204" pitchFamily="34" charset="0"/>
              </a:rPr>
              <a:t>i</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name = n;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//method to display the values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display(){</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(id+</a:t>
            </a:r>
            <a:r>
              <a:rPr lang="en-US" sz="1600" dirty="0">
                <a:solidFill>
                  <a:srgbClr val="0000FF"/>
                </a:solidFill>
                <a:latin typeface="verdana" panose="020B0604030504040204" pitchFamily="34" charset="0"/>
              </a:rPr>
              <a:t>" "</a:t>
            </a:r>
            <a:r>
              <a:rPr lang="en-US" sz="1600" dirty="0">
                <a:solidFill>
                  <a:srgbClr val="000000"/>
                </a:solidFill>
                <a:latin typeface="verdana" panose="020B0604030504040204" pitchFamily="34" charset="0"/>
              </a:rPr>
              <a:t>+name);}  </a:t>
            </a:r>
          </a:p>
          <a:p>
            <a:pPr marL="0" indent="0">
              <a:buNone/>
            </a:pPr>
            <a:r>
              <a:rPr lang="en-US" sz="1600" dirty="0">
                <a:solidFill>
                  <a:srgbClr val="000000"/>
                </a:solidFill>
                <a:latin typeface="verdana" panose="020B0604030504040204" pitchFamily="34" charset="0"/>
              </a:rPr>
              <a:t>   </a:t>
            </a: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endParaRPr lang="en-US" sz="1600" dirty="0">
              <a:solidFill>
                <a:srgbClr val="000000"/>
              </a:solidFill>
              <a:latin typeface="verdana" panose="020B0604030504040204" pitchFamily="34" charset="0"/>
            </a:endParaRP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//creating objects and passing values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Student4 s1 = </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Student4(</a:t>
            </a:r>
            <a:r>
              <a:rPr lang="en-US" sz="1600" dirty="0">
                <a:solidFill>
                  <a:srgbClr val="C00000"/>
                </a:solidFill>
                <a:latin typeface="verdana" panose="020B0604030504040204" pitchFamily="34" charset="0"/>
              </a:rPr>
              <a:t>111</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"Karan"</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Student4 s2 = </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Student4(</a:t>
            </a:r>
            <a:r>
              <a:rPr lang="en-US" sz="1600" dirty="0">
                <a:solidFill>
                  <a:srgbClr val="C00000"/>
                </a:solidFill>
                <a:latin typeface="verdana" panose="020B0604030504040204" pitchFamily="34" charset="0"/>
              </a:rPr>
              <a:t>222</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"Aryan"</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//calling method to display the values of object</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s1.display();  </a:t>
            </a:r>
          </a:p>
          <a:p>
            <a:pPr marL="0" indent="0">
              <a:buNone/>
            </a:pPr>
            <a:r>
              <a:rPr lang="en-US" sz="1600" dirty="0">
                <a:solidFill>
                  <a:srgbClr val="000000"/>
                </a:solidFill>
                <a:latin typeface="verdana" panose="020B0604030504040204" pitchFamily="34" charset="0"/>
              </a:rPr>
              <a:t>    s2.display();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22215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58081"/>
            <a:ext cx="11480074" cy="6403975"/>
          </a:xfrm>
        </p:spPr>
        <p:txBody>
          <a:bodyPr numCol="2">
            <a:normAutofit/>
          </a:bodyPr>
          <a:lstStyle/>
          <a:p>
            <a:pPr marL="0" indent="0">
              <a:buNone/>
            </a:pPr>
            <a:r>
              <a:rPr lang="en-US" sz="1900" dirty="0">
                <a:solidFill>
                  <a:srgbClr val="008200"/>
                </a:solidFill>
                <a:latin typeface="verdana" panose="020B0604030504040204" pitchFamily="34" charset="0"/>
              </a:rPr>
              <a:t>//Java program to overload constructors</a:t>
            </a:r>
            <a:r>
              <a:rPr lang="en-US" sz="1900" dirty="0">
                <a:solidFill>
                  <a:srgbClr val="000000"/>
                </a:solidFill>
                <a:latin typeface="verdana" panose="020B0604030504040204" pitchFamily="34" charset="0"/>
              </a:rPr>
              <a:t>  </a:t>
            </a:r>
          </a:p>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Student5{  </a:t>
            </a:r>
          </a:p>
          <a:p>
            <a:pPr marL="0" indent="0">
              <a:buNone/>
            </a:pPr>
            <a:r>
              <a:rPr lang="en-US" sz="1900" dirty="0">
                <a:solidFill>
                  <a:srgbClr val="000000"/>
                </a:solidFill>
                <a:latin typeface="verdana" panose="020B0604030504040204" pitchFamily="34" charset="0"/>
              </a:rPr>
              <a:t>    </a:t>
            </a:r>
            <a:r>
              <a:rPr lang="en-US" sz="1900" b="1" dirty="0" err="1">
                <a:solidFill>
                  <a:srgbClr val="006699"/>
                </a:solidFill>
                <a:latin typeface="verdana" panose="020B0604030504040204" pitchFamily="34" charset="0"/>
              </a:rPr>
              <a:t>int</a:t>
            </a:r>
            <a:r>
              <a:rPr lang="en-US" sz="1900" dirty="0">
                <a:solidFill>
                  <a:srgbClr val="000000"/>
                </a:solidFill>
                <a:latin typeface="verdana" panose="020B0604030504040204" pitchFamily="34" charset="0"/>
              </a:rPr>
              <a:t> id;  </a:t>
            </a:r>
          </a:p>
          <a:p>
            <a:pPr marL="0" indent="0">
              <a:buNone/>
            </a:pPr>
            <a:r>
              <a:rPr lang="en-US" sz="1900" dirty="0">
                <a:solidFill>
                  <a:srgbClr val="000000"/>
                </a:solidFill>
                <a:latin typeface="verdana" panose="020B0604030504040204" pitchFamily="34" charset="0"/>
              </a:rPr>
              <a:t>    String name;  </a:t>
            </a:r>
          </a:p>
          <a:p>
            <a:pPr marL="0" indent="0">
              <a:buNone/>
            </a:pPr>
            <a:r>
              <a:rPr lang="en-US" sz="1900" dirty="0">
                <a:solidFill>
                  <a:srgbClr val="000000"/>
                </a:solidFill>
                <a:latin typeface="verdana" panose="020B0604030504040204" pitchFamily="34" charset="0"/>
              </a:rPr>
              <a:t>    </a:t>
            </a:r>
            <a:r>
              <a:rPr lang="en-US" sz="1900" b="1" dirty="0" err="1">
                <a:solidFill>
                  <a:srgbClr val="006699"/>
                </a:solidFill>
                <a:latin typeface="verdana" panose="020B0604030504040204" pitchFamily="34" charset="0"/>
              </a:rPr>
              <a:t>int</a:t>
            </a:r>
            <a:r>
              <a:rPr lang="en-US" sz="1900" dirty="0">
                <a:solidFill>
                  <a:srgbClr val="000000"/>
                </a:solidFill>
                <a:latin typeface="verdana" panose="020B0604030504040204" pitchFamily="34" charset="0"/>
              </a:rPr>
              <a:t> age;  </a:t>
            </a:r>
          </a:p>
          <a:p>
            <a:pPr marL="0" indent="0">
              <a:buNone/>
            </a:pPr>
            <a:r>
              <a:rPr lang="en-US" sz="1900" dirty="0">
                <a:solidFill>
                  <a:srgbClr val="000000"/>
                </a:solidFill>
                <a:latin typeface="verdana" panose="020B0604030504040204" pitchFamily="34" charset="0"/>
              </a:rPr>
              <a:t>    </a:t>
            </a:r>
            <a:r>
              <a:rPr lang="en-US" sz="1900" dirty="0">
                <a:solidFill>
                  <a:srgbClr val="008200"/>
                </a:solidFill>
                <a:latin typeface="verdana" panose="020B0604030504040204" pitchFamily="34" charset="0"/>
              </a:rPr>
              <a:t>//creating two </a:t>
            </a:r>
            <a:r>
              <a:rPr lang="en-US" sz="1900" dirty="0" err="1">
                <a:solidFill>
                  <a:srgbClr val="008200"/>
                </a:solidFill>
                <a:latin typeface="verdana" panose="020B0604030504040204" pitchFamily="34" charset="0"/>
              </a:rPr>
              <a:t>arg</a:t>
            </a:r>
            <a:r>
              <a:rPr lang="en-US" sz="1900" dirty="0">
                <a:solidFill>
                  <a:srgbClr val="008200"/>
                </a:solidFill>
                <a:latin typeface="verdana" panose="020B0604030504040204" pitchFamily="34" charset="0"/>
              </a:rPr>
              <a:t> constructor</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Student5(</a:t>
            </a:r>
            <a:r>
              <a:rPr lang="en-US" sz="1900" b="1" dirty="0" err="1">
                <a:solidFill>
                  <a:srgbClr val="006699"/>
                </a:solidFill>
                <a:latin typeface="verdana" panose="020B0604030504040204" pitchFamily="34" charset="0"/>
              </a:rPr>
              <a:t>int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i,String</a:t>
            </a:r>
            <a:r>
              <a:rPr lang="en-US" sz="1900" dirty="0">
                <a:solidFill>
                  <a:srgbClr val="000000"/>
                </a:solidFill>
                <a:latin typeface="verdana" panose="020B0604030504040204" pitchFamily="34" charset="0"/>
              </a:rPr>
              <a:t> n){  </a:t>
            </a:r>
          </a:p>
          <a:p>
            <a:pPr marL="0" indent="0">
              <a:buNone/>
            </a:pPr>
            <a:r>
              <a:rPr lang="en-US" sz="1900" dirty="0">
                <a:solidFill>
                  <a:srgbClr val="000000"/>
                </a:solidFill>
                <a:latin typeface="verdana" panose="020B0604030504040204" pitchFamily="34" charset="0"/>
              </a:rPr>
              <a:t>    id = </a:t>
            </a:r>
            <a:r>
              <a:rPr lang="en-US" sz="1900" dirty="0" err="1">
                <a:solidFill>
                  <a:srgbClr val="000000"/>
                </a:solidFill>
                <a:latin typeface="verdana" panose="020B0604030504040204" pitchFamily="34" charset="0"/>
              </a:rPr>
              <a:t>i</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name = n;  </a:t>
            </a:r>
          </a:p>
          <a:p>
            <a:pPr marL="0" indent="0">
              <a:buNone/>
            </a:pPr>
            <a:r>
              <a:rPr lang="en-US" sz="1900" dirty="0">
                <a:solidFill>
                  <a:srgbClr val="000000"/>
                </a:solidFill>
                <a:latin typeface="verdana" panose="020B0604030504040204" pitchFamily="34" charset="0"/>
              </a:rPr>
              <a:t>    }  </a:t>
            </a:r>
          </a:p>
          <a:p>
            <a:pPr marL="0" indent="0">
              <a:buNone/>
            </a:pPr>
            <a:r>
              <a:rPr lang="en-US" sz="1900" dirty="0">
                <a:solidFill>
                  <a:srgbClr val="000000"/>
                </a:solidFill>
                <a:latin typeface="verdana" panose="020B0604030504040204" pitchFamily="34" charset="0"/>
              </a:rPr>
              <a:t>    </a:t>
            </a:r>
            <a:r>
              <a:rPr lang="en-US" sz="1900" dirty="0">
                <a:solidFill>
                  <a:srgbClr val="008200"/>
                </a:solidFill>
                <a:latin typeface="verdana" panose="020B0604030504040204" pitchFamily="34" charset="0"/>
              </a:rPr>
              <a:t>//creating three </a:t>
            </a:r>
            <a:r>
              <a:rPr lang="en-US" sz="1900" dirty="0" err="1">
                <a:solidFill>
                  <a:srgbClr val="008200"/>
                </a:solidFill>
                <a:latin typeface="verdana" panose="020B0604030504040204" pitchFamily="34" charset="0"/>
              </a:rPr>
              <a:t>arg</a:t>
            </a:r>
            <a:r>
              <a:rPr lang="en-US" sz="1900" dirty="0">
                <a:solidFill>
                  <a:srgbClr val="008200"/>
                </a:solidFill>
                <a:latin typeface="verdana" panose="020B0604030504040204" pitchFamily="34" charset="0"/>
              </a:rPr>
              <a:t> constructor</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Student5(</a:t>
            </a:r>
            <a:r>
              <a:rPr lang="en-US" sz="1900" b="1" dirty="0" err="1">
                <a:solidFill>
                  <a:srgbClr val="006699"/>
                </a:solidFill>
                <a:latin typeface="verdana" panose="020B0604030504040204" pitchFamily="34" charset="0"/>
              </a:rPr>
              <a:t>int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i,String</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n,</a:t>
            </a:r>
            <a:r>
              <a:rPr lang="en-US" sz="1900" b="1" dirty="0" err="1">
                <a:solidFill>
                  <a:srgbClr val="006699"/>
                </a:solidFill>
                <a:latin typeface="verdana" panose="020B0604030504040204" pitchFamily="34" charset="0"/>
              </a:rPr>
              <a:t>int</a:t>
            </a:r>
            <a:r>
              <a:rPr lang="en-US" sz="1900" dirty="0">
                <a:solidFill>
                  <a:srgbClr val="000000"/>
                </a:solidFill>
                <a:latin typeface="verdana" panose="020B0604030504040204" pitchFamily="34" charset="0"/>
              </a:rPr>
              <a:t> a){  </a:t>
            </a:r>
          </a:p>
          <a:p>
            <a:pPr marL="0" indent="0">
              <a:buNone/>
            </a:pPr>
            <a:r>
              <a:rPr lang="en-US" sz="1900" dirty="0">
                <a:solidFill>
                  <a:srgbClr val="000000"/>
                </a:solidFill>
                <a:latin typeface="verdana" panose="020B0604030504040204" pitchFamily="34" charset="0"/>
              </a:rPr>
              <a:t>    id = </a:t>
            </a:r>
            <a:r>
              <a:rPr lang="en-US" sz="1900" dirty="0" err="1">
                <a:solidFill>
                  <a:srgbClr val="000000"/>
                </a:solidFill>
                <a:latin typeface="verdana" panose="020B0604030504040204" pitchFamily="34" charset="0"/>
              </a:rPr>
              <a:t>i</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name = n;  </a:t>
            </a:r>
          </a:p>
          <a:p>
            <a:pPr marL="0" indent="0">
              <a:buNone/>
            </a:pPr>
            <a:r>
              <a:rPr lang="en-US" sz="1900" dirty="0">
                <a:solidFill>
                  <a:srgbClr val="000000"/>
                </a:solidFill>
                <a:latin typeface="verdana" panose="020B0604030504040204" pitchFamily="34" charset="0"/>
              </a:rPr>
              <a:t>    age=a;  </a:t>
            </a:r>
          </a:p>
          <a:p>
            <a:pPr marL="0" indent="0">
              <a:buNone/>
            </a:pPr>
            <a:r>
              <a:rPr lang="en-US" sz="1900" dirty="0">
                <a:solidFill>
                  <a:srgbClr val="000000"/>
                </a:solidFill>
                <a:latin typeface="verdana" panose="020B0604030504040204" pitchFamily="34" charset="0"/>
              </a:rPr>
              <a:t>    }  </a:t>
            </a:r>
          </a:p>
          <a:p>
            <a:pPr marL="0" indent="0">
              <a:buNone/>
            </a:pP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void</a:t>
            </a:r>
            <a:r>
              <a:rPr lang="en-US" sz="1900" dirty="0">
                <a:solidFill>
                  <a:srgbClr val="000000"/>
                </a:solidFill>
                <a:latin typeface="verdana" panose="020B0604030504040204" pitchFamily="34" charset="0"/>
              </a:rPr>
              <a:t> display(){</a:t>
            </a:r>
          </a:p>
          <a:p>
            <a:pPr marL="0" indent="0">
              <a:buNone/>
            </a:pPr>
            <a:r>
              <a:rPr lang="en-US" sz="1900" dirty="0" err="1">
                <a:solidFill>
                  <a:srgbClr val="000000"/>
                </a:solidFill>
                <a:latin typeface="verdana" panose="020B0604030504040204" pitchFamily="34" charset="0"/>
              </a:rPr>
              <a:t>System.out.println</a:t>
            </a:r>
            <a:r>
              <a:rPr lang="en-US" sz="1900" dirty="0">
                <a:solidFill>
                  <a:srgbClr val="000000"/>
                </a:solidFill>
                <a:latin typeface="verdana" panose="020B0604030504040204" pitchFamily="34" charset="0"/>
              </a:rPr>
              <a:t>(id+</a:t>
            </a:r>
            <a:r>
              <a:rPr lang="en-US" sz="1900" dirty="0">
                <a:solidFill>
                  <a:srgbClr val="0000FF"/>
                </a:solidFill>
                <a:latin typeface="verdana" panose="020B0604030504040204" pitchFamily="34" charset="0"/>
              </a:rPr>
              <a:t>" "</a:t>
            </a:r>
            <a:r>
              <a:rPr lang="en-US" sz="1900" dirty="0">
                <a:solidFill>
                  <a:srgbClr val="000000"/>
                </a:solidFill>
                <a:latin typeface="verdana" panose="020B0604030504040204" pitchFamily="34" charset="0"/>
              </a:rPr>
              <a:t>+name+</a:t>
            </a:r>
            <a:r>
              <a:rPr lang="en-US" sz="1900" dirty="0">
                <a:solidFill>
                  <a:srgbClr val="0000FF"/>
                </a:solidFill>
                <a:latin typeface="verdana" panose="020B0604030504040204" pitchFamily="34" charset="0"/>
              </a:rPr>
              <a:t>" "</a:t>
            </a:r>
            <a:r>
              <a:rPr lang="en-US" sz="1900" dirty="0">
                <a:solidFill>
                  <a:srgbClr val="000000"/>
                </a:solidFill>
                <a:latin typeface="verdana" panose="020B0604030504040204" pitchFamily="34" charset="0"/>
              </a:rPr>
              <a:t>+age);</a:t>
            </a:r>
          </a:p>
          <a:p>
            <a:pPr marL="0" indent="0">
              <a:buNone/>
            </a:pP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public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static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void</a:t>
            </a:r>
            <a:r>
              <a:rPr lang="en-US" sz="1900" dirty="0">
                <a:solidFill>
                  <a:srgbClr val="000000"/>
                </a:solidFill>
                <a:latin typeface="verdana" panose="020B0604030504040204" pitchFamily="34" charset="0"/>
              </a:rPr>
              <a:t> main(String </a:t>
            </a:r>
            <a:r>
              <a:rPr lang="en-US" sz="1900" dirty="0" err="1">
                <a:solidFill>
                  <a:srgbClr val="000000"/>
                </a:solidFill>
                <a:latin typeface="verdana" panose="020B0604030504040204" pitchFamily="34" charset="0"/>
              </a:rPr>
              <a:t>args</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r>
              <a:rPr lang="en-US" sz="1600" dirty="0">
                <a:solidFill>
                  <a:srgbClr val="000000"/>
                </a:solidFill>
                <a:latin typeface="verdana" panose="020B0604030504040204" pitchFamily="34" charset="0"/>
              </a:rPr>
              <a:t> Student5 s1 = </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Student5(</a:t>
            </a:r>
            <a:r>
              <a:rPr lang="en-US" sz="1600" dirty="0">
                <a:solidFill>
                  <a:srgbClr val="C00000"/>
                </a:solidFill>
                <a:latin typeface="verdana" panose="020B0604030504040204" pitchFamily="34" charset="0"/>
              </a:rPr>
              <a:t>111</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"Karan"</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Student5 s2 = </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Student5(</a:t>
            </a:r>
            <a:r>
              <a:rPr lang="en-US" sz="1600" dirty="0">
                <a:solidFill>
                  <a:srgbClr val="C00000"/>
                </a:solidFill>
                <a:latin typeface="verdana" panose="020B0604030504040204" pitchFamily="34" charset="0"/>
              </a:rPr>
              <a:t>222</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"Aryan"</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25</a:t>
            </a:r>
            <a:r>
              <a:rPr lang="en-US" sz="16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s1.display();  </a:t>
            </a:r>
          </a:p>
          <a:p>
            <a:pPr marL="0" indent="0">
              <a:buNone/>
            </a:pPr>
            <a:r>
              <a:rPr lang="en-US" sz="1900" dirty="0">
                <a:solidFill>
                  <a:srgbClr val="000000"/>
                </a:solidFill>
                <a:latin typeface="verdana" panose="020B0604030504040204" pitchFamily="34" charset="0"/>
              </a:rPr>
              <a:t>    s2.display();  </a:t>
            </a:r>
          </a:p>
          <a:p>
            <a:pPr marL="0" indent="0">
              <a:buNone/>
            </a:pPr>
            <a:r>
              <a:rPr lang="en-US" sz="1900" dirty="0">
                <a:solidFill>
                  <a:srgbClr val="000000"/>
                </a:solidFill>
                <a:latin typeface="verdana" panose="020B0604030504040204" pitchFamily="34" charset="0"/>
              </a:rPr>
              <a:t>   }  </a:t>
            </a:r>
          </a:p>
          <a:p>
            <a:pPr marL="0" indent="0">
              <a:buNone/>
            </a:pPr>
            <a:r>
              <a:rPr lang="en-US" sz="19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853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4576891"/>
              </p:ext>
            </p:extLst>
          </p:nvPr>
        </p:nvGraphicFramePr>
        <p:xfrm>
          <a:off x="860991" y="1414985"/>
          <a:ext cx="10470018" cy="4211967"/>
        </p:xfrm>
        <a:graphic>
          <a:graphicData uri="http://schemas.openxmlformats.org/drawingml/2006/table">
            <a:tbl>
              <a:tblPr/>
              <a:tblGrid>
                <a:gridCol w="5235009">
                  <a:extLst>
                    <a:ext uri="{9D8B030D-6E8A-4147-A177-3AD203B41FA5}">
                      <a16:colId xmlns:a16="http://schemas.microsoft.com/office/drawing/2014/main" val="3633193348"/>
                    </a:ext>
                  </a:extLst>
                </a:gridCol>
                <a:gridCol w="5235009">
                  <a:extLst>
                    <a:ext uri="{9D8B030D-6E8A-4147-A177-3AD203B41FA5}">
                      <a16:colId xmlns:a16="http://schemas.microsoft.com/office/drawing/2014/main" val="1659284084"/>
                    </a:ext>
                  </a:extLst>
                </a:gridCol>
              </a:tblGrid>
              <a:tr h="494345">
                <a:tc>
                  <a:txBody>
                    <a:bodyPr/>
                    <a:lstStyle/>
                    <a:p>
                      <a:pPr algn="l" fontAlgn="t"/>
                      <a:r>
                        <a:rPr lang="en-US">
                          <a:solidFill>
                            <a:srgbClr val="000000"/>
                          </a:solidFill>
                          <a:effectLst/>
                          <a:latin typeface="times new roman" panose="02020603050405020304" pitchFamily="18" charset="0"/>
                        </a:rPr>
                        <a:t>Java Constructor</a:t>
                      </a:r>
                    </a:p>
                  </a:txBody>
                  <a:tcPr marL="114300" marR="114300" marT="114300" marB="114300">
                    <a:lnL w="9525" cap="flat" cmpd="sng" algn="ctr">
                      <a:solidFill>
                        <a:srgbClr val="381EEC"/>
                      </a:solidFill>
                      <a:prstDash val="solid"/>
                      <a:round/>
                      <a:headEnd type="none" w="med" len="med"/>
                      <a:tailEnd type="none" w="med" len="med"/>
                    </a:lnL>
                    <a:lnR w="9525" cap="flat" cmpd="sng" algn="ctr">
                      <a:solidFill>
                        <a:srgbClr val="381EEC"/>
                      </a:solidFill>
                      <a:prstDash val="solid"/>
                      <a:round/>
                      <a:headEnd type="none" w="med" len="med"/>
                      <a:tailEnd type="none" w="med" len="med"/>
                    </a:lnR>
                    <a:lnT w="9525" cap="flat" cmpd="sng" algn="ctr">
                      <a:solidFill>
                        <a:srgbClr val="381E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Java Method</a:t>
                      </a:r>
                    </a:p>
                  </a:txBody>
                  <a:tcPr marL="114300" marR="114300" marT="114300" marB="114300">
                    <a:lnL w="9525" cap="flat" cmpd="sng" algn="ctr">
                      <a:solidFill>
                        <a:srgbClr val="381EEC"/>
                      </a:solidFill>
                      <a:prstDash val="solid"/>
                      <a:round/>
                      <a:headEnd type="none" w="med" len="med"/>
                      <a:tailEnd type="none" w="med" len="med"/>
                    </a:lnL>
                    <a:lnR w="9525" cap="flat" cmpd="sng" algn="ctr">
                      <a:solidFill>
                        <a:srgbClr val="381EEC"/>
                      </a:solidFill>
                      <a:prstDash val="solid"/>
                      <a:round/>
                      <a:headEnd type="none" w="med" len="med"/>
                      <a:tailEnd type="none" w="med" len="med"/>
                    </a:lnR>
                    <a:lnT w="9525" cap="flat" cmpd="sng" algn="ctr">
                      <a:solidFill>
                        <a:srgbClr val="381E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30088625"/>
                  </a:ext>
                </a:extLst>
              </a:tr>
              <a:tr h="689087">
                <a:tc>
                  <a:txBody>
                    <a:bodyPr/>
                    <a:lstStyle/>
                    <a:p>
                      <a:pPr algn="l" fontAlgn="t"/>
                      <a:r>
                        <a:rPr lang="en-US">
                          <a:solidFill>
                            <a:srgbClr val="000000"/>
                          </a:solidFill>
                          <a:effectLst/>
                          <a:latin typeface="verdana" panose="020B0604030504040204" pitchFamily="34" charset="0"/>
                        </a:rPr>
                        <a:t>A constructor is used to initialize the state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A method is used to expose the behavior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977686"/>
                  </a:ext>
                </a:extLst>
              </a:tr>
              <a:tr h="689087">
                <a:tc>
                  <a:txBody>
                    <a:bodyPr/>
                    <a:lstStyle/>
                    <a:p>
                      <a:pPr algn="l" fontAlgn="t"/>
                      <a:r>
                        <a:rPr lang="en-US">
                          <a:solidFill>
                            <a:srgbClr val="000000"/>
                          </a:solidFill>
                          <a:effectLst/>
                          <a:latin typeface="verdana" panose="020B0604030504040204" pitchFamily="34" charset="0"/>
                        </a:rPr>
                        <a:t>A constructor must not have a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A method must have a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4069508"/>
                  </a:ext>
                </a:extLst>
              </a:tr>
              <a:tr h="642520">
                <a:tc>
                  <a:txBody>
                    <a:bodyPr/>
                    <a:lstStyle/>
                    <a:p>
                      <a:pPr algn="l" fontAlgn="t"/>
                      <a:r>
                        <a:rPr lang="en-US">
                          <a:solidFill>
                            <a:srgbClr val="000000"/>
                          </a:solidFill>
                          <a:effectLst/>
                          <a:latin typeface="verdana" panose="020B0604030504040204" pitchFamily="34" charset="0"/>
                        </a:rPr>
                        <a:t>The constructor is invoked implicitly.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The method is invoked explicitly.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9450694"/>
                  </a:ext>
                </a:extLst>
              </a:tr>
              <a:tr h="958730">
                <a:tc>
                  <a:txBody>
                    <a:bodyPr/>
                    <a:lstStyle/>
                    <a:p>
                      <a:pPr algn="l" fontAlgn="t"/>
                      <a:r>
                        <a:rPr lang="en-US">
                          <a:solidFill>
                            <a:srgbClr val="000000"/>
                          </a:solidFill>
                          <a:effectLst/>
                          <a:latin typeface="verdana" panose="020B0604030504040204" pitchFamily="34" charset="0"/>
                        </a:rPr>
                        <a:t>The Java compiler provides a default constructor if you don't have any constructor in a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The method is not provided by the compiler in any 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2535119"/>
                  </a:ext>
                </a:extLst>
              </a:tr>
              <a:tr h="689087">
                <a:tc>
                  <a:txBody>
                    <a:bodyPr/>
                    <a:lstStyle/>
                    <a:p>
                      <a:pPr algn="l" fontAlgn="t"/>
                      <a:r>
                        <a:rPr lang="en-US" dirty="0">
                          <a:solidFill>
                            <a:srgbClr val="000000"/>
                          </a:solidFill>
                          <a:effectLst/>
                          <a:latin typeface="verdana" panose="020B0604030504040204" pitchFamily="34" charset="0"/>
                        </a:rPr>
                        <a:t>The constructor name must be same as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The method name may or may not be same as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7548227"/>
                  </a:ext>
                </a:extLst>
              </a:tr>
            </a:tbl>
          </a:graphicData>
        </a:graphic>
      </p:graphicFrame>
      <p:sp>
        <p:nvSpPr>
          <p:cNvPr id="5" name="Rectangle 1"/>
          <p:cNvSpPr>
            <a:spLocks noChangeArrowheads="1"/>
          </p:cNvSpPr>
          <p:nvPr/>
        </p:nvSpPr>
        <p:spPr bwMode="auto">
          <a:xfrm>
            <a:off x="1123405" y="774504"/>
            <a:ext cx="9575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There are many differences between constructors and methods.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2005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7566"/>
            <a:ext cx="12305211" cy="6531427"/>
          </a:xfrm>
        </p:spPr>
        <p:txBody>
          <a:bodyPr numCol="2">
            <a:normAutofit/>
          </a:bodyPr>
          <a:lstStyle/>
          <a:p>
            <a:pPr marL="0" indent="0">
              <a:buNone/>
            </a:pPr>
            <a:r>
              <a:rPr lang="en-US" sz="1800" dirty="0">
                <a:solidFill>
                  <a:srgbClr val="008200"/>
                </a:solidFill>
                <a:latin typeface="verdana" panose="020B0604030504040204" pitchFamily="34" charset="0"/>
              </a:rPr>
              <a:t>//Java program to initialize the values from one object to another object.</a:t>
            </a:r>
            <a:r>
              <a:rPr lang="en-US" sz="1800" dirty="0">
                <a:solidFill>
                  <a:srgbClr val="000000"/>
                </a:solidFill>
                <a:latin typeface="verdana" panose="020B0604030504040204" pitchFamily="34" charset="0"/>
              </a:rPr>
              <a:t>  </a:t>
            </a:r>
          </a:p>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Student6{  </a:t>
            </a:r>
          </a:p>
          <a:p>
            <a:pPr marL="0" indent="0">
              <a:buNone/>
            </a:pP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id;  </a:t>
            </a:r>
          </a:p>
          <a:p>
            <a:pPr marL="0" indent="0">
              <a:buNone/>
            </a:pPr>
            <a:r>
              <a:rPr lang="en-US" sz="1800" dirty="0">
                <a:solidFill>
                  <a:srgbClr val="000000"/>
                </a:solidFill>
                <a:latin typeface="verdana" panose="020B0604030504040204" pitchFamily="34" charset="0"/>
              </a:rPr>
              <a:t>    String name;  </a:t>
            </a:r>
          </a:p>
          <a:p>
            <a:pPr marL="0" indent="0">
              <a:buNone/>
            </a:pPr>
            <a:r>
              <a:rPr lang="en-US" sz="1800" dirty="0">
                <a:solidFill>
                  <a:srgbClr val="000000"/>
                </a:solidFill>
                <a:latin typeface="verdana" panose="020B0604030504040204" pitchFamily="34" charset="0"/>
              </a:rPr>
              <a:t>    </a:t>
            </a:r>
            <a:r>
              <a:rPr lang="en-US" sz="1800" dirty="0">
                <a:solidFill>
                  <a:srgbClr val="008200"/>
                </a:solidFill>
                <a:latin typeface="verdana" panose="020B0604030504040204" pitchFamily="34" charset="0"/>
              </a:rPr>
              <a:t>//constructor to initialize integer and string</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Student6(</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i,String</a:t>
            </a:r>
            <a:r>
              <a:rPr lang="en-US" sz="1800" dirty="0">
                <a:solidFill>
                  <a:srgbClr val="000000"/>
                </a:solidFill>
                <a:latin typeface="verdana" panose="020B0604030504040204" pitchFamily="34" charset="0"/>
              </a:rPr>
              <a:t> n){  </a:t>
            </a:r>
          </a:p>
          <a:p>
            <a:pPr marL="0" indent="0">
              <a:buNone/>
            </a:pPr>
            <a:r>
              <a:rPr lang="en-US" sz="1800" dirty="0">
                <a:solidFill>
                  <a:srgbClr val="000000"/>
                </a:solidFill>
                <a:latin typeface="verdana" panose="020B0604030504040204" pitchFamily="34" charset="0"/>
              </a:rPr>
              <a:t>    id =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name = n;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r>
              <a:rPr lang="en-US" sz="1800" dirty="0">
                <a:solidFill>
                  <a:srgbClr val="008200"/>
                </a:solidFill>
                <a:latin typeface="verdana" panose="020B0604030504040204" pitchFamily="34" charset="0"/>
              </a:rPr>
              <a:t>//constructor to initialize another object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Student6(Student6 s){  </a:t>
            </a:r>
          </a:p>
          <a:p>
            <a:pPr marL="0" indent="0">
              <a:buNone/>
            </a:pPr>
            <a:r>
              <a:rPr lang="en-US" sz="1800" dirty="0">
                <a:solidFill>
                  <a:srgbClr val="000000"/>
                </a:solidFill>
                <a:latin typeface="verdana" panose="020B0604030504040204" pitchFamily="34" charset="0"/>
              </a:rPr>
              <a:t>    id = s.id;  </a:t>
            </a:r>
          </a:p>
          <a:p>
            <a:pPr marL="0" indent="0">
              <a:buNone/>
            </a:pPr>
            <a:r>
              <a:rPr lang="en-US" sz="1800" dirty="0">
                <a:solidFill>
                  <a:srgbClr val="000000"/>
                </a:solidFill>
                <a:latin typeface="verdana" panose="020B0604030504040204" pitchFamily="34" charset="0"/>
              </a:rPr>
              <a:t>    name =s.name;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display(){</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(id+</a:t>
            </a:r>
            <a:r>
              <a:rPr lang="en-US" sz="1800" dirty="0">
                <a:solidFill>
                  <a:srgbClr val="0000FF"/>
                </a:solidFill>
                <a:latin typeface="verdana" panose="020B0604030504040204" pitchFamily="34" charset="0"/>
              </a:rPr>
              <a:t>" "</a:t>
            </a:r>
            <a:r>
              <a:rPr lang="en-US" sz="1800" dirty="0">
                <a:solidFill>
                  <a:srgbClr val="000000"/>
                </a:solidFill>
                <a:latin typeface="verdana" panose="020B0604030504040204" pitchFamily="34" charset="0"/>
              </a:rPr>
              <a:t>+name);}  </a:t>
            </a:r>
          </a:p>
          <a:p>
            <a:pPr marL="0" indent="0">
              <a:buNone/>
            </a:pP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Student6 s1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Student6(</a:t>
            </a:r>
            <a:r>
              <a:rPr lang="en-US" sz="1800" dirty="0">
                <a:solidFill>
                  <a:srgbClr val="C00000"/>
                </a:solidFill>
                <a:latin typeface="verdana" panose="020B0604030504040204" pitchFamily="34" charset="0"/>
              </a:rPr>
              <a:t>111</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"Karan"</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Student6 s2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Student6(s1);  </a:t>
            </a:r>
          </a:p>
          <a:p>
            <a:pPr marL="0" indent="0">
              <a:buNone/>
            </a:pPr>
            <a:r>
              <a:rPr lang="en-US" sz="1800" dirty="0">
                <a:solidFill>
                  <a:srgbClr val="000000"/>
                </a:solidFill>
                <a:latin typeface="verdana" panose="020B0604030504040204" pitchFamily="34" charset="0"/>
              </a:rPr>
              <a:t>    s1.display();  </a:t>
            </a:r>
          </a:p>
          <a:p>
            <a:pPr marL="0" indent="0">
              <a:buNone/>
            </a:pPr>
            <a:r>
              <a:rPr lang="en-US" sz="1800" dirty="0">
                <a:solidFill>
                  <a:srgbClr val="000000"/>
                </a:solidFill>
                <a:latin typeface="verdana" panose="020B0604030504040204" pitchFamily="34" charset="0"/>
              </a:rPr>
              <a:t>    s2.display();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09145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en-US" sz="3200" b="1" u="sng" dirty="0"/>
              <a:t>Copy without constructor</a:t>
            </a:r>
          </a:p>
        </p:txBody>
      </p:sp>
      <p:sp>
        <p:nvSpPr>
          <p:cNvPr id="3" name="Content Placeholder 2"/>
          <p:cNvSpPr>
            <a:spLocks noGrp="1"/>
          </p:cNvSpPr>
          <p:nvPr>
            <p:ph idx="1"/>
          </p:nvPr>
        </p:nvSpPr>
        <p:spPr>
          <a:xfrm>
            <a:off x="838199" y="1081041"/>
            <a:ext cx="10787743" cy="5607141"/>
          </a:xfrm>
        </p:spPr>
        <p:txBody>
          <a:bodyPr>
            <a:normAutofit fontScale="5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Student7{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marL="0" indent="0">
              <a:buNone/>
            </a:pPr>
            <a:r>
              <a:rPr lang="en-US" dirty="0">
                <a:solidFill>
                  <a:srgbClr val="000000"/>
                </a:solidFill>
                <a:latin typeface="verdana" panose="020B0604030504040204" pitchFamily="34" charset="0"/>
              </a:rPr>
              <a:t>    String name;  </a:t>
            </a:r>
          </a:p>
          <a:p>
            <a:pPr marL="0" indent="0">
              <a:buNone/>
            </a:pPr>
            <a:r>
              <a:rPr lang="en-US" dirty="0">
                <a:solidFill>
                  <a:srgbClr val="000000"/>
                </a:solidFill>
                <a:latin typeface="verdana" panose="020B0604030504040204" pitchFamily="34" charset="0"/>
              </a:rPr>
              <a:t>    Student7(</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i,String</a:t>
            </a:r>
            <a:r>
              <a:rPr lang="en-US" dirty="0">
                <a:solidFill>
                  <a:srgbClr val="000000"/>
                </a:solidFill>
                <a:latin typeface="verdana" panose="020B0604030504040204" pitchFamily="34" charset="0"/>
              </a:rPr>
              <a:t> n){  </a:t>
            </a:r>
          </a:p>
          <a:p>
            <a:pPr marL="0" indent="0">
              <a:buNone/>
            </a:pPr>
            <a:r>
              <a:rPr lang="en-US" dirty="0">
                <a:solidFill>
                  <a:srgbClr val="000000"/>
                </a:solidFill>
                <a:latin typeface="verdana" panose="020B0604030504040204" pitchFamily="34" charset="0"/>
              </a:rPr>
              <a:t>    id =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name = n;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Student7(){}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Student7 s1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Student7(</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"Karan"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Student7 s2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Student7();  </a:t>
            </a:r>
          </a:p>
          <a:p>
            <a:pPr marL="0" indent="0">
              <a:buNone/>
            </a:pPr>
            <a:r>
              <a:rPr lang="en-US" dirty="0">
                <a:solidFill>
                  <a:srgbClr val="000000"/>
                </a:solidFill>
                <a:latin typeface="verdana" panose="020B0604030504040204" pitchFamily="34" charset="0"/>
              </a:rPr>
              <a:t>    s2.id=s1.id;  </a:t>
            </a:r>
          </a:p>
          <a:p>
            <a:pPr marL="0" indent="0">
              <a:buNone/>
            </a:pPr>
            <a:r>
              <a:rPr lang="en-US" dirty="0">
                <a:solidFill>
                  <a:srgbClr val="000000"/>
                </a:solidFill>
                <a:latin typeface="verdana" panose="020B0604030504040204" pitchFamily="34" charset="0"/>
              </a:rPr>
              <a:t>    s2.name=s1.name;  </a:t>
            </a:r>
          </a:p>
          <a:p>
            <a:pPr marL="0" indent="0">
              <a:buNone/>
            </a:pPr>
            <a:r>
              <a:rPr lang="en-US" dirty="0">
                <a:solidFill>
                  <a:srgbClr val="000000"/>
                </a:solidFill>
                <a:latin typeface="verdana" panose="020B0604030504040204" pitchFamily="34" charset="0"/>
              </a:rPr>
              <a:t>    s1.display();  </a:t>
            </a:r>
          </a:p>
          <a:p>
            <a:pPr marL="0" indent="0">
              <a:buNone/>
            </a:pPr>
            <a:r>
              <a:rPr lang="en-US" dirty="0">
                <a:solidFill>
                  <a:srgbClr val="000000"/>
                </a:solidFill>
                <a:latin typeface="verdana" panose="020B0604030504040204" pitchFamily="34" charset="0"/>
              </a:rPr>
              <a:t>    s2.display();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19268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r>
              <a:rPr lang="en-US" b="1" u="sng" dirty="0"/>
              <a:t>this keyword in java</a:t>
            </a:r>
            <a:br>
              <a:rPr lang="en-US" dirty="0"/>
            </a:br>
            <a:endParaRPr lang="en-US" dirty="0"/>
          </a:p>
        </p:txBody>
      </p:sp>
      <p:sp>
        <p:nvSpPr>
          <p:cNvPr id="3" name="Content Placeholder 2"/>
          <p:cNvSpPr>
            <a:spLocks noGrp="1"/>
          </p:cNvSpPr>
          <p:nvPr>
            <p:ph idx="1"/>
          </p:nvPr>
        </p:nvSpPr>
        <p:spPr>
          <a:xfrm>
            <a:off x="838199" y="1078956"/>
            <a:ext cx="11034485" cy="5530850"/>
          </a:xfrm>
        </p:spPr>
        <p:txBody>
          <a:bodyPr>
            <a:normAutofit/>
          </a:bodyPr>
          <a:lstStyle/>
          <a:p>
            <a:r>
              <a:rPr lang="en-US" dirty="0"/>
              <a:t>There can be a lot of usage of java this keyword. In java, </a:t>
            </a:r>
            <a:r>
              <a:rPr lang="en-US" u="sng" dirty="0"/>
              <a:t>this is a reference variable that refers to the current object.</a:t>
            </a:r>
          </a:p>
          <a:p>
            <a:endParaRPr lang="en-US" dirty="0"/>
          </a:p>
          <a:p>
            <a:endParaRPr lang="en-US" dirty="0"/>
          </a:p>
          <a:p>
            <a:endParaRPr lang="en-US" dirty="0"/>
          </a:p>
          <a:p>
            <a:r>
              <a:rPr lang="en-US" dirty="0"/>
              <a:t>6 usage of java this keyword.</a:t>
            </a:r>
          </a:p>
          <a:p>
            <a:pPr marL="914400" lvl="1" indent="-457200">
              <a:buFont typeface="+mj-lt"/>
              <a:buAutoNum type="arabicPeriod"/>
            </a:pPr>
            <a:r>
              <a:rPr lang="en-US" dirty="0"/>
              <a:t>this can be used to refer current class instance variable.</a:t>
            </a:r>
          </a:p>
          <a:p>
            <a:pPr marL="914400" lvl="1" indent="-457200">
              <a:buFont typeface="+mj-lt"/>
              <a:buAutoNum type="arabicPeriod"/>
            </a:pPr>
            <a:r>
              <a:rPr lang="en-US" dirty="0"/>
              <a:t>this can be used to invoke current class method (implicitly)</a:t>
            </a:r>
          </a:p>
          <a:p>
            <a:pPr marL="914400" lvl="1" indent="-457200">
              <a:buFont typeface="+mj-lt"/>
              <a:buAutoNum type="arabicPeriod"/>
            </a:pPr>
            <a:r>
              <a:rPr lang="en-US" dirty="0"/>
              <a:t>this() can be used to invoke current class constructor.</a:t>
            </a:r>
          </a:p>
          <a:p>
            <a:pPr marL="914400" lvl="1" indent="-457200">
              <a:buFont typeface="+mj-lt"/>
              <a:buAutoNum type="arabicPeriod"/>
            </a:pPr>
            <a:r>
              <a:rPr lang="en-US" dirty="0"/>
              <a:t>this can be passed as an argument in the method call.</a:t>
            </a:r>
          </a:p>
          <a:p>
            <a:pPr marL="914400" lvl="1" indent="-457200">
              <a:buFont typeface="+mj-lt"/>
              <a:buAutoNum type="arabicPeriod"/>
            </a:pPr>
            <a:r>
              <a:rPr lang="en-US" dirty="0"/>
              <a:t>this can be passed as argument in the constructor call.</a:t>
            </a:r>
          </a:p>
          <a:p>
            <a:pPr marL="914400" lvl="1" indent="-457200">
              <a:buFont typeface="+mj-lt"/>
              <a:buAutoNum type="arabicPeriod"/>
            </a:pPr>
            <a:r>
              <a:rPr lang="en-US" dirty="0"/>
              <a:t>this can be used to return the current class instance from the method.</a:t>
            </a:r>
          </a:p>
          <a:p>
            <a:endParaRPr lang="en-US" dirty="0"/>
          </a:p>
          <a:p>
            <a:endParaRPr lang="en-US" dirty="0"/>
          </a:p>
        </p:txBody>
      </p:sp>
      <p:pic>
        <p:nvPicPr>
          <p:cNvPr id="7172" name="Picture 4" descr="java this key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1" y="2101305"/>
            <a:ext cx="401002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2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80150"/>
            <a:ext cx="12192000" cy="6377850"/>
          </a:xfrm>
        </p:spPr>
        <p:txBody>
          <a:bodyPr numCol="2">
            <a:normAutofit/>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Student{  </a:t>
            </a:r>
          </a:p>
          <a:p>
            <a:pPr marL="0" indent="0">
              <a:buNone/>
            </a:pP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rollno</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String name;  </a:t>
            </a:r>
          </a:p>
          <a:p>
            <a:pPr marL="0" indent="0">
              <a:buNone/>
            </a:pPr>
            <a:r>
              <a:rPr lang="en-US" sz="2000" b="1" dirty="0">
                <a:solidFill>
                  <a:srgbClr val="006699"/>
                </a:solidFill>
                <a:latin typeface="verdana" panose="020B0604030504040204" pitchFamily="34" charset="0"/>
              </a:rPr>
              <a:t>float</a:t>
            </a:r>
            <a:r>
              <a:rPr lang="en-US" sz="2000" dirty="0">
                <a:solidFill>
                  <a:srgbClr val="000000"/>
                </a:solidFill>
                <a:latin typeface="verdana" panose="020B0604030504040204" pitchFamily="34" charset="0"/>
              </a:rPr>
              <a:t> fee;  </a:t>
            </a:r>
          </a:p>
          <a:p>
            <a:pPr marL="0" indent="0">
              <a:buNone/>
            </a:pPr>
            <a:r>
              <a:rPr lang="en-US" sz="2000" dirty="0">
                <a:solidFill>
                  <a:srgbClr val="000000"/>
                </a:solidFill>
                <a:latin typeface="verdana" panose="020B0604030504040204" pitchFamily="34" charset="0"/>
              </a:rPr>
              <a:t>Student(</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rollno,String</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name,</a:t>
            </a:r>
            <a:r>
              <a:rPr lang="en-US" sz="2000" b="1" dirty="0" err="1">
                <a:solidFill>
                  <a:srgbClr val="006699"/>
                </a:solidFill>
                <a:latin typeface="verdana" panose="020B0604030504040204" pitchFamily="34" charset="0"/>
              </a:rPr>
              <a:t>float</a:t>
            </a:r>
            <a:r>
              <a:rPr lang="en-US" sz="2000" dirty="0">
                <a:solidFill>
                  <a:srgbClr val="000000"/>
                </a:solidFill>
                <a:latin typeface="verdana" panose="020B0604030504040204" pitchFamily="34" charset="0"/>
              </a:rPr>
              <a:t> fee){  </a:t>
            </a:r>
          </a:p>
          <a:p>
            <a:pPr marL="0" indent="0">
              <a:buNone/>
            </a:pPr>
            <a:r>
              <a:rPr lang="en-US" sz="2000" dirty="0" err="1">
                <a:solidFill>
                  <a:srgbClr val="000000"/>
                </a:solidFill>
                <a:latin typeface="verdana" panose="020B0604030504040204" pitchFamily="34" charset="0"/>
              </a:rPr>
              <a:t>rollno</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rollno</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name=name;  </a:t>
            </a:r>
          </a:p>
          <a:p>
            <a:pPr marL="0" indent="0">
              <a:buNone/>
            </a:pPr>
            <a:r>
              <a:rPr lang="en-US" sz="2000" dirty="0">
                <a:solidFill>
                  <a:srgbClr val="000000"/>
                </a:solidFill>
                <a:latin typeface="verdana" panose="020B0604030504040204" pitchFamily="34" charset="0"/>
              </a:rPr>
              <a:t>fee=fee;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display(){</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rollno</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 "</a:t>
            </a:r>
            <a:r>
              <a:rPr lang="en-US" sz="2000" dirty="0">
                <a:solidFill>
                  <a:srgbClr val="000000"/>
                </a:solidFill>
                <a:latin typeface="verdana" panose="020B0604030504040204" pitchFamily="34" charset="0"/>
              </a:rPr>
              <a:t>+name+</a:t>
            </a:r>
            <a:r>
              <a:rPr lang="en-US" sz="2000" dirty="0">
                <a:solidFill>
                  <a:srgbClr val="0000FF"/>
                </a:solidFill>
                <a:latin typeface="verdana" panose="020B0604030504040204" pitchFamily="34" charset="0"/>
              </a:rPr>
              <a:t>" "</a:t>
            </a:r>
            <a:r>
              <a:rPr lang="en-US" sz="2000" dirty="0">
                <a:solidFill>
                  <a:srgbClr val="000000"/>
                </a:solidFill>
                <a:latin typeface="verdana" panose="020B0604030504040204" pitchFamily="34" charset="0"/>
              </a:rPr>
              <a:t>+fee);}  </a:t>
            </a:r>
          </a:p>
          <a:p>
            <a:pPr marL="0" indent="0">
              <a:buNone/>
            </a:pPr>
            <a:r>
              <a:rPr lang="en-US" sz="2000" dirty="0">
                <a:solidFill>
                  <a:srgbClr val="000000"/>
                </a:solidFill>
                <a:latin typeface="verdana" panose="020B0604030504040204" pitchFamily="34" charset="0"/>
              </a:rPr>
              <a:t>}  </a:t>
            </a: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TestThis1{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Student s1=</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Student(</a:t>
            </a:r>
            <a:r>
              <a:rPr lang="en-US" sz="2000" dirty="0">
                <a:solidFill>
                  <a:srgbClr val="C00000"/>
                </a:solidFill>
                <a:latin typeface="verdana" panose="020B0604030504040204" pitchFamily="34" charset="0"/>
              </a:rPr>
              <a:t>111</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"ankit"</a:t>
            </a:r>
            <a:r>
              <a:rPr lang="en-US" sz="2000" dirty="0">
                <a:solidFill>
                  <a:srgbClr val="000000"/>
                </a:solidFill>
                <a:latin typeface="verdana" panose="020B0604030504040204" pitchFamily="34" charset="0"/>
              </a:rPr>
              <a:t>,5000f);  </a:t>
            </a:r>
          </a:p>
          <a:p>
            <a:pPr marL="0" indent="0">
              <a:buNone/>
            </a:pPr>
            <a:r>
              <a:rPr lang="en-US" sz="2000" dirty="0">
                <a:solidFill>
                  <a:srgbClr val="000000"/>
                </a:solidFill>
                <a:latin typeface="verdana" panose="020B0604030504040204" pitchFamily="34" charset="0"/>
              </a:rPr>
              <a:t>Student s2=</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Student(</a:t>
            </a:r>
            <a:r>
              <a:rPr lang="en-US" sz="2000" dirty="0">
                <a:solidFill>
                  <a:srgbClr val="C00000"/>
                </a:solidFill>
                <a:latin typeface="verdana" panose="020B0604030504040204" pitchFamily="34" charset="0"/>
              </a:rPr>
              <a:t>112</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"sumit"</a:t>
            </a:r>
            <a:r>
              <a:rPr lang="en-US" sz="2000" dirty="0">
                <a:solidFill>
                  <a:srgbClr val="000000"/>
                </a:solidFill>
                <a:latin typeface="verdana" panose="020B0604030504040204" pitchFamily="34" charset="0"/>
              </a:rPr>
              <a:t>,6000f);  </a:t>
            </a:r>
          </a:p>
          <a:p>
            <a:pPr marL="0" indent="0">
              <a:buNone/>
            </a:pPr>
            <a:r>
              <a:rPr lang="en-US" sz="2000" dirty="0">
                <a:solidFill>
                  <a:srgbClr val="000000"/>
                </a:solidFill>
                <a:latin typeface="verdana" panose="020B0604030504040204" pitchFamily="34" charset="0"/>
              </a:rPr>
              <a:t>s1.display();  </a:t>
            </a:r>
          </a:p>
          <a:p>
            <a:pPr marL="0" indent="0">
              <a:buNone/>
            </a:pPr>
            <a:r>
              <a:rPr lang="en-US" sz="2000" dirty="0">
                <a:solidFill>
                  <a:srgbClr val="000000"/>
                </a:solidFill>
                <a:latin typeface="verdana" panose="020B0604030504040204" pitchFamily="34" charset="0"/>
              </a:rPr>
              <a:t>s2.display();  </a:t>
            </a:r>
          </a:p>
          <a:p>
            <a:pPr marL="0" indent="0">
              <a:buNone/>
            </a:pPr>
            <a:r>
              <a:rPr lang="en-US" sz="20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41843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17" y="192768"/>
            <a:ext cx="11467011" cy="6665232"/>
          </a:xfrm>
        </p:spPr>
        <p:txBody>
          <a:bodyPr>
            <a:normAutofit fontScale="62500" lnSpcReduction="20000"/>
          </a:bodyPr>
          <a:lstStyle/>
          <a:p>
            <a:pPr marL="0" indent="0" algn="ctr">
              <a:buNone/>
            </a:pPr>
            <a:r>
              <a:rPr lang="en-US" b="1" u="sng" dirty="0">
                <a:solidFill>
                  <a:srgbClr val="006699"/>
                </a:solidFill>
                <a:latin typeface="verdana" panose="020B0604030504040204" pitchFamily="34" charset="0"/>
              </a:rPr>
              <a:t>With this key word</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String name;  </a:t>
            </a:r>
          </a:p>
          <a:p>
            <a:pPr marL="0" indent="0">
              <a:buNone/>
            </a:pP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marL="0" indent="0">
              <a:buNone/>
            </a:pPr>
            <a:r>
              <a:rPr lang="en-US" dirty="0">
                <a:solidFill>
                  <a:srgbClr val="000000"/>
                </a:solidFill>
                <a:latin typeface="verdana" panose="020B0604030504040204" pitchFamily="34" charset="0"/>
              </a:rPr>
              <a:t>Student(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rollno,String</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name,</a:t>
            </a:r>
            <a:r>
              <a:rPr lang="en-US" b="1" dirty="0" err="1">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marL="0" indent="0">
              <a:buNone/>
            </a:pP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.name=name;  </a:t>
            </a:r>
          </a:p>
          <a:p>
            <a:pPr marL="0" indent="0">
              <a:buNone/>
            </a:pP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.fee</a:t>
            </a:r>
            <a:r>
              <a:rPr lang="en-US" dirty="0">
                <a:solidFill>
                  <a:srgbClr val="000000"/>
                </a:solidFill>
                <a:latin typeface="verdana" panose="020B0604030504040204" pitchFamily="34" charset="0"/>
              </a:rPr>
              <a:t>=fee;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+fee);}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TestThis2{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"ankit"</a:t>
            </a:r>
            <a:r>
              <a:rPr lang="en-US" dirty="0">
                <a:solidFill>
                  <a:srgbClr val="000000"/>
                </a:solidFill>
                <a:latin typeface="verdana" panose="020B0604030504040204" pitchFamily="34" charset="0"/>
              </a:rPr>
              <a:t>,5000f);  </a:t>
            </a:r>
          </a:p>
          <a:p>
            <a:pPr marL="0" indent="0">
              <a:buNone/>
            </a:pPr>
            <a:r>
              <a:rPr lang="en-US" dirty="0">
                <a:solidFill>
                  <a:srgbClr val="000000"/>
                </a:solidFill>
                <a:latin typeface="verdana" panose="020B0604030504040204" pitchFamily="34" charset="0"/>
              </a:rPr>
              <a:t>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"sumit"</a:t>
            </a:r>
            <a:r>
              <a:rPr lang="en-US" dirty="0">
                <a:solidFill>
                  <a:srgbClr val="000000"/>
                </a:solidFill>
                <a:latin typeface="verdana" panose="020B0604030504040204" pitchFamily="34" charset="0"/>
              </a:rPr>
              <a:t>,6000f);  </a:t>
            </a:r>
          </a:p>
          <a:p>
            <a:pPr marL="0" indent="0">
              <a:buNone/>
            </a:pPr>
            <a:r>
              <a:rPr lang="en-US" dirty="0">
                <a:solidFill>
                  <a:srgbClr val="000000"/>
                </a:solidFill>
                <a:latin typeface="verdana" panose="020B0604030504040204" pitchFamily="34" charset="0"/>
              </a:rPr>
              <a:t>s1.display();  </a:t>
            </a:r>
          </a:p>
          <a:p>
            <a:pPr marL="0" indent="0">
              <a:buNone/>
            </a:pPr>
            <a:r>
              <a:rPr lang="en-US" dirty="0">
                <a:solidFill>
                  <a:srgbClr val="000000"/>
                </a:solidFill>
                <a:latin typeface="verdana" panose="020B0604030504040204" pitchFamily="34" charset="0"/>
              </a:rPr>
              <a:t>s2.display();  </a:t>
            </a:r>
          </a:p>
          <a:p>
            <a:pPr marL="0" indent="0">
              <a:buNone/>
            </a:pPr>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231063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2" y="235131"/>
            <a:ext cx="11035937" cy="6413863"/>
          </a:xfrm>
        </p:spPr>
        <p:txBody>
          <a:bodyPr>
            <a:normAutofit fontScale="62500" lnSpcReduction="20000"/>
          </a:bodyPr>
          <a:lstStyle/>
          <a:p>
            <a:pPr marL="0" indent="0" algn="ctr">
              <a:buNone/>
            </a:pPr>
            <a:r>
              <a:rPr lang="en-US" sz="3300" b="1" u="sng" dirty="0">
                <a:solidFill>
                  <a:srgbClr val="006699"/>
                </a:solidFill>
                <a:latin typeface="verdana" panose="020B0604030504040204" pitchFamily="34" charset="0"/>
              </a:rPr>
              <a:t>Without this keyword</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String name;  </a:t>
            </a:r>
          </a:p>
          <a:p>
            <a:pPr marL="0" indent="0">
              <a:buNone/>
            </a:pP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marL="0" indent="0">
              <a:buNone/>
            </a:pPr>
            <a:r>
              <a:rPr lang="en-US" dirty="0">
                <a:solidFill>
                  <a:srgbClr val="000000"/>
                </a:solidFill>
                <a:latin typeface="verdana" panose="020B0604030504040204" pitchFamily="34" charset="0"/>
              </a:rPr>
              <a:t>Student(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r,String</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n,</a:t>
            </a:r>
            <a:r>
              <a:rPr lang="en-US" b="1" dirty="0" err="1">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  </a:t>
            </a:r>
          </a:p>
          <a:p>
            <a:pPr marL="0" indent="0">
              <a:buNone/>
            </a:pP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=r;  </a:t>
            </a:r>
          </a:p>
          <a:p>
            <a:pPr marL="0" indent="0">
              <a:buNone/>
            </a:pPr>
            <a:r>
              <a:rPr lang="en-US" dirty="0">
                <a:solidFill>
                  <a:srgbClr val="000000"/>
                </a:solidFill>
                <a:latin typeface="verdana" panose="020B0604030504040204" pitchFamily="34" charset="0"/>
              </a:rPr>
              <a:t>name=n;  </a:t>
            </a:r>
          </a:p>
          <a:p>
            <a:pPr marL="0" indent="0">
              <a:buNone/>
            </a:pPr>
            <a:r>
              <a:rPr lang="en-US" dirty="0">
                <a:solidFill>
                  <a:srgbClr val="000000"/>
                </a:solidFill>
                <a:latin typeface="verdana" panose="020B0604030504040204" pitchFamily="34" charset="0"/>
              </a:rPr>
              <a:t>fee=f;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+fee);}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TestThis3{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"ankit"</a:t>
            </a:r>
            <a:r>
              <a:rPr lang="en-US" dirty="0">
                <a:solidFill>
                  <a:srgbClr val="000000"/>
                </a:solidFill>
                <a:latin typeface="verdana" panose="020B0604030504040204" pitchFamily="34" charset="0"/>
              </a:rPr>
              <a:t>,5000f);  </a:t>
            </a:r>
          </a:p>
          <a:p>
            <a:pPr marL="0" indent="0">
              <a:buNone/>
            </a:pPr>
            <a:r>
              <a:rPr lang="en-US" dirty="0">
                <a:solidFill>
                  <a:srgbClr val="000000"/>
                </a:solidFill>
                <a:latin typeface="verdana" panose="020B0604030504040204" pitchFamily="34" charset="0"/>
              </a:rPr>
              <a:t>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"sumit"</a:t>
            </a:r>
            <a:r>
              <a:rPr lang="en-US" dirty="0">
                <a:solidFill>
                  <a:srgbClr val="000000"/>
                </a:solidFill>
                <a:latin typeface="verdana" panose="020B0604030504040204" pitchFamily="34" charset="0"/>
              </a:rPr>
              <a:t>,6000f);  </a:t>
            </a:r>
          </a:p>
          <a:p>
            <a:pPr marL="0" indent="0">
              <a:buNone/>
            </a:pPr>
            <a:r>
              <a:rPr lang="en-US" dirty="0">
                <a:solidFill>
                  <a:srgbClr val="000000"/>
                </a:solidFill>
                <a:latin typeface="verdana" panose="020B0604030504040204" pitchFamily="34" charset="0"/>
              </a:rPr>
              <a:t>s1.display();  </a:t>
            </a:r>
          </a:p>
          <a:p>
            <a:pPr marL="0" indent="0">
              <a:buNone/>
            </a:pPr>
            <a:r>
              <a:rPr lang="en-US" dirty="0">
                <a:solidFill>
                  <a:srgbClr val="000000"/>
                </a:solidFill>
                <a:latin typeface="verdana" panose="020B0604030504040204" pitchFamily="34" charset="0"/>
              </a:rPr>
              <a:t>s2.display();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47016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p>
        </p:txBody>
      </p:sp>
      <p:sp>
        <p:nvSpPr>
          <p:cNvPr id="3" name="Content Placeholder 2"/>
          <p:cNvSpPr>
            <a:spLocks noGrp="1"/>
          </p:cNvSpPr>
          <p:nvPr>
            <p:ph idx="1"/>
          </p:nvPr>
        </p:nvSpPr>
        <p:spPr/>
        <p:txBody>
          <a:bodyPr/>
          <a:lstStyle/>
          <a:p>
            <a:r>
              <a:rPr lang="en-US" dirty="0"/>
              <a:t>An entity that has state and behavior is known as an object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11937683"/>
              </p:ext>
            </p:extLst>
          </p:nvPr>
        </p:nvGraphicFramePr>
        <p:xfrm>
          <a:off x="931172" y="2286000"/>
          <a:ext cx="10422628" cy="2429691"/>
        </p:xfrm>
        <a:graphic>
          <a:graphicData uri="http://schemas.openxmlformats.org/drawingml/2006/table">
            <a:tbl>
              <a:tblPr/>
              <a:tblGrid>
                <a:gridCol w="10422628">
                  <a:extLst>
                    <a:ext uri="{9D8B030D-6E8A-4147-A177-3AD203B41FA5}">
                      <a16:colId xmlns:a16="http://schemas.microsoft.com/office/drawing/2014/main" val="197600981"/>
                    </a:ext>
                  </a:extLst>
                </a:gridCol>
              </a:tblGrid>
              <a:tr h="2429691">
                <a:tc>
                  <a:txBody>
                    <a:bodyPr/>
                    <a:lstStyle/>
                    <a:p>
                      <a:r>
                        <a:rPr lang="en-US" sz="2000" b="1" u="sng" dirty="0">
                          <a:solidFill>
                            <a:srgbClr val="000000"/>
                          </a:solidFill>
                          <a:effectLst/>
                          <a:latin typeface="verdana" panose="020B0604030504040204" pitchFamily="34" charset="0"/>
                        </a:rPr>
                        <a:t>An object has three characteristics:</a:t>
                      </a:r>
                    </a:p>
                    <a:p>
                      <a:pPr>
                        <a:buFont typeface="Arial" panose="020B0604020202020204" pitchFamily="34" charset="0"/>
                        <a:buChar char="•"/>
                      </a:pPr>
                      <a:r>
                        <a:rPr lang="en-US" sz="2000" b="1" dirty="0">
                          <a:solidFill>
                            <a:srgbClr val="000000"/>
                          </a:solidFill>
                          <a:effectLst/>
                          <a:latin typeface="verdana" panose="020B0604030504040204" pitchFamily="34" charset="0"/>
                        </a:rPr>
                        <a:t>State:</a:t>
                      </a:r>
                      <a:r>
                        <a:rPr lang="en-US" sz="2000" dirty="0">
                          <a:solidFill>
                            <a:srgbClr val="000000"/>
                          </a:solidFill>
                          <a:effectLst/>
                          <a:latin typeface="verdana" panose="020B0604030504040204" pitchFamily="34" charset="0"/>
                        </a:rPr>
                        <a:t> represents the data (value) of an object.</a:t>
                      </a:r>
                    </a:p>
                    <a:p>
                      <a:pPr>
                        <a:buFont typeface="Arial" panose="020B0604020202020204" pitchFamily="34" charset="0"/>
                        <a:buChar char="•"/>
                      </a:pPr>
                      <a:r>
                        <a:rPr lang="en-US" sz="2000" b="1" dirty="0">
                          <a:solidFill>
                            <a:srgbClr val="000000"/>
                          </a:solidFill>
                          <a:effectLst/>
                          <a:latin typeface="verdana" panose="020B0604030504040204" pitchFamily="34" charset="0"/>
                        </a:rPr>
                        <a:t>Behavior:</a:t>
                      </a:r>
                      <a:r>
                        <a:rPr lang="en-US" sz="2000" dirty="0">
                          <a:solidFill>
                            <a:srgbClr val="000000"/>
                          </a:solidFill>
                          <a:effectLst/>
                          <a:latin typeface="verdana" panose="020B0604030504040204" pitchFamily="34" charset="0"/>
                        </a:rPr>
                        <a:t> represents the behavior (functionality) of an object such as deposit, withdraw, etc.</a:t>
                      </a:r>
                    </a:p>
                    <a:p>
                      <a:pPr>
                        <a:buFont typeface="Arial" panose="020B0604020202020204" pitchFamily="34" charset="0"/>
                        <a:buChar char="•"/>
                      </a:pPr>
                      <a:r>
                        <a:rPr lang="en-US" sz="2000" b="1" dirty="0">
                          <a:solidFill>
                            <a:srgbClr val="000000"/>
                          </a:solidFill>
                          <a:effectLst/>
                          <a:latin typeface="verdana" panose="020B0604030504040204" pitchFamily="34" charset="0"/>
                        </a:rPr>
                        <a:t>Identity:</a:t>
                      </a:r>
                      <a:r>
                        <a:rPr lang="en-US" sz="2000" dirty="0">
                          <a:solidFill>
                            <a:srgbClr val="000000"/>
                          </a:solidFill>
                          <a:effectLst/>
                          <a:latin typeface="verdana" panose="020B0604030504040204" pitchFamily="34" charset="0"/>
                        </a:rPr>
                        <a:t> An object identity is typically implemented via a unique ID. The value of the ID is not visible to the external user. However, it is used internally by the JVM to identify each object uniquely</a:t>
                      </a:r>
                    </a:p>
                  </a:txBody>
                  <a:tcPr marL="57254" marR="57254" marT="28627" marB="28627" anchor="ctr">
                    <a:lnL>
                      <a:noFill/>
                    </a:lnL>
                    <a:lnR>
                      <a:noFill/>
                    </a:lnR>
                    <a:lnT>
                      <a:noFill/>
                    </a:lnT>
                    <a:lnB>
                      <a:noFill/>
                    </a:lnB>
                    <a:solidFill>
                      <a:srgbClr val="FFFFFF"/>
                    </a:solidFill>
                  </a:tcPr>
                </a:tc>
                <a:extLst>
                  <a:ext uri="{0D108BD9-81ED-4DB2-BD59-A6C34878D82A}">
                    <a16:rowId xmlns:a16="http://schemas.microsoft.com/office/drawing/2014/main" val="1232223315"/>
                  </a:ext>
                </a:extLst>
              </a:tr>
            </a:tbl>
          </a:graphicData>
        </a:graphic>
      </p:graphicFrame>
    </p:spTree>
    <p:extLst>
      <p:ext uri="{BB962C8B-B14F-4D97-AF65-F5344CB8AC3E}">
        <p14:creationId xmlns:p14="http://schemas.microsoft.com/office/powerpoint/2010/main" val="326427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pPr algn="ctr"/>
            <a:r>
              <a:rPr lang="en-US" sz="2400" b="1" u="sng" dirty="0">
                <a:solidFill>
                  <a:srgbClr val="FF0000"/>
                </a:solidFill>
              </a:rPr>
              <a:t>Calling default constructor from parameterized constructor:</a:t>
            </a:r>
            <a:endParaRPr lang="en-US" b="1" u="sng" dirty="0">
              <a:solidFill>
                <a:srgbClr val="FF0000"/>
              </a:solidFill>
            </a:endParaRPr>
          </a:p>
        </p:txBody>
      </p:sp>
      <p:sp>
        <p:nvSpPr>
          <p:cNvPr id="3" name="Content Placeholder 2"/>
          <p:cNvSpPr>
            <a:spLocks noGrp="1"/>
          </p:cNvSpPr>
          <p:nvPr>
            <p:ph idx="1"/>
          </p:nvPr>
        </p:nvSpPr>
        <p:spPr>
          <a:xfrm>
            <a:off x="576942" y="885098"/>
            <a:ext cx="11336383" cy="5972901"/>
          </a:xfrm>
        </p:spPr>
        <p:txBody>
          <a:bodyPr>
            <a:noAutofit/>
          </a:bodyPr>
          <a:lstStyle/>
          <a:p>
            <a:pPr marL="0" indent="0">
              <a:buNone/>
            </a:pPr>
            <a:r>
              <a:rPr lang="en-US" sz="1800" dirty="0"/>
              <a:t>class A{  </a:t>
            </a:r>
          </a:p>
          <a:p>
            <a:pPr marL="0" indent="0">
              <a:buNone/>
            </a:pPr>
            <a:r>
              <a:rPr lang="en-US" sz="1800" dirty="0"/>
              <a:t>A(){System.out.println("hello a");}  </a:t>
            </a:r>
          </a:p>
          <a:p>
            <a:pPr marL="0" indent="0">
              <a:buNone/>
            </a:pPr>
            <a:r>
              <a:rPr lang="en-US" sz="1800" dirty="0"/>
              <a:t>A(int x){  </a:t>
            </a:r>
          </a:p>
          <a:p>
            <a:pPr marL="0" indent="0">
              <a:buNone/>
            </a:pPr>
            <a:r>
              <a:rPr lang="en-US" sz="1800" dirty="0"/>
              <a:t>this();  </a:t>
            </a:r>
          </a:p>
          <a:p>
            <a:pPr marL="0" indent="0">
              <a:buNone/>
            </a:pPr>
            <a:r>
              <a:rPr lang="en-US" sz="1800" dirty="0"/>
              <a:t>System.out.println(x);  </a:t>
            </a:r>
          </a:p>
          <a:p>
            <a:pPr marL="0" indent="0">
              <a:buNone/>
            </a:pPr>
            <a:r>
              <a:rPr lang="en-US" sz="1800" dirty="0"/>
              <a:t>}  </a:t>
            </a:r>
          </a:p>
          <a:p>
            <a:pPr marL="0" indent="0">
              <a:buNone/>
            </a:pPr>
            <a:r>
              <a:rPr lang="en-US" sz="1800" dirty="0"/>
              <a:t>}  </a:t>
            </a:r>
          </a:p>
          <a:p>
            <a:pPr marL="0" indent="0">
              <a:buNone/>
            </a:pPr>
            <a:r>
              <a:rPr lang="en-US" sz="1800" dirty="0"/>
              <a:t>class TestThis5{  </a:t>
            </a:r>
          </a:p>
          <a:p>
            <a:pPr marL="0" indent="0">
              <a:buNone/>
            </a:pPr>
            <a:r>
              <a:rPr lang="en-US" sz="1800" dirty="0"/>
              <a:t>public static void main(String </a:t>
            </a:r>
            <a:r>
              <a:rPr lang="en-US" sz="1800" dirty="0" err="1"/>
              <a:t>args</a:t>
            </a:r>
            <a:r>
              <a:rPr lang="en-US" sz="1800" dirty="0"/>
              <a:t>[]){  </a:t>
            </a:r>
          </a:p>
          <a:p>
            <a:pPr marL="0" indent="0">
              <a:buNone/>
            </a:pPr>
            <a:r>
              <a:rPr lang="en-US" sz="1800" dirty="0"/>
              <a:t>A a=new A(10);  </a:t>
            </a:r>
          </a:p>
          <a:p>
            <a:pPr marL="0" indent="0">
              <a:buNone/>
            </a:pPr>
            <a:r>
              <a:rPr lang="en-US" sz="1800" dirty="0"/>
              <a:t>}}  </a:t>
            </a:r>
          </a:p>
          <a:p>
            <a:pPr marL="0" indent="0">
              <a:buNone/>
            </a:pPr>
            <a:endParaRPr lang="en-US" sz="1800" dirty="0"/>
          </a:p>
          <a:p>
            <a:pPr marL="0" indent="0">
              <a:buNone/>
            </a:pPr>
            <a:r>
              <a:rPr lang="en-US" sz="1800" dirty="0"/>
              <a:t>Output:</a:t>
            </a:r>
          </a:p>
          <a:p>
            <a:pPr marL="0" indent="0">
              <a:buNone/>
            </a:pPr>
            <a:r>
              <a:rPr lang="en-US" sz="1800" dirty="0"/>
              <a:t>hello a</a:t>
            </a:r>
          </a:p>
          <a:p>
            <a:pPr marL="0" indent="0">
              <a:buNone/>
            </a:pPr>
            <a:r>
              <a:rPr lang="en-US" sz="1800" dirty="0"/>
              <a:t>10</a:t>
            </a:r>
          </a:p>
        </p:txBody>
      </p:sp>
    </p:spTree>
    <p:extLst>
      <p:ext uri="{BB962C8B-B14F-4D97-AF65-F5344CB8AC3E}">
        <p14:creationId xmlns:p14="http://schemas.microsoft.com/office/powerpoint/2010/main" val="221277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a:bodyPr>
          <a:lstStyle/>
          <a:p>
            <a:r>
              <a:rPr lang="en-US" sz="2400" b="1" dirty="0"/>
              <a:t>Calling parameterized constructor from default constructor:</a:t>
            </a:r>
            <a:endParaRPr lang="en-US" sz="2400" dirty="0"/>
          </a:p>
        </p:txBody>
      </p:sp>
      <p:sp>
        <p:nvSpPr>
          <p:cNvPr id="3" name="Content Placeholder 2"/>
          <p:cNvSpPr>
            <a:spLocks noGrp="1"/>
          </p:cNvSpPr>
          <p:nvPr>
            <p:ph idx="1"/>
          </p:nvPr>
        </p:nvSpPr>
        <p:spPr>
          <a:xfrm>
            <a:off x="694508" y="1120230"/>
            <a:ext cx="10659292" cy="4653553"/>
          </a:xfrm>
        </p:spPr>
        <p:txBody>
          <a:bodyPr>
            <a:normAutofit fontScale="70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A(){  </a:t>
            </a:r>
          </a:p>
          <a:p>
            <a:pPr marL="0" indent="0">
              <a:buNone/>
            </a:pP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a"</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A(</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x){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(x);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TestThis6{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A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537141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this parameter</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A5{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//prints same reference ID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A5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A5();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//prints the reference ID</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obj.m</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50772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Inheritance in Java</a:t>
            </a:r>
          </a:p>
        </p:txBody>
      </p:sp>
      <p:sp>
        <p:nvSpPr>
          <p:cNvPr id="3" name="Content Placeholder 2"/>
          <p:cNvSpPr>
            <a:spLocks noGrp="1"/>
          </p:cNvSpPr>
          <p:nvPr>
            <p:ph idx="1"/>
          </p:nvPr>
        </p:nvSpPr>
        <p:spPr/>
        <p:txBody>
          <a:bodyPr>
            <a:normAutofit fontScale="92500" lnSpcReduction="10000"/>
          </a:bodyPr>
          <a:lstStyle/>
          <a:p>
            <a:r>
              <a:rPr lang="en-US" b="1" dirty="0"/>
              <a:t>Inheritance in Java</a:t>
            </a:r>
            <a:r>
              <a:rPr lang="en-US" dirty="0"/>
              <a:t> is a mechanism in which </a:t>
            </a:r>
            <a:r>
              <a:rPr lang="en-US" u="sng" dirty="0"/>
              <a:t>one object acquires all the properties and behaviors of a parent object</a:t>
            </a:r>
            <a:r>
              <a:rPr lang="en-US" dirty="0"/>
              <a:t>. It is an important part of OOPs.</a:t>
            </a:r>
          </a:p>
          <a:p>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r>
              <a:rPr lang="en-US" dirty="0"/>
              <a:t>Inheritance represents the </a:t>
            </a:r>
            <a:r>
              <a:rPr lang="en-US" b="1" dirty="0"/>
              <a:t>IS-A relationship</a:t>
            </a:r>
            <a:r>
              <a:rPr lang="en-US" dirty="0"/>
              <a:t> which is also known as a </a:t>
            </a:r>
            <a:r>
              <a:rPr lang="en-US" i="1" dirty="0"/>
              <a:t>parent-child</a:t>
            </a:r>
            <a:r>
              <a:rPr lang="en-US" dirty="0"/>
              <a:t> relationship.</a:t>
            </a:r>
          </a:p>
          <a:p>
            <a:r>
              <a:rPr lang="en-US" dirty="0"/>
              <a:t> use of inheritance is for Method Overriding (so runtime polymorphism can be achieved) and For Code Reusability.</a:t>
            </a:r>
          </a:p>
          <a:p>
            <a:endParaRPr lang="en-US" dirty="0"/>
          </a:p>
          <a:p>
            <a:endParaRPr lang="en-US" dirty="0"/>
          </a:p>
        </p:txBody>
      </p:sp>
    </p:spTree>
    <p:extLst>
      <p:ext uri="{BB962C8B-B14F-4D97-AF65-F5344CB8AC3E}">
        <p14:creationId xmlns:p14="http://schemas.microsoft.com/office/powerpoint/2010/main" val="36595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a:bodyPr>
          <a:lstStyle/>
          <a:p>
            <a:r>
              <a:rPr lang="en-US" sz="2400" b="1" u="sng" dirty="0">
                <a:solidFill>
                  <a:srgbClr val="610B4B"/>
                </a:solidFill>
                <a:latin typeface="erdana"/>
              </a:rPr>
              <a:t>Terms used in Inheritance</a:t>
            </a:r>
          </a:p>
        </p:txBody>
      </p:sp>
      <p:sp>
        <p:nvSpPr>
          <p:cNvPr id="3" name="Content Placeholder 2"/>
          <p:cNvSpPr>
            <a:spLocks noGrp="1"/>
          </p:cNvSpPr>
          <p:nvPr>
            <p:ph idx="1"/>
          </p:nvPr>
        </p:nvSpPr>
        <p:spPr>
          <a:xfrm>
            <a:off x="642256" y="1253330"/>
            <a:ext cx="11231881" cy="5513229"/>
          </a:xfrm>
        </p:spPr>
        <p:txBody>
          <a:bodyPr>
            <a:normAutofit lnSpcReduction="10000"/>
          </a:bodyPr>
          <a:lstStyle/>
          <a:p>
            <a:r>
              <a:rPr lang="en-US" sz="2200" b="1" dirty="0">
                <a:solidFill>
                  <a:srgbClr val="000000"/>
                </a:solidFill>
                <a:latin typeface="Times New Roman" panose="02020603050405020304" pitchFamily="18" charset="0"/>
                <a:cs typeface="Times New Roman" panose="02020603050405020304" pitchFamily="18" charset="0"/>
              </a:rPr>
              <a:t>Class:</a:t>
            </a:r>
            <a:r>
              <a:rPr lang="en-US" sz="2200" dirty="0">
                <a:solidFill>
                  <a:srgbClr val="000000"/>
                </a:solidFill>
                <a:latin typeface="Times New Roman" panose="02020603050405020304" pitchFamily="18" charset="0"/>
                <a:cs typeface="Times New Roman" panose="02020603050405020304" pitchFamily="18" charset="0"/>
              </a:rPr>
              <a:t> A class is a group of objects which have common properties. It is a template or blueprint from which objects are created.</a:t>
            </a:r>
          </a:p>
          <a:p>
            <a:r>
              <a:rPr lang="en-US" sz="2200" b="1" dirty="0">
                <a:solidFill>
                  <a:srgbClr val="000000"/>
                </a:solidFill>
                <a:latin typeface="Times New Roman" panose="02020603050405020304" pitchFamily="18" charset="0"/>
                <a:cs typeface="Times New Roman" panose="02020603050405020304" pitchFamily="18" charset="0"/>
              </a:rPr>
              <a:t>Sub Class/Child Class:</a:t>
            </a:r>
            <a:r>
              <a:rPr lang="en-US" sz="2200" dirty="0">
                <a:solidFill>
                  <a:srgbClr val="000000"/>
                </a:solidFill>
                <a:latin typeface="Times New Roman" panose="02020603050405020304" pitchFamily="18" charset="0"/>
                <a:cs typeface="Times New Roman" panose="02020603050405020304" pitchFamily="18" charset="0"/>
              </a:rPr>
              <a:t> Subclass is a class which inherits the other class. It is also called a derived class, extended class, or child class.</a:t>
            </a:r>
          </a:p>
          <a:p>
            <a:r>
              <a:rPr lang="en-US" sz="2200" b="1" dirty="0">
                <a:solidFill>
                  <a:srgbClr val="000000"/>
                </a:solidFill>
                <a:latin typeface="Times New Roman" panose="02020603050405020304" pitchFamily="18" charset="0"/>
                <a:cs typeface="Times New Roman" panose="02020603050405020304" pitchFamily="18" charset="0"/>
              </a:rPr>
              <a:t>Super Class/Parent Class:</a:t>
            </a:r>
            <a:r>
              <a:rPr lang="en-US" sz="2200" dirty="0">
                <a:solidFill>
                  <a:srgbClr val="000000"/>
                </a:solidFill>
                <a:latin typeface="Times New Roman" panose="02020603050405020304" pitchFamily="18" charset="0"/>
                <a:cs typeface="Times New Roman" panose="02020603050405020304" pitchFamily="18" charset="0"/>
              </a:rPr>
              <a:t> Superclass is the class from where a subclass inherits the features. It is also called a base class or a parent class.</a:t>
            </a:r>
          </a:p>
          <a:p>
            <a:r>
              <a:rPr lang="en-US" sz="2200" b="1" dirty="0">
                <a:solidFill>
                  <a:srgbClr val="000000"/>
                </a:solidFill>
                <a:latin typeface="Times New Roman" panose="02020603050405020304" pitchFamily="18" charset="0"/>
                <a:cs typeface="Times New Roman" panose="02020603050405020304" pitchFamily="18" charset="0"/>
              </a:rPr>
              <a:t>Reusability:</a:t>
            </a:r>
            <a:r>
              <a:rPr lang="en-US" sz="2200" dirty="0">
                <a:solidFill>
                  <a:srgbClr val="000000"/>
                </a:solidFill>
                <a:latin typeface="Times New Roman" panose="02020603050405020304" pitchFamily="18" charset="0"/>
                <a:cs typeface="Times New Roman" panose="02020603050405020304" pitchFamily="18" charset="0"/>
              </a:rPr>
              <a:t> As the name specifies, reusability is a mechanism which facilitates you to reuse the fields and methods of the existing class when you create a new class. You can use the same fields and methods already defined in the previous class.</a:t>
            </a:r>
          </a:p>
          <a:p>
            <a:r>
              <a:rPr lang="en-US" sz="2200" dirty="0">
                <a:solidFill>
                  <a:srgbClr val="610B4B"/>
                </a:solidFill>
                <a:latin typeface="Times New Roman" panose="02020603050405020304" pitchFamily="18" charset="0"/>
                <a:cs typeface="Times New Roman" panose="02020603050405020304" pitchFamily="18" charset="0"/>
              </a:rPr>
              <a:t>The syntax of Java Inheritance</a:t>
            </a:r>
          </a:p>
          <a:p>
            <a:pPr marL="457200" lvl="1" indent="0">
              <a:buNone/>
            </a:pPr>
            <a:r>
              <a:rPr lang="en-US" sz="2200" b="1" dirty="0">
                <a:solidFill>
                  <a:srgbClr val="006699"/>
                </a:solidFill>
                <a:latin typeface="Times New Roman" panose="02020603050405020304" pitchFamily="18" charset="0"/>
                <a:cs typeface="Times New Roman" panose="02020603050405020304" pitchFamily="18" charset="0"/>
              </a:rPr>
              <a:t>class</a:t>
            </a:r>
            <a:r>
              <a:rPr lang="en-US" sz="2200" dirty="0">
                <a:solidFill>
                  <a:srgbClr val="000000"/>
                </a:solidFill>
                <a:latin typeface="Times New Roman" panose="02020603050405020304" pitchFamily="18" charset="0"/>
                <a:cs typeface="Times New Roman" panose="02020603050405020304" pitchFamily="18" charset="0"/>
              </a:rPr>
              <a:t> Subclass-name </a:t>
            </a:r>
            <a:r>
              <a:rPr lang="en-US" sz="2200" b="1" dirty="0">
                <a:solidFill>
                  <a:srgbClr val="006699"/>
                </a:solidFill>
                <a:latin typeface="Times New Roman" panose="02020603050405020304" pitchFamily="18" charset="0"/>
                <a:cs typeface="Times New Roman" panose="02020603050405020304" pitchFamily="18" charset="0"/>
              </a:rPr>
              <a:t>extends</a:t>
            </a:r>
            <a:r>
              <a:rPr lang="en-US" sz="2200" dirty="0">
                <a:solidFill>
                  <a:srgbClr val="000000"/>
                </a:solidFill>
                <a:latin typeface="Times New Roman" panose="02020603050405020304" pitchFamily="18" charset="0"/>
                <a:cs typeface="Times New Roman" panose="02020603050405020304" pitchFamily="18" charset="0"/>
              </a:rPr>
              <a:t> Superclass-name  </a:t>
            </a:r>
          </a:p>
          <a:p>
            <a:pPr marL="457200" lvl="1" indent="0">
              <a:buNone/>
            </a:pPr>
            <a:r>
              <a:rPr lang="en-US" sz="2200" dirty="0">
                <a:solidFill>
                  <a:srgbClr val="000000"/>
                </a:solidFill>
                <a:latin typeface="Times New Roman" panose="02020603050405020304" pitchFamily="18" charset="0"/>
                <a:cs typeface="Times New Roman" panose="02020603050405020304" pitchFamily="18" charset="0"/>
              </a:rPr>
              <a:t>{  </a:t>
            </a:r>
          </a:p>
          <a:p>
            <a:pPr marL="457200" lvl="1" indent="0">
              <a:buNone/>
            </a:pPr>
            <a:r>
              <a:rPr lang="en-US" sz="2200" dirty="0">
                <a:solidFill>
                  <a:srgbClr val="000000"/>
                </a:solidFill>
                <a:latin typeface="Times New Roman" panose="02020603050405020304" pitchFamily="18" charset="0"/>
                <a:cs typeface="Times New Roman" panose="02020603050405020304" pitchFamily="18" charset="0"/>
              </a:rPr>
              <a:t>   </a:t>
            </a:r>
            <a:r>
              <a:rPr lang="en-US" sz="2200" dirty="0">
                <a:solidFill>
                  <a:srgbClr val="008200"/>
                </a:solidFill>
                <a:latin typeface="Times New Roman" panose="02020603050405020304" pitchFamily="18" charset="0"/>
                <a:cs typeface="Times New Roman" panose="02020603050405020304" pitchFamily="18" charset="0"/>
              </a:rPr>
              <a:t>//methods and fields</a:t>
            </a:r>
            <a:r>
              <a:rPr lang="en-US" sz="2200" dirty="0">
                <a:solidFill>
                  <a:srgbClr val="000000"/>
                </a:solidFill>
                <a:latin typeface="Times New Roman" panose="02020603050405020304" pitchFamily="18" charset="0"/>
                <a:cs typeface="Times New Roman" panose="02020603050405020304" pitchFamily="18" charset="0"/>
              </a:rPr>
              <a:t>  </a:t>
            </a:r>
          </a:p>
          <a:p>
            <a:pPr marL="457200" lvl="1" indent="0">
              <a:buNone/>
            </a:pPr>
            <a:r>
              <a:rPr lang="en-US" sz="2200" dirty="0">
                <a:solidFill>
                  <a:srgbClr val="000000"/>
                </a:solidFill>
                <a:latin typeface="Times New Roman" panose="02020603050405020304" pitchFamily="18" charset="0"/>
                <a:cs typeface="Times New Roman" panose="02020603050405020304" pitchFamily="18" charset="0"/>
              </a:rPr>
              <a:t>}  </a:t>
            </a:r>
          </a:p>
          <a:p>
            <a:r>
              <a:rPr lang="en-US" sz="2200" dirty="0">
                <a:solidFill>
                  <a:srgbClr val="000000"/>
                </a:solidFill>
                <a:latin typeface="Times New Roman" panose="02020603050405020304" pitchFamily="18" charset="0"/>
                <a:cs typeface="Times New Roman" panose="02020603050405020304" pitchFamily="18" charset="0"/>
              </a:rPr>
              <a:t>The </a:t>
            </a:r>
            <a:r>
              <a:rPr lang="en-US" sz="2200" b="1" dirty="0">
                <a:solidFill>
                  <a:srgbClr val="000000"/>
                </a:solidFill>
                <a:latin typeface="Times New Roman" panose="02020603050405020304" pitchFamily="18" charset="0"/>
                <a:cs typeface="Times New Roman" panose="02020603050405020304" pitchFamily="18" charset="0"/>
              </a:rPr>
              <a:t>extends keyword</a:t>
            </a:r>
            <a:r>
              <a:rPr lang="en-US" sz="2200" dirty="0">
                <a:solidFill>
                  <a:srgbClr val="000000"/>
                </a:solidFill>
                <a:latin typeface="Times New Roman" panose="02020603050405020304" pitchFamily="18" charset="0"/>
                <a:cs typeface="Times New Roman" panose="02020603050405020304" pitchFamily="18" charset="0"/>
              </a:rPr>
              <a:t> indicates that you are making a new class that derives from an existing class. The meaning of "extends" is to increase the functionality.</a:t>
            </a:r>
          </a:p>
          <a:p>
            <a:endParaRPr lang="en-US" dirty="0"/>
          </a:p>
        </p:txBody>
      </p:sp>
    </p:spTree>
    <p:extLst>
      <p:ext uri="{BB962C8B-B14F-4D97-AF65-F5344CB8AC3E}">
        <p14:creationId xmlns:p14="http://schemas.microsoft.com/office/powerpoint/2010/main" val="79301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r>
              <a:rPr lang="en-US" sz="3200" b="1" u="sng" dirty="0"/>
              <a:t>Example</a:t>
            </a:r>
          </a:p>
        </p:txBody>
      </p:sp>
      <p:sp>
        <p:nvSpPr>
          <p:cNvPr id="3" name="Content Placeholder 2"/>
          <p:cNvSpPr>
            <a:spLocks noGrp="1"/>
          </p:cNvSpPr>
          <p:nvPr>
            <p:ph idx="1"/>
          </p:nvPr>
        </p:nvSpPr>
        <p:spPr>
          <a:xfrm>
            <a:off x="550817" y="1253331"/>
            <a:ext cx="10515600" cy="4351338"/>
          </a:xfrm>
        </p:spPr>
        <p:txBody>
          <a:bodyPr>
            <a:normAutofit/>
          </a:bodyPr>
          <a:lstStyle/>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Employee{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float</a:t>
            </a:r>
            <a:r>
              <a:rPr lang="en-US" sz="1800" dirty="0">
                <a:solidFill>
                  <a:srgbClr val="000000"/>
                </a:solidFill>
                <a:latin typeface="verdana" panose="020B0604030504040204" pitchFamily="34" charset="0"/>
              </a:rPr>
              <a:t> salary=</a:t>
            </a:r>
            <a:r>
              <a:rPr lang="en-US" sz="1800" dirty="0">
                <a:solidFill>
                  <a:srgbClr val="C00000"/>
                </a:solidFill>
                <a:latin typeface="verdana" panose="020B0604030504040204" pitchFamily="34" charset="0"/>
              </a:rPr>
              <a:t>40000</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p>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Programmer </a:t>
            </a:r>
            <a:r>
              <a:rPr lang="en-US" sz="1800" b="1" dirty="0">
                <a:solidFill>
                  <a:srgbClr val="006699"/>
                </a:solidFill>
                <a:latin typeface="verdana" panose="020B0604030504040204" pitchFamily="34" charset="0"/>
              </a:rPr>
              <a:t>extends</a:t>
            </a:r>
            <a:r>
              <a:rPr lang="en-US" sz="1800" dirty="0">
                <a:solidFill>
                  <a:srgbClr val="000000"/>
                </a:solidFill>
                <a:latin typeface="verdana" panose="020B0604030504040204" pitchFamily="34" charset="0"/>
              </a:rPr>
              <a:t> Employee{  </a:t>
            </a:r>
          </a:p>
          <a:p>
            <a:pPr marL="0" indent="0">
              <a:buNone/>
            </a:pP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bonus=</a:t>
            </a:r>
            <a:r>
              <a:rPr lang="en-US" sz="1800" dirty="0">
                <a:solidFill>
                  <a:srgbClr val="C00000"/>
                </a:solidFill>
                <a:latin typeface="verdana" panose="020B0604030504040204" pitchFamily="34" charset="0"/>
              </a:rPr>
              <a:t>10000</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Programmer p=</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Programmer();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"Programmer salary is:"</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p.salary</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"Bonus of Programmer is:"</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p.bonus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p>
          <a:p>
            <a:endParaRPr lang="en-US" dirty="0"/>
          </a:p>
        </p:txBody>
      </p:sp>
      <p:pic>
        <p:nvPicPr>
          <p:cNvPr id="1026" name="Picture 2" descr="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106" y="1391058"/>
            <a:ext cx="228600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10045" y="728692"/>
            <a:ext cx="10371909"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10B38"/>
                </a:solidFill>
                <a:effectLst/>
                <a:latin typeface="erdana"/>
              </a:rPr>
              <a:t>Types of inheritance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On the basis of class, there can be three types of inheritance in java: single, multilevel and hierarchical.</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In java programming, </a:t>
            </a:r>
            <a:r>
              <a:rPr kumimoji="0" lang="en-US" altLang="en-US" sz="1600" b="0" i="0" u="sng" strike="noStrike" cap="none" normalizeH="0" baseline="0" dirty="0">
                <a:ln>
                  <a:noFill/>
                </a:ln>
                <a:solidFill>
                  <a:srgbClr val="000000"/>
                </a:solidFill>
                <a:effectLst/>
                <a:latin typeface="Verdana" panose="020B0604030504040204" pitchFamily="34" charset="0"/>
              </a:rPr>
              <a:t>multiple and hybrid inheritance is supported through interface only</a:t>
            </a:r>
            <a:r>
              <a:rPr kumimoji="0" lang="en-US" altLang="en-US" sz="1600" b="0" i="0" u="none" strike="noStrike" cap="none" normalizeH="0" baseline="0" dirty="0">
                <a:ln>
                  <a:noFill/>
                </a:ln>
                <a:solidFill>
                  <a:srgbClr val="000000"/>
                </a:solidFill>
                <a:effectLst/>
                <a:latin typeface="Verdana" panose="020B0604030504040204" pitchFamily="34"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2050" name="Picture 2" descr="Types of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792" y="2877273"/>
            <a:ext cx="5970906" cy="316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86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42679" y="1960767"/>
            <a:ext cx="6991350" cy="3924300"/>
          </a:xfrm>
          <a:prstGeom prst="rect">
            <a:avLst/>
          </a:prstGeom>
        </p:spPr>
      </p:pic>
    </p:spTree>
    <p:extLst>
      <p:ext uri="{BB962C8B-B14F-4D97-AF65-F5344CB8AC3E}">
        <p14:creationId xmlns:p14="http://schemas.microsoft.com/office/powerpoint/2010/main" val="134706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normAutofit/>
          </a:bodyPr>
          <a:lstStyle/>
          <a:p>
            <a:r>
              <a:rPr lang="en-US" sz="3200" b="1" u="sng" dirty="0"/>
              <a:t>Single inheritance</a:t>
            </a:r>
          </a:p>
        </p:txBody>
      </p:sp>
      <p:sp>
        <p:nvSpPr>
          <p:cNvPr id="3" name="Content Placeholder 2"/>
          <p:cNvSpPr>
            <a:spLocks noGrp="1"/>
          </p:cNvSpPr>
          <p:nvPr>
            <p:ph idx="1"/>
          </p:nvPr>
        </p:nvSpPr>
        <p:spPr>
          <a:xfrm>
            <a:off x="838200" y="1551305"/>
            <a:ext cx="10515600" cy="4351338"/>
          </a:xfrm>
        </p:spPr>
        <p:txBody>
          <a:bodyPr>
            <a:normAutofit fontScale="85000" lnSpcReduction="20000"/>
          </a:bodyPr>
          <a:lstStyle/>
          <a:p>
            <a:pPr marL="0" indent="0">
              <a:buNone/>
            </a:pPr>
            <a:r>
              <a:rPr lang="en-US" sz="2600" b="1" dirty="0">
                <a:solidFill>
                  <a:srgbClr val="006699"/>
                </a:solidFill>
                <a:latin typeface="verdana" panose="020B0604030504040204" pitchFamily="34" charset="0"/>
              </a:rPr>
              <a:t>class</a:t>
            </a:r>
            <a:r>
              <a:rPr lang="en-US" sz="2600" dirty="0">
                <a:solidFill>
                  <a:srgbClr val="000000"/>
                </a:solidFill>
                <a:latin typeface="verdana" panose="020B0604030504040204" pitchFamily="34" charset="0"/>
              </a:rPr>
              <a:t> Animal{  </a:t>
            </a:r>
          </a:p>
          <a:p>
            <a:pPr marL="0" indent="0">
              <a:buNone/>
            </a:pPr>
            <a:r>
              <a:rPr lang="en-US" sz="2600" b="1" dirty="0">
                <a:solidFill>
                  <a:srgbClr val="006699"/>
                </a:solidFill>
                <a:latin typeface="verdana" panose="020B0604030504040204" pitchFamily="34" charset="0"/>
              </a:rPr>
              <a:t>void</a:t>
            </a:r>
            <a:r>
              <a:rPr lang="en-US" sz="2600" dirty="0">
                <a:solidFill>
                  <a:srgbClr val="000000"/>
                </a:solidFill>
                <a:latin typeface="verdana" panose="020B0604030504040204" pitchFamily="34" charset="0"/>
              </a:rPr>
              <a:t> eat(){</a:t>
            </a:r>
            <a:r>
              <a:rPr lang="en-US" sz="2600" dirty="0" err="1">
                <a:solidFill>
                  <a:srgbClr val="000000"/>
                </a:solidFill>
                <a:latin typeface="verdana" panose="020B0604030504040204" pitchFamily="34" charset="0"/>
              </a:rPr>
              <a:t>System.out.println</a:t>
            </a:r>
            <a:r>
              <a:rPr lang="en-US" sz="2600" dirty="0">
                <a:solidFill>
                  <a:srgbClr val="000000"/>
                </a:solidFill>
                <a:latin typeface="verdana" panose="020B0604030504040204" pitchFamily="34" charset="0"/>
              </a:rPr>
              <a:t>(</a:t>
            </a:r>
            <a:r>
              <a:rPr lang="en-US" sz="2600" dirty="0">
                <a:solidFill>
                  <a:srgbClr val="0000FF"/>
                </a:solidFill>
                <a:latin typeface="verdana" panose="020B0604030504040204" pitchFamily="34" charset="0"/>
              </a:rPr>
              <a:t>"eating..."</a:t>
            </a:r>
            <a:r>
              <a:rPr lang="en-US" sz="2600" dirty="0">
                <a:solidFill>
                  <a:srgbClr val="000000"/>
                </a:solidFill>
                <a:latin typeface="verdana" panose="020B0604030504040204" pitchFamily="34" charset="0"/>
              </a:rPr>
              <a:t>);}  </a:t>
            </a:r>
          </a:p>
          <a:p>
            <a:pPr marL="0" indent="0">
              <a:buNone/>
            </a:pPr>
            <a:r>
              <a:rPr lang="en-US" sz="2600" dirty="0">
                <a:solidFill>
                  <a:srgbClr val="000000"/>
                </a:solidFill>
                <a:latin typeface="verdana" panose="020B0604030504040204" pitchFamily="34" charset="0"/>
              </a:rPr>
              <a:t>}  </a:t>
            </a:r>
          </a:p>
          <a:p>
            <a:pPr marL="0" indent="0">
              <a:buNone/>
            </a:pPr>
            <a:r>
              <a:rPr lang="en-US" sz="2600" b="1" dirty="0">
                <a:solidFill>
                  <a:srgbClr val="006699"/>
                </a:solidFill>
                <a:latin typeface="verdana" panose="020B0604030504040204" pitchFamily="34" charset="0"/>
              </a:rPr>
              <a:t>class</a:t>
            </a:r>
            <a:r>
              <a:rPr lang="en-US" sz="2600" dirty="0">
                <a:solidFill>
                  <a:srgbClr val="000000"/>
                </a:solidFill>
                <a:latin typeface="verdana" panose="020B0604030504040204" pitchFamily="34" charset="0"/>
              </a:rPr>
              <a:t> Dog </a:t>
            </a:r>
            <a:r>
              <a:rPr lang="en-US" sz="2600" b="1" dirty="0">
                <a:solidFill>
                  <a:srgbClr val="006699"/>
                </a:solidFill>
                <a:latin typeface="verdana" panose="020B0604030504040204" pitchFamily="34" charset="0"/>
              </a:rPr>
              <a:t>extends</a:t>
            </a:r>
            <a:r>
              <a:rPr lang="en-US" sz="2600" dirty="0">
                <a:solidFill>
                  <a:srgbClr val="000000"/>
                </a:solidFill>
                <a:latin typeface="verdana" panose="020B0604030504040204" pitchFamily="34" charset="0"/>
              </a:rPr>
              <a:t> Animal{  </a:t>
            </a:r>
          </a:p>
          <a:p>
            <a:pPr marL="0" indent="0">
              <a:buNone/>
            </a:pPr>
            <a:r>
              <a:rPr lang="en-US" sz="2600" b="1" dirty="0">
                <a:solidFill>
                  <a:srgbClr val="006699"/>
                </a:solidFill>
                <a:latin typeface="verdana" panose="020B0604030504040204" pitchFamily="34" charset="0"/>
              </a:rPr>
              <a:t>void</a:t>
            </a:r>
            <a:r>
              <a:rPr lang="en-US" sz="2600" dirty="0">
                <a:solidFill>
                  <a:srgbClr val="000000"/>
                </a:solidFill>
                <a:latin typeface="verdana" panose="020B0604030504040204" pitchFamily="34" charset="0"/>
              </a:rPr>
              <a:t> bark(){</a:t>
            </a:r>
            <a:r>
              <a:rPr lang="en-US" sz="2600" dirty="0" err="1">
                <a:solidFill>
                  <a:srgbClr val="000000"/>
                </a:solidFill>
                <a:latin typeface="verdana" panose="020B0604030504040204" pitchFamily="34" charset="0"/>
              </a:rPr>
              <a:t>System.out.println</a:t>
            </a:r>
            <a:r>
              <a:rPr lang="en-US" sz="2600" dirty="0">
                <a:solidFill>
                  <a:srgbClr val="000000"/>
                </a:solidFill>
                <a:latin typeface="verdana" panose="020B0604030504040204" pitchFamily="34" charset="0"/>
              </a:rPr>
              <a:t>(</a:t>
            </a:r>
            <a:r>
              <a:rPr lang="en-US" sz="2600" dirty="0">
                <a:solidFill>
                  <a:srgbClr val="0000FF"/>
                </a:solidFill>
                <a:latin typeface="verdana" panose="020B0604030504040204" pitchFamily="34" charset="0"/>
              </a:rPr>
              <a:t>"barking..."</a:t>
            </a:r>
            <a:r>
              <a:rPr lang="en-US" sz="2600" dirty="0">
                <a:solidFill>
                  <a:srgbClr val="000000"/>
                </a:solidFill>
                <a:latin typeface="verdana" panose="020B0604030504040204" pitchFamily="34" charset="0"/>
              </a:rPr>
              <a:t>);}  </a:t>
            </a:r>
          </a:p>
          <a:p>
            <a:pPr marL="0" indent="0">
              <a:buNone/>
            </a:pPr>
            <a:r>
              <a:rPr lang="en-US" sz="2600" dirty="0">
                <a:solidFill>
                  <a:srgbClr val="000000"/>
                </a:solidFill>
                <a:latin typeface="verdana" panose="020B0604030504040204" pitchFamily="34" charset="0"/>
              </a:rPr>
              <a:t>}  </a:t>
            </a:r>
          </a:p>
          <a:p>
            <a:pPr marL="0" indent="0">
              <a:buNone/>
            </a:pPr>
            <a:r>
              <a:rPr lang="en-US" sz="2600" b="1" dirty="0">
                <a:solidFill>
                  <a:srgbClr val="006699"/>
                </a:solidFill>
                <a:latin typeface="verdana" panose="020B0604030504040204" pitchFamily="34" charset="0"/>
              </a:rPr>
              <a:t>class</a:t>
            </a:r>
            <a:r>
              <a:rPr lang="en-US" sz="2600" dirty="0">
                <a:solidFill>
                  <a:srgbClr val="000000"/>
                </a:solidFill>
                <a:latin typeface="verdana" panose="020B0604030504040204" pitchFamily="34" charset="0"/>
              </a:rPr>
              <a:t> </a:t>
            </a:r>
            <a:r>
              <a:rPr lang="en-US" sz="2600" dirty="0" err="1">
                <a:solidFill>
                  <a:srgbClr val="000000"/>
                </a:solidFill>
                <a:latin typeface="verdana" panose="020B0604030504040204" pitchFamily="34" charset="0"/>
              </a:rPr>
              <a:t>TestInheritance</a:t>
            </a:r>
            <a:r>
              <a:rPr lang="en-US" sz="2600" dirty="0">
                <a:solidFill>
                  <a:srgbClr val="000000"/>
                </a:solidFill>
                <a:latin typeface="verdana" panose="020B0604030504040204" pitchFamily="34" charset="0"/>
              </a:rPr>
              <a:t>{  </a:t>
            </a:r>
          </a:p>
          <a:p>
            <a:pPr marL="0" indent="0">
              <a:buNone/>
            </a:pPr>
            <a:r>
              <a:rPr lang="en-US" sz="2600" b="1" dirty="0">
                <a:solidFill>
                  <a:srgbClr val="006699"/>
                </a:solidFill>
                <a:latin typeface="verdana" panose="020B0604030504040204" pitchFamily="34" charset="0"/>
              </a:rPr>
              <a:t>public</a:t>
            </a:r>
            <a:r>
              <a:rPr lang="en-US" sz="2600" dirty="0">
                <a:solidFill>
                  <a:srgbClr val="000000"/>
                </a:solidFill>
                <a:latin typeface="verdana" panose="020B0604030504040204" pitchFamily="34" charset="0"/>
              </a:rPr>
              <a:t> </a:t>
            </a:r>
            <a:r>
              <a:rPr lang="en-US" sz="2600" b="1" dirty="0">
                <a:solidFill>
                  <a:srgbClr val="006699"/>
                </a:solidFill>
                <a:latin typeface="verdana" panose="020B0604030504040204" pitchFamily="34" charset="0"/>
              </a:rPr>
              <a:t>static</a:t>
            </a:r>
            <a:r>
              <a:rPr lang="en-US" sz="2600" dirty="0">
                <a:solidFill>
                  <a:srgbClr val="000000"/>
                </a:solidFill>
                <a:latin typeface="verdana" panose="020B0604030504040204" pitchFamily="34" charset="0"/>
              </a:rPr>
              <a:t> </a:t>
            </a:r>
            <a:r>
              <a:rPr lang="en-US" sz="2600" b="1" dirty="0">
                <a:solidFill>
                  <a:srgbClr val="006699"/>
                </a:solidFill>
                <a:latin typeface="verdana" panose="020B0604030504040204" pitchFamily="34" charset="0"/>
              </a:rPr>
              <a:t>void</a:t>
            </a:r>
            <a:r>
              <a:rPr lang="en-US" sz="2600" dirty="0">
                <a:solidFill>
                  <a:srgbClr val="000000"/>
                </a:solidFill>
                <a:latin typeface="verdana" panose="020B0604030504040204" pitchFamily="34" charset="0"/>
              </a:rPr>
              <a:t> main(String </a:t>
            </a:r>
            <a:r>
              <a:rPr lang="en-US" sz="2600" dirty="0" err="1">
                <a:solidFill>
                  <a:srgbClr val="000000"/>
                </a:solidFill>
                <a:latin typeface="verdana" panose="020B0604030504040204" pitchFamily="34" charset="0"/>
              </a:rPr>
              <a:t>args</a:t>
            </a:r>
            <a:r>
              <a:rPr lang="en-US" sz="2600" dirty="0">
                <a:solidFill>
                  <a:srgbClr val="000000"/>
                </a:solidFill>
                <a:latin typeface="verdana" panose="020B0604030504040204" pitchFamily="34" charset="0"/>
              </a:rPr>
              <a:t>[]){  </a:t>
            </a:r>
          </a:p>
          <a:p>
            <a:pPr marL="0" indent="0">
              <a:buNone/>
            </a:pPr>
            <a:r>
              <a:rPr lang="en-US" sz="2600" dirty="0">
                <a:solidFill>
                  <a:srgbClr val="000000"/>
                </a:solidFill>
                <a:latin typeface="verdana" panose="020B0604030504040204" pitchFamily="34" charset="0"/>
              </a:rPr>
              <a:t>Dog d=</a:t>
            </a:r>
            <a:r>
              <a:rPr lang="en-US" sz="2600" b="1" dirty="0">
                <a:solidFill>
                  <a:srgbClr val="006699"/>
                </a:solidFill>
                <a:latin typeface="verdana" panose="020B0604030504040204" pitchFamily="34" charset="0"/>
              </a:rPr>
              <a:t>new</a:t>
            </a:r>
            <a:r>
              <a:rPr lang="en-US" sz="2600" dirty="0">
                <a:solidFill>
                  <a:srgbClr val="000000"/>
                </a:solidFill>
                <a:latin typeface="verdana" panose="020B0604030504040204" pitchFamily="34" charset="0"/>
              </a:rPr>
              <a:t> Dog();  </a:t>
            </a:r>
          </a:p>
          <a:p>
            <a:pPr marL="0" indent="0">
              <a:buNone/>
            </a:pPr>
            <a:r>
              <a:rPr lang="en-US" sz="2600" dirty="0" err="1">
                <a:solidFill>
                  <a:srgbClr val="000000"/>
                </a:solidFill>
                <a:latin typeface="verdana" panose="020B0604030504040204" pitchFamily="34" charset="0"/>
              </a:rPr>
              <a:t>d.bark</a:t>
            </a:r>
            <a:r>
              <a:rPr lang="en-US" sz="2600" dirty="0">
                <a:solidFill>
                  <a:srgbClr val="000000"/>
                </a:solidFill>
                <a:latin typeface="verdana" panose="020B0604030504040204" pitchFamily="34" charset="0"/>
              </a:rPr>
              <a:t>();  </a:t>
            </a:r>
          </a:p>
          <a:p>
            <a:pPr marL="0" indent="0">
              <a:buNone/>
            </a:pPr>
            <a:r>
              <a:rPr lang="en-US" sz="2600" dirty="0" err="1">
                <a:solidFill>
                  <a:srgbClr val="000000"/>
                </a:solidFill>
                <a:latin typeface="verdana" panose="020B0604030504040204" pitchFamily="34" charset="0"/>
              </a:rPr>
              <a:t>d.eat</a:t>
            </a:r>
            <a:r>
              <a:rPr lang="en-US" sz="2600" dirty="0">
                <a:solidFill>
                  <a:srgbClr val="000000"/>
                </a:solidFill>
                <a:latin typeface="verdana" panose="020B0604030504040204" pitchFamily="34" charset="0"/>
              </a:rPr>
              <a:t>();  </a:t>
            </a:r>
          </a:p>
          <a:p>
            <a:pPr marL="0" indent="0">
              <a:buNone/>
            </a:pPr>
            <a:r>
              <a:rPr lang="en-US" sz="2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57161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Autofit/>
          </a:bodyPr>
          <a:lstStyle/>
          <a:p>
            <a:r>
              <a:rPr lang="en-US" sz="3200" b="1" u="sng" dirty="0"/>
              <a:t>Multilevel inheritance</a:t>
            </a:r>
          </a:p>
        </p:txBody>
      </p:sp>
      <p:sp>
        <p:nvSpPr>
          <p:cNvPr id="3" name="Content Placeholder 2"/>
          <p:cNvSpPr>
            <a:spLocks noGrp="1"/>
          </p:cNvSpPr>
          <p:nvPr>
            <p:ph idx="1"/>
          </p:nvPr>
        </p:nvSpPr>
        <p:spPr>
          <a:xfrm>
            <a:off x="838200" y="1084217"/>
            <a:ext cx="10515600" cy="5092746"/>
          </a:xfrm>
        </p:spPr>
        <p:txBody>
          <a:bodyPr>
            <a:normAutofit fontScale="6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eat(){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bark(){</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BabyDog</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Dog{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weep(){</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"weeping..."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TestInheritance2{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BabyDog</a:t>
            </a:r>
            <a:r>
              <a:rPr lang="en-US" dirty="0">
                <a:solidFill>
                  <a:srgbClr val="000000"/>
                </a:solidFill>
                <a:latin typeface="verdana" panose="020B0604030504040204" pitchFamily="34" charset="0"/>
              </a:rPr>
              <a:t> 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BabyDog</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d.weep</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d.bark</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d.eat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36546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250" y="636904"/>
            <a:ext cx="10879183" cy="5032375"/>
          </a:xfrm>
        </p:spPr>
        <p:txBody>
          <a:bodyPr>
            <a:normAutofit fontScale="47500" lnSpcReduction="20000"/>
          </a:bodyPr>
          <a:lstStyle/>
          <a:p>
            <a:pPr marL="0" indent="0">
              <a:buNone/>
            </a:pPr>
            <a:r>
              <a:rPr lang="en-US" sz="3600" dirty="0">
                <a:solidFill>
                  <a:srgbClr val="008200"/>
                </a:solidFill>
                <a:latin typeface="verdana" panose="020B0604030504040204" pitchFamily="34" charset="0"/>
              </a:rPr>
              <a:t>//Java Program to illustrate how to define a class and fields</a:t>
            </a:r>
            <a:r>
              <a:rPr lang="en-US" sz="3600" dirty="0">
                <a:solidFill>
                  <a:srgbClr val="000000"/>
                </a:solidFill>
                <a:latin typeface="verdana" panose="020B0604030504040204" pitchFamily="34" charset="0"/>
              </a:rPr>
              <a:t>  </a:t>
            </a:r>
          </a:p>
          <a:p>
            <a:pPr marL="0" indent="0">
              <a:buNone/>
            </a:pPr>
            <a:r>
              <a:rPr lang="en-US" sz="3600" dirty="0">
                <a:solidFill>
                  <a:srgbClr val="008200"/>
                </a:solidFill>
                <a:latin typeface="verdana" panose="020B0604030504040204" pitchFamily="34" charset="0"/>
              </a:rPr>
              <a:t>//Defining a Student class.</a:t>
            </a:r>
            <a:r>
              <a:rPr lang="en-US" sz="3600" dirty="0">
                <a:solidFill>
                  <a:srgbClr val="000000"/>
                </a:solidFill>
                <a:latin typeface="verdana" panose="020B0604030504040204" pitchFamily="34" charset="0"/>
              </a:rPr>
              <a:t>  </a:t>
            </a:r>
          </a:p>
          <a:p>
            <a:pPr marL="0" indent="0">
              <a:buNone/>
            </a:pPr>
            <a:r>
              <a:rPr lang="en-US" sz="3600" b="1" dirty="0">
                <a:solidFill>
                  <a:srgbClr val="006699"/>
                </a:solidFill>
                <a:latin typeface="verdana" panose="020B0604030504040204" pitchFamily="34" charset="0"/>
              </a:rPr>
              <a:t>class</a:t>
            </a:r>
            <a:r>
              <a:rPr lang="en-US" sz="3600" dirty="0">
                <a:solidFill>
                  <a:srgbClr val="000000"/>
                </a:solidFill>
                <a:latin typeface="verdana" panose="020B0604030504040204" pitchFamily="34" charset="0"/>
              </a:rPr>
              <a:t> Student{  </a:t>
            </a:r>
          </a:p>
          <a:p>
            <a:pPr marL="0" indent="0">
              <a:buNone/>
            </a:pPr>
            <a:r>
              <a:rPr lang="en-US" sz="3600" dirty="0">
                <a:solidFill>
                  <a:srgbClr val="000000"/>
                </a:solidFill>
                <a:latin typeface="verdana" panose="020B0604030504040204" pitchFamily="34" charset="0"/>
              </a:rPr>
              <a:t> </a:t>
            </a:r>
            <a:r>
              <a:rPr lang="en-US" sz="3600" dirty="0">
                <a:solidFill>
                  <a:srgbClr val="008200"/>
                </a:solidFill>
                <a:latin typeface="verdana" panose="020B0604030504040204" pitchFamily="34" charset="0"/>
              </a:rPr>
              <a:t>//defining fields</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b="1" dirty="0" err="1">
                <a:solidFill>
                  <a:srgbClr val="006699"/>
                </a:solidFill>
                <a:latin typeface="verdana" panose="020B0604030504040204" pitchFamily="34" charset="0"/>
              </a:rPr>
              <a:t>int</a:t>
            </a:r>
            <a:r>
              <a:rPr lang="en-US" sz="3600" dirty="0">
                <a:solidFill>
                  <a:srgbClr val="000000"/>
                </a:solidFill>
                <a:latin typeface="verdana" panose="020B0604030504040204" pitchFamily="34" charset="0"/>
              </a:rPr>
              <a:t> id;</a:t>
            </a:r>
            <a:r>
              <a:rPr lang="en-US" sz="3600" dirty="0">
                <a:solidFill>
                  <a:srgbClr val="008200"/>
                </a:solidFill>
                <a:latin typeface="verdana" panose="020B0604030504040204" pitchFamily="34" charset="0"/>
              </a:rPr>
              <a:t>//field or data member or instance variable</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String name;  </a:t>
            </a:r>
          </a:p>
          <a:p>
            <a:pPr marL="0" indent="0">
              <a:buNone/>
            </a:pPr>
            <a:r>
              <a:rPr lang="en-US" sz="3600" dirty="0">
                <a:solidFill>
                  <a:srgbClr val="000000"/>
                </a:solidFill>
                <a:latin typeface="verdana" panose="020B0604030504040204" pitchFamily="34" charset="0"/>
              </a:rPr>
              <a:t> </a:t>
            </a:r>
            <a:r>
              <a:rPr lang="en-US" sz="3600" dirty="0">
                <a:solidFill>
                  <a:srgbClr val="008200"/>
                </a:solidFill>
                <a:latin typeface="verdana" panose="020B0604030504040204" pitchFamily="34" charset="0"/>
              </a:rPr>
              <a:t>//creating main method inside the Student class</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b="1" dirty="0">
                <a:solidFill>
                  <a:srgbClr val="006699"/>
                </a:solidFill>
                <a:latin typeface="verdana" panose="020B0604030504040204" pitchFamily="34" charset="0"/>
              </a:rPr>
              <a:t>public</a:t>
            </a:r>
            <a:r>
              <a:rPr lang="en-US" sz="3600" dirty="0">
                <a:solidFill>
                  <a:srgbClr val="000000"/>
                </a:solidFill>
                <a:latin typeface="verdana" panose="020B0604030504040204" pitchFamily="34" charset="0"/>
              </a:rPr>
              <a:t> </a:t>
            </a:r>
            <a:r>
              <a:rPr lang="en-US" sz="3600" b="1" dirty="0">
                <a:solidFill>
                  <a:srgbClr val="006699"/>
                </a:solidFill>
                <a:latin typeface="verdana" panose="020B0604030504040204" pitchFamily="34" charset="0"/>
              </a:rPr>
              <a:t>static</a:t>
            </a:r>
            <a:r>
              <a:rPr lang="en-US" sz="3600" dirty="0">
                <a:solidFill>
                  <a:srgbClr val="000000"/>
                </a:solidFill>
                <a:latin typeface="verdana" panose="020B0604030504040204" pitchFamily="34" charset="0"/>
              </a:rPr>
              <a:t> </a:t>
            </a:r>
            <a:r>
              <a:rPr lang="en-US" sz="3600" b="1" dirty="0">
                <a:solidFill>
                  <a:srgbClr val="006699"/>
                </a:solidFill>
                <a:latin typeface="verdana" panose="020B0604030504040204" pitchFamily="34" charset="0"/>
              </a:rPr>
              <a:t>void</a:t>
            </a:r>
            <a:r>
              <a:rPr lang="en-US" sz="3600" dirty="0">
                <a:solidFill>
                  <a:srgbClr val="000000"/>
                </a:solidFill>
                <a:latin typeface="verdana" panose="020B0604030504040204" pitchFamily="34" charset="0"/>
              </a:rPr>
              <a:t> main(String </a:t>
            </a:r>
            <a:r>
              <a:rPr lang="en-US" sz="3600" dirty="0" err="1">
                <a:solidFill>
                  <a:srgbClr val="000000"/>
                </a:solidFill>
                <a:latin typeface="verdana" panose="020B0604030504040204" pitchFamily="34" charset="0"/>
              </a:rPr>
              <a:t>args</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dirty="0">
                <a:solidFill>
                  <a:srgbClr val="008200"/>
                </a:solidFill>
                <a:latin typeface="verdana" panose="020B0604030504040204" pitchFamily="34" charset="0"/>
              </a:rPr>
              <a:t>//Creating an object or instance</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Student s1=</a:t>
            </a:r>
            <a:r>
              <a:rPr lang="en-US" sz="3600" b="1" dirty="0">
                <a:solidFill>
                  <a:srgbClr val="006699"/>
                </a:solidFill>
                <a:latin typeface="verdana" panose="020B0604030504040204" pitchFamily="34" charset="0"/>
              </a:rPr>
              <a:t>new</a:t>
            </a:r>
            <a:r>
              <a:rPr lang="en-US" sz="3600" dirty="0">
                <a:solidFill>
                  <a:srgbClr val="000000"/>
                </a:solidFill>
                <a:latin typeface="verdana" panose="020B0604030504040204" pitchFamily="34" charset="0"/>
              </a:rPr>
              <a:t> Student();</a:t>
            </a:r>
            <a:r>
              <a:rPr lang="en-US" sz="3600" dirty="0">
                <a:solidFill>
                  <a:srgbClr val="008200"/>
                </a:solidFill>
                <a:latin typeface="verdana" panose="020B0604030504040204" pitchFamily="34" charset="0"/>
              </a:rPr>
              <a:t>//creating an object of Student</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dirty="0">
                <a:solidFill>
                  <a:srgbClr val="008200"/>
                </a:solidFill>
                <a:latin typeface="verdana" panose="020B0604030504040204" pitchFamily="34" charset="0"/>
              </a:rPr>
              <a:t>//Printing values of the object</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dirty="0" err="1">
                <a:solidFill>
                  <a:srgbClr val="000000"/>
                </a:solidFill>
                <a:latin typeface="verdana" panose="020B0604030504040204" pitchFamily="34" charset="0"/>
              </a:rPr>
              <a:t>System.out.println</a:t>
            </a:r>
            <a:r>
              <a:rPr lang="en-US" sz="3600" dirty="0">
                <a:solidFill>
                  <a:srgbClr val="000000"/>
                </a:solidFill>
                <a:latin typeface="verdana" panose="020B0604030504040204" pitchFamily="34" charset="0"/>
              </a:rPr>
              <a:t>(s1.id);</a:t>
            </a:r>
            <a:r>
              <a:rPr lang="en-US" sz="3600" dirty="0">
                <a:solidFill>
                  <a:srgbClr val="008200"/>
                </a:solidFill>
                <a:latin typeface="verdana" panose="020B0604030504040204" pitchFamily="34" charset="0"/>
              </a:rPr>
              <a:t>//accessing member through reference variable</a:t>
            </a:r>
            <a:r>
              <a:rPr lang="en-US" sz="3600" dirty="0">
                <a:solidFill>
                  <a:srgbClr val="000000"/>
                </a:solidFill>
                <a:latin typeface="verdana" panose="020B0604030504040204" pitchFamily="34" charset="0"/>
              </a:rPr>
              <a:t>  </a:t>
            </a:r>
          </a:p>
          <a:p>
            <a:pPr marL="0" indent="0">
              <a:buNone/>
            </a:pPr>
            <a:r>
              <a:rPr lang="en-US" sz="3600" dirty="0">
                <a:solidFill>
                  <a:srgbClr val="000000"/>
                </a:solidFill>
                <a:latin typeface="verdana" panose="020B0604030504040204" pitchFamily="34" charset="0"/>
              </a:rPr>
              <a:t>  </a:t>
            </a:r>
            <a:r>
              <a:rPr lang="en-US" sz="3600" dirty="0" err="1">
                <a:solidFill>
                  <a:srgbClr val="000000"/>
                </a:solidFill>
                <a:latin typeface="verdana" panose="020B0604030504040204" pitchFamily="34" charset="0"/>
              </a:rPr>
              <a:t>System.out.println</a:t>
            </a:r>
            <a:r>
              <a:rPr lang="en-US" sz="3600" dirty="0">
                <a:solidFill>
                  <a:srgbClr val="000000"/>
                </a:solidFill>
                <a:latin typeface="verdana" panose="020B0604030504040204" pitchFamily="34" charset="0"/>
              </a:rPr>
              <a:t>(s1.name);  </a:t>
            </a:r>
          </a:p>
          <a:p>
            <a:pPr marL="0" indent="0">
              <a:buNone/>
            </a:pPr>
            <a:r>
              <a:rPr lang="en-US" sz="3600" dirty="0">
                <a:solidFill>
                  <a:srgbClr val="000000"/>
                </a:solidFill>
                <a:latin typeface="verdana" panose="020B0604030504040204" pitchFamily="34" charset="0"/>
              </a:rPr>
              <a:t> }  </a:t>
            </a:r>
          </a:p>
          <a:p>
            <a:pPr marL="0" indent="0">
              <a:buNone/>
            </a:pPr>
            <a:r>
              <a:rPr lang="en-US" sz="3600"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4018420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200" b="1" u="sng" dirty="0"/>
              <a:t>Hierarchical Inheritance Example</a:t>
            </a:r>
          </a:p>
        </p:txBody>
      </p:sp>
      <p:sp>
        <p:nvSpPr>
          <p:cNvPr id="3" name="Content Placeholder 2"/>
          <p:cNvSpPr>
            <a:spLocks noGrp="1"/>
          </p:cNvSpPr>
          <p:nvPr>
            <p:ph idx="1"/>
          </p:nvPr>
        </p:nvSpPr>
        <p:spPr>
          <a:xfrm>
            <a:off x="838200" y="1825625"/>
            <a:ext cx="10800806" cy="4744992"/>
          </a:xfrm>
        </p:spPr>
        <p:txBody>
          <a:bodyPr>
            <a:normAutofit fontScale="5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eat(){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bark(){</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Cat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meow(){</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"meowing..."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TestInheritance3{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Cat c=</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Cat();  </a:t>
            </a:r>
          </a:p>
          <a:p>
            <a:pPr marL="0" indent="0">
              <a:buNone/>
            </a:pPr>
            <a:r>
              <a:rPr lang="en-US" dirty="0" err="1">
                <a:solidFill>
                  <a:srgbClr val="000000"/>
                </a:solidFill>
                <a:latin typeface="verdana" panose="020B0604030504040204" pitchFamily="34" charset="0"/>
              </a:rPr>
              <a:t>c.meow</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c.eat</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c.bark</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C.T.Error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325160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194" y="691697"/>
            <a:ext cx="10515600" cy="601526"/>
          </a:xfrm>
        </p:spPr>
        <p:txBody>
          <a:bodyPr>
            <a:normAutofit fontScale="90000"/>
          </a:bodyPr>
          <a:lstStyle/>
          <a:p>
            <a:r>
              <a:rPr lang="en-US" dirty="0"/>
              <a:t> </a:t>
            </a:r>
            <a:r>
              <a:rPr lang="en-US" sz="2800" b="1" u="sng" dirty="0"/>
              <a:t>multiple inheritance is not supported in java</a:t>
            </a:r>
            <a:br>
              <a:rPr lang="en-US" dirty="0"/>
            </a:br>
            <a:endParaRPr lang="en-US" dirty="0"/>
          </a:p>
        </p:txBody>
      </p:sp>
      <p:sp>
        <p:nvSpPr>
          <p:cNvPr id="3" name="Content Placeholder 2"/>
          <p:cNvSpPr>
            <a:spLocks noGrp="1"/>
          </p:cNvSpPr>
          <p:nvPr>
            <p:ph idx="1"/>
          </p:nvPr>
        </p:nvSpPr>
        <p:spPr>
          <a:xfrm>
            <a:off x="838200" y="1253331"/>
            <a:ext cx="10515600" cy="4351338"/>
          </a:xfrm>
        </p:spPr>
        <p:txBody>
          <a:bodyPr>
            <a:normAutofit fontScale="6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"Welcome"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A,B{</a:t>
            </a:r>
            <a:r>
              <a:rPr lang="en-US" dirty="0">
                <a:solidFill>
                  <a:srgbClr val="008200"/>
                </a:solidFill>
                <a:latin typeface="verdana" panose="020B0604030504040204" pitchFamily="34" charset="0"/>
              </a:rPr>
              <a:t>//suppose if it were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C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  </a:t>
            </a:r>
          </a:p>
          <a:p>
            <a:pPr marL="0" indent="0">
              <a:buNone/>
            </a:pPr>
            <a:r>
              <a:rPr lang="en-US" dirty="0">
                <a:solidFill>
                  <a:srgbClr val="000000"/>
                </a:solidFill>
                <a:latin typeface="verdana" panose="020B0604030504040204" pitchFamily="34" charset="0"/>
              </a:rPr>
              <a:t>   obj.msg();</a:t>
            </a:r>
            <a:r>
              <a:rPr lang="en-US" dirty="0">
                <a:solidFill>
                  <a:srgbClr val="008200"/>
                </a:solidFill>
                <a:latin typeface="verdana" panose="020B0604030504040204" pitchFamily="34" charset="0"/>
              </a:rPr>
              <a:t>//Now which </a:t>
            </a:r>
            <a:r>
              <a:rPr lang="en-US" dirty="0" err="1">
                <a:solidFill>
                  <a:srgbClr val="008200"/>
                </a:solidFill>
                <a:latin typeface="verdana" panose="020B0604030504040204" pitchFamily="34" charset="0"/>
              </a:rPr>
              <a:t>msg</a:t>
            </a:r>
            <a:r>
              <a:rPr lang="en-US" dirty="0">
                <a:solidFill>
                  <a:srgbClr val="008200"/>
                </a:solidFill>
                <a:latin typeface="verdana" panose="020B0604030504040204" pitchFamily="34" charset="0"/>
              </a:rPr>
              <a:t>() method would be invoked?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77291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r>
              <a:rPr lang="en-US" altLang="en-US" sz="3200" u="sng" dirty="0">
                <a:solidFill>
                  <a:srgbClr val="610B38"/>
                </a:solidFill>
                <a:latin typeface="erdana"/>
              </a:rPr>
              <a:t>Aggregation in Java</a:t>
            </a:r>
            <a:endParaRPr lang="en-US" sz="3200" u="sng" dirty="0"/>
          </a:p>
        </p:txBody>
      </p:sp>
      <p:sp>
        <p:nvSpPr>
          <p:cNvPr id="4" name="Rectangle 1"/>
          <p:cNvSpPr>
            <a:spLocks noGrp="1" noChangeArrowheads="1"/>
          </p:cNvSpPr>
          <p:nvPr>
            <p:ph idx="1"/>
          </p:nvPr>
        </p:nvSpPr>
        <p:spPr bwMode="auto">
          <a:xfrm>
            <a:off x="838200" y="1324071"/>
            <a:ext cx="1051560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latin typeface="Verdana" panose="020B0604030504040204" pitchFamily="34" charset="0"/>
              </a:rPr>
              <a:t>If a class have an entity reference, it is known as Aggregation. Aggregation represents HAS-A relationship.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Consider a situation, Employee object contains many </a:t>
            </a:r>
            <a:r>
              <a:rPr kumimoji="0" lang="en-US" altLang="en-US" sz="1600" b="0" i="0" u="none" strike="noStrike" cap="none" normalizeH="0" baseline="0" dirty="0" err="1">
                <a:ln>
                  <a:noFill/>
                </a:ln>
                <a:solidFill>
                  <a:srgbClr val="000000"/>
                </a:solidFill>
                <a:effectLst/>
                <a:latin typeface="Verdana" panose="020B0604030504040204" pitchFamily="34" charset="0"/>
              </a:rPr>
              <a:t>informations</a:t>
            </a:r>
            <a:r>
              <a:rPr kumimoji="0" lang="en-US" altLang="en-US" sz="1600" b="0" i="0" u="none" strike="noStrike" cap="none" normalizeH="0" baseline="0" dirty="0">
                <a:ln>
                  <a:noFill/>
                </a:ln>
                <a:solidFill>
                  <a:srgbClr val="000000"/>
                </a:solidFill>
                <a:effectLst/>
                <a:latin typeface="Verdana" panose="020B0604030504040204" pitchFamily="34" charset="0"/>
              </a:rPr>
              <a:t> such as id, name, </a:t>
            </a:r>
            <a:r>
              <a:rPr kumimoji="0" lang="en-US" altLang="en-US" sz="1600" b="0" i="0" u="none" strike="noStrike" cap="none" normalizeH="0" baseline="0" dirty="0" err="1">
                <a:ln>
                  <a:noFill/>
                </a:ln>
                <a:solidFill>
                  <a:srgbClr val="000000"/>
                </a:solidFill>
                <a:effectLst/>
                <a:latin typeface="Verdana" panose="020B0604030504040204" pitchFamily="34" charset="0"/>
              </a:rPr>
              <a:t>emailId</a:t>
            </a:r>
            <a:r>
              <a:rPr kumimoji="0" lang="en-US" altLang="en-US" sz="1600" b="0" i="0" u="none" strike="noStrike" cap="none" normalizeH="0" baseline="0" dirty="0">
                <a:ln>
                  <a:noFill/>
                </a:ln>
                <a:solidFill>
                  <a:srgbClr val="000000"/>
                </a:solidFill>
                <a:effectLst/>
                <a:latin typeface="Verdana" panose="020B0604030504040204" pitchFamily="34" charset="0"/>
              </a:rPr>
              <a:t> etc. It contains one more object named address, which contains its own </a:t>
            </a:r>
            <a:r>
              <a:rPr kumimoji="0" lang="en-US" altLang="en-US" sz="1600" b="0" i="0" u="none" strike="noStrike" cap="none" normalizeH="0" baseline="0" dirty="0" err="1">
                <a:ln>
                  <a:noFill/>
                </a:ln>
                <a:solidFill>
                  <a:srgbClr val="000000"/>
                </a:solidFill>
                <a:effectLst/>
                <a:latin typeface="Verdana" panose="020B0604030504040204" pitchFamily="34" charset="0"/>
              </a:rPr>
              <a:t>informations</a:t>
            </a:r>
            <a:r>
              <a:rPr kumimoji="0" lang="en-US" altLang="en-US" sz="1600" b="0" i="0" u="none" strike="noStrike" cap="none" normalizeH="0" baseline="0" dirty="0">
                <a:ln>
                  <a:noFill/>
                </a:ln>
                <a:solidFill>
                  <a:srgbClr val="000000"/>
                </a:solidFill>
                <a:effectLst/>
                <a:latin typeface="Verdana" panose="020B0604030504040204" pitchFamily="34" charset="0"/>
              </a:rPr>
              <a:t> such as city, state, country, </a:t>
            </a:r>
            <a:r>
              <a:rPr kumimoji="0" lang="en-US" altLang="en-US" sz="1600" b="0" i="0" u="none" strike="noStrike" cap="none" normalizeH="0" baseline="0" dirty="0" err="1">
                <a:ln>
                  <a:noFill/>
                </a:ln>
                <a:solidFill>
                  <a:srgbClr val="000000"/>
                </a:solidFill>
                <a:effectLst/>
                <a:latin typeface="Verdana" panose="020B0604030504040204" pitchFamily="34" charset="0"/>
              </a:rPr>
              <a:t>zipcode</a:t>
            </a:r>
            <a:r>
              <a:rPr kumimoji="0" lang="en-US" altLang="en-US" sz="1600" b="0" i="0" u="none" strike="noStrike" cap="none" normalizeH="0" baseline="0" dirty="0">
                <a:ln>
                  <a:noFill/>
                </a:ln>
                <a:solidFill>
                  <a:srgbClr val="000000"/>
                </a:solidFill>
                <a:effectLst/>
                <a:latin typeface="Verdana" panose="020B0604030504040204" pitchFamily="34" charset="0"/>
              </a:rPr>
              <a:t> etc. as given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457200" lvl="1" indent="0">
              <a:lnSpc>
                <a:spcPct val="100000"/>
              </a:lnSpc>
              <a:buNone/>
            </a:pPr>
            <a:r>
              <a:rPr kumimoji="0" lang="en-US" altLang="en-US" sz="2000" b="1" i="0" u="none" strike="noStrike" cap="none" normalizeH="0" baseline="0" dirty="0">
                <a:ln>
                  <a:noFill/>
                </a:ln>
                <a:solidFill>
                  <a:srgbClr val="006699"/>
                </a:solidFill>
                <a:effectLst/>
                <a:latin typeface="Verdana" panose="020B0604030504040204" pitchFamily="34" charset="0"/>
              </a:rPr>
              <a:t>class</a:t>
            </a:r>
            <a:r>
              <a:rPr kumimoji="0" lang="en-US" altLang="en-US" sz="2000" b="0" i="0" u="none" strike="noStrike" cap="none" normalizeH="0" baseline="0" dirty="0">
                <a:ln>
                  <a:noFill/>
                </a:ln>
                <a:solidFill>
                  <a:srgbClr val="000000"/>
                </a:solidFill>
                <a:effectLst/>
                <a:latin typeface="Verdana" panose="020B0604030504040204" pitchFamily="34" charset="0"/>
              </a:rPr>
              <a:t> Employee{  </a:t>
            </a:r>
          </a:p>
          <a:p>
            <a:pPr marL="457200" lvl="1" indent="0">
              <a:lnSpc>
                <a:spcPct val="100000"/>
              </a:lnSpc>
              <a:buNone/>
            </a:pPr>
            <a:r>
              <a:rPr kumimoji="0" lang="en-US" altLang="en-US" sz="2000" b="1" i="0" u="none" strike="noStrike" cap="none" normalizeH="0" baseline="0" dirty="0" err="1">
                <a:ln>
                  <a:noFill/>
                </a:ln>
                <a:solidFill>
                  <a:srgbClr val="006699"/>
                </a:solidFill>
                <a:effectLst/>
                <a:latin typeface="Verdana" panose="020B0604030504040204" pitchFamily="34" charset="0"/>
              </a:rPr>
              <a:t>int</a:t>
            </a:r>
            <a:r>
              <a:rPr kumimoji="0" lang="en-US" altLang="en-US" sz="2000" b="0" i="0" u="none" strike="noStrike" cap="none" normalizeH="0" baseline="0" dirty="0">
                <a:ln>
                  <a:noFill/>
                </a:ln>
                <a:solidFill>
                  <a:srgbClr val="000000"/>
                </a:solidFill>
                <a:effectLst/>
                <a:latin typeface="Verdana" panose="020B0604030504040204" pitchFamily="34" charset="0"/>
              </a:rPr>
              <a:t> id;  </a:t>
            </a:r>
          </a:p>
          <a:p>
            <a:pPr marL="457200" lvl="1" indent="0">
              <a:lnSpc>
                <a:spcPct val="100000"/>
              </a:lnSpc>
              <a:buNone/>
            </a:pPr>
            <a:r>
              <a:rPr kumimoji="0" lang="en-US" altLang="en-US" sz="2000" b="0" i="0" u="none" strike="noStrike" cap="none" normalizeH="0" baseline="0" dirty="0">
                <a:ln>
                  <a:noFill/>
                </a:ln>
                <a:solidFill>
                  <a:srgbClr val="000000"/>
                </a:solidFill>
                <a:effectLst/>
                <a:latin typeface="Verdana" panose="020B0604030504040204" pitchFamily="34" charset="0"/>
              </a:rPr>
              <a:t>String name;  </a:t>
            </a:r>
          </a:p>
          <a:p>
            <a:pPr marL="457200" lvl="1" indent="0">
              <a:lnSpc>
                <a:spcPct val="100000"/>
              </a:lnSpc>
              <a:buNone/>
            </a:pPr>
            <a:r>
              <a:rPr kumimoji="0" lang="en-US" altLang="en-US" sz="2000" b="0" i="0" u="none" strike="noStrike" cap="none" normalizeH="0" baseline="0" dirty="0">
                <a:ln>
                  <a:noFill/>
                </a:ln>
                <a:solidFill>
                  <a:srgbClr val="000000"/>
                </a:solidFill>
                <a:effectLst/>
                <a:latin typeface="Verdana" panose="020B0604030504040204" pitchFamily="34" charset="0"/>
              </a:rPr>
              <a:t>Address address;</a:t>
            </a:r>
            <a:r>
              <a:rPr kumimoji="0" lang="en-US" altLang="en-US" sz="2000" b="0" i="0" u="none" strike="noStrike" cap="none" normalizeH="0" baseline="0" dirty="0">
                <a:ln>
                  <a:noFill/>
                </a:ln>
                <a:solidFill>
                  <a:srgbClr val="008200"/>
                </a:solidFill>
                <a:effectLst/>
                <a:latin typeface="Verdana" panose="020B0604030504040204" pitchFamily="34" charset="0"/>
              </a:rPr>
              <a:t>//Address is a class</a:t>
            </a:r>
            <a:r>
              <a:rPr kumimoji="0" lang="en-US" altLang="en-US" sz="2000" b="0" i="0" u="none" strike="noStrike" cap="none" normalizeH="0" baseline="0" dirty="0">
                <a:ln>
                  <a:noFill/>
                </a:ln>
                <a:solidFill>
                  <a:srgbClr val="000000"/>
                </a:solidFill>
                <a:effectLst/>
                <a:latin typeface="Verdana" panose="020B0604030504040204" pitchFamily="34" charset="0"/>
              </a:rPr>
              <a:t>  </a:t>
            </a:r>
          </a:p>
          <a:p>
            <a:pPr marL="457200" lvl="1" indent="0">
              <a:lnSpc>
                <a:spcPct val="100000"/>
              </a:lnSpc>
              <a:buNone/>
            </a:pPr>
            <a:r>
              <a:rPr kumimoji="0" lang="en-US" altLang="en-US" sz="2000" b="0" i="0" u="none" strike="noStrike" cap="none" normalizeH="0" baseline="0" dirty="0">
                <a:ln>
                  <a:noFill/>
                </a:ln>
                <a:solidFill>
                  <a:srgbClr val="000000"/>
                </a:solidFill>
                <a:effectLst/>
                <a:latin typeface="Verdana" panose="020B0604030504040204" pitchFamily="34" charset="0"/>
              </a:rPr>
              <a:t>...  </a:t>
            </a:r>
          </a:p>
          <a:p>
            <a:pPr marL="457200" lvl="1" indent="0">
              <a:lnSpc>
                <a:spcPct val="100000"/>
              </a:lnSpc>
              <a:buNone/>
            </a:pPr>
            <a:r>
              <a:rPr kumimoji="0" lang="en-US" altLang="en-US" sz="20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In such case, Employee has an entity reference address, so relationship is Employee HAS-A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 it is used for Code Reusability.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64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46" y="336458"/>
            <a:ext cx="11819708" cy="6364788"/>
          </a:xfrm>
        </p:spPr>
        <p:txBody>
          <a:bodyPr numCol="2">
            <a:normAutofit fontScale="62500" lnSpcReduction="20000"/>
          </a:bodyPr>
          <a:lstStyle/>
          <a:p>
            <a:pPr marL="0" indent="0">
              <a:buNone/>
            </a:pPr>
            <a:r>
              <a:rPr lang="en-US" sz="2900" b="1" dirty="0">
                <a:solidFill>
                  <a:srgbClr val="006699"/>
                </a:solidFill>
                <a:latin typeface="Times New Roman" panose="02020603050405020304" pitchFamily="18" charset="0"/>
                <a:cs typeface="Times New Roman" panose="02020603050405020304" pitchFamily="18" charset="0"/>
              </a:rPr>
              <a:t>public</a:t>
            </a:r>
            <a:r>
              <a:rPr lang="en-US" sz="2900" dirty="0">
                <a:solidFill>
                  <a:srgbClr val="000000"/>
                </a:solidFill>
                <a:latin typeface="Times New Roman" panose="02020603050405020304" pitchFamily="18" charset="0"/>
                <a:cs typeface="Times New Roman" panose="02020603050405020304" pitchFamily="18" charset="0"/>
              </a:rPr>
              <a:t> </a:t>
            </a:r>
            <a:r>
              <a:rPr lang="en-US" sz="2900" b="1" dirty="0">
                <a:solidFill>
                  <a:srgbClr val="006699"/>
                </a:solidFill>
                <a:latin typeface="Times New Roman" panose="02020603050405020304" pitchFamily="18" charset="0"/>
                <a:cs typeface="Times New Roman" panose="02020603050405020304" pitchFamily="18" charset="0"/>
              </a:rPr>
              <a:t>class</a:t>
            </a:r>
            <a:r>
              <a:rPr lang="en-US" sz="2900" dirty="0">
                <a:solidFill>
                  <a:srgbClr val="000000"/>
                </a:solidFill>
                <a:latin typeface="Times New Roman" panose="02020603050405020304" pitchFamily="18" charset="0"/>
                <a:cs typeface="Times New Roman" panose="02020603050405020304" pitchFamily="18" charset="0"/>
              </a:rPr>
              <a:t> Address {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String </a:t>
            </a:r>
            <a:r>
              <a:rPr lang="en-US" sz="2900" dirty="0" err="1">
                <a:solidFill>
                  <a:srgbClr val="000000"/>
                </a:solidFill>
                <a:latin typeface="Times New Roman" panose="02020603050405020304" pitchFamily="18" charset="0"/>
                <a:cs typeface="Times New Roman" panose="02020603050405020304" pitchFamily="18" charset="0"/>
              </a:rPr>
              <a:t>city,state,country</a:t>
            </a:r>
            <a:r>
              <a:rPr lang="en-US" sz="29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2900" b="1" dirty="0">
                <a:solidFill>
                  <a:srgbClr val="006699"/>
                </a:solidFill>
                <a:latin typeface="Times New Roman" panose="02020603050405020304" pitchFamily="18" charset="0"/>
                <a:cs typeface="Times New Roman" panose="02020603050405020304" pitchFamily="18" charset="0"/>
              </a:rPr>
              <a:t>public</a:t>
            </a:r>
            <a:r>
              <a:rPr lang="en-US" sz="2900" dirty="0">
                <a:solidFill>
                  <a:srgbClr val="000000"/>
                </a:solidFill>
                <a:latin typeface="Times New Roman" panose="02020603050405020304" pitchFamily="18" charset="0"/>
                <a:cs typeface="Times New Roman" panose="02020603050405020304" pitchFamily="18" charset="0"/>
              </a:rPr>
              <a:t> Address(String city, String state, String country) {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r>
              <a:rPr lang="en-US" sz="2900" b="1" dirty="0" err="1">
                <a:solidFill>
                  <a:srgbClr val="006699"/>
                </a:solidFill>
                <a:latin typeface="Times New Roman" panose="02020603050405020304" pitchFamily="18" charset="0"/>
                <a:cs typeface="Times New Roman" panose="02020603050405020304" pitchFamily="18" charset="0"/>
              </a:rPr>
              <a:t>this</a:t>
            </a:r>
            <a:r>
              <a:rPr lang="en-US" sz="2900" dirty="0" err="1">
                <a:solidFill>
                  <a:srgbClr val="000000"/>
                </a:solidFill>
                <a:latin typeface="Times New Roman" panose="02020603050405020304" pitchFamily="18" charset="0"/>
                <a:cs typeface="Times New Roman" panose="02020603050405020304" pitchFamily="18" charset="0"/>
              </a:rPr>
              <a:t>.city</a:t>
            </a:r>
            <a:r>
              <a:rPr lang="en-US" sz="2900" dirty="0">
                <a:solidFill>
                  <a:srgbClr val="000000"/>
                </a:solidFill>
                <a:latin typeface="Times New Roman" panose="02020603050405020304" pitchFamily="18" charset="0"/>
                <a:cs typeface="Times New Roman" panose="02020603050405020304" pitchFamily="18" charset="0"/>
              </a:rPr>
              <a:t> = city;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r>
              <a:rPr lang="en-US" sz="2900" b="1" dirty="0" err="1">
                <a:solidFill>
                  <a:srgbClr val="006699"/>
                </a:solidFill>
                <a:latin typeface="Times New Roman" panose="02020603050405020304" pitchFamily="18" charset="0"/>
                <a:cs typeface="Times New Roman" panose="02020603050405020304" pitchFamily="18" charset="0"/>
              </a:rPr>
              <a:t>this</a:t>
            </a:r>
            <a:r>
              <a:rPr lang="en-US" sz="2900" dirty="0" err="1">
                <a:solidFill>
                  <a:srgbClr val="000000"/>
                </a:solidFill>
                <a:latin typeface="Times New Roman" panose="02020603050405020304" pitchFamily="18" charset="0"/>
                <a:cs typeface="Times New Roman" panose="02020603050405020304" pitchFamily="18" charset="0"/>
              </a:rPr>
              <a:t>.state</a:t>
            </a:r>
            <a:r>
              <a:rPr lang="en-US" sz="2900" dirty="0">
                <a:solidFill>
                  <a:srgbClr val="000000"/>
                </a:solidFill>
                <a:latin typeface="Times New Roman" panose="02020603050405020304" pitchFamily="18" charset="0"/>
                <a:cs typeface="Times New Roman" panose="02020603050405020304" pitchFamily="18" charset="0"/>
              </a:rPr>
              <a:t> = state;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r>
              <a:rPr lang="en-US" sz="2900" b="1" dirty="0" err="1">
                <a:solidFill>
                  <a:srgbClr val="006699"/>
                </a:solidFill>
                <a:latin typeface="Times New Roman" panose="02020603050405020304" pitchFamily="18" charset="0"/>
                <a:cs typeface="Times New Roman" panose="02020603050405020304" pitchFamily="18" charset="0"/>
              </a:rPr>
              <a:t>this</a:t>
            </a:r>
            <a:r>
              <a:rPr lang="en-US" sz="2900" dirty="0" err="1">
                <a:solidFill>
                  <a:srgbClr val="000000"/>
                </a:solidFill>
                <a:latin typeface="Times New Roman" panose="02020603050405020304" pitchFamily="18" charset="0"/>
                <a:cs typeface="Times New Roman" panose="02020603050405020304" pitchFamily="18" charset="0"/>
              </a:rPr>
              <a:t>.country</a:t>
            </a:r>
            <a:r>
              <a:rPr lang="en-US" sz="2900" dirty="0">
                <a:solidFill>
                  <a:srgbClr val="000000"/>
                </a:solidFill>
                <a:latin typeface="Times New Roman" panose="02020603050405020304" pitchFamily="18" charset="0"/>
                <a:cs typeface="Times New Roman" panose="02020603050405020304" pitchFamily="18" charset="0"/>
              </a:rPr>
              <a:t> = country;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  </a:t>
            </a:r>
          </a:p>
          <a:p>
            <a:pPr marL="0" indent="0">
              <a:buNone/>
            </a:pPr>
            <a:r>
              <a:rPr lang="en-US" sz="2900" b="1" dirty="0">
                <a:latin typeface="Times New Roman" panose="02020603050405020304" pitchFamily="18" charset="0"/>
                <a:cs typeface="Times New Roman" panose="02020603050405020304" pitchFamily="18" charset="0"/>
              </a:rPr>
              <a:t>public</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class</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 {  </a:t>
            </a:r>
          </a:p>
          <a:p>
            <a:pPr marL="0" indent="0">
              <a:buNone/>
            </a:pPr>
            <a:r>
              <a:rPr lang="en-US" sz="2900" b="1" dirty="0" err="1">
                <a:latin typeface="Times New Roman" panose="02020603050405020304" pitchFamily="18" charset="0"/>
                <a:cs typeface="Times New Roman" panose="02020603050405020304" pitchFamily="18" charset="0"/>
              </a:rPr>
              <a:t>int</a:t>
            </a:r>
            <a:r>
              <a:rPr lang="en-US" sz="2900" dirty="0">
                <a:latin typeface="Times New Roman" panose="02020603050405020304" pitchFamily="18" charset="0"/>
                <a:cs typeface="Times New Roman" panose="02020603050405020304" pitchFamily="18" charset="0"/>
              </a:rPr>
              <a:t> id;  </a:t>
            </a:r>
          </a:p>
          <a:p>
            <a:pPr marL="0" indent="0">
              <a:buNone/>
            </a:pPr>
            <a:r>
              <a:rPr lang="en-US" sz="2900" dirty="0">
                <a:latin typeface="Times New Roman" panose="02020603050405020304" pitchFamily="18" charset="0"/>
                <a:cs typeface="Times New Roman" panose="02020603050405020304" pitchFamily="18" charset="0"/>
              </a:rPr>
              <a:t>String name;  </a:t>
            </a:r>
          </a:p>
          <a:p>
            <a:pPr marL="0" indent="0">
              <a:buNone/>
            </a:pPr>
            <a:r>
              <a:rPr lang="en-US" sz="2900" dirty="0">
                <a:latin typeface="Times New Roman" panose="02020603050405020304" pitchFamily="18" charset="0"/>
                <a:cs typeface="Times New Roman" panose="02020603050405020304" pitchFamily="18" charset="0"/>
              </a:rPr>
              <a:t>Address </a:t>
            </a:r>
            <a:r>
              <a:rPr lang="en-US" sz="2900" dirty="0" err="1">
                <a:latin typeface="Times New Roman" panose="02020603050405020304" pitchFamily="18" charset="0"/>
                <a:cs typeface="Times New Roman" panose="02020603050405020304" pitchFamily="18" charset="0"/>
              </a:rPr>
              <a:t>address</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b="1" dirty="0">
                <a:latin typeface="Times New Roman" panose="02020603050405020304" pitchFamily="18" charset="0"/>
                <a:cs typeface="Times New Roman" panose="02020603050405020304" pitchFamily="18" charset="0"/>
              </a:rPr>
              <a:t>public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a:t>
            </a:r>
            <a:r>
              <a:rPr lang="en-US" sz="2900" b="1" dirty="0" err="1">
                <a:latin typeface="Times New Roman" panose="02020603050405020304" pitchFamily="18" charset="0"/>
                <a:cs typeface="Times New Roman" panose="02020603050405020304" pitchFamily="18" charset="0"/>
              </a:rPr>
              <a:t>int</a:t>
            </a:r>
            <a:r>
              <a:rPr lang="en-US" sz="2900" dirty="0">
                <a:latin typeface="Times New Roman" panose="02020603050405020304" pitchFamily="18" charset="0"/>
                <a:cs typeface="Times New Roman" panose="02020603050405020304" pitchFamily="18" charset="0"/>
              </a:rPr>
              <a:t> id, String </a:t>
            </a:r>
            <a:r>
              <a:rPr lang="en-US" sz="2900" dirty="0" err="1">
                <a:latin typeface="Times New Roman" panose="02020603050405020304" pitchFamily="18" charset="0"/>
                <a:cs typeface="Times New Roman" panose="02020603050405020304" pitchFamily="18" charset="0"/>
              </a:rPr>
              <a:t>name,Address</a:t>
            </a:r>
            <a:r>
              <a:rPr lang="en-US" sz="2900" dirty="0">
                <a:latin typeface="Times New Roman" panose="02020603050405020304" pitchFamily="18" charset="0"/>
                <a:cs typeface="Times New Roman" panose="02020603050405020304" pitchFamily="18" charset="0"/>
              </a:rPr>
              <a:t> address) {  </a:t>
            </a:r>
          </a:p>
          <a:p>
            <a:pPr marL="0" indent="0">
              <a:buNone/>
            </a:pP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this</a:t>
            </a:r>
            <a:r>
              <a:rPr lang="en-US" sz="2900" dirty="0">
                <a:latin typeface="Times New Roman" panose="02020603050405020304" pitchFamily="18" charset="0"/>
                <a:cs typeface="Times New Roman" panose="02020603050405020304" pitchFamily="18" charset="0"/>
              </a:rPr>
              <a:t>.id = id;  </a:t>
            </a:r>
          </a:p>
          <a:p>
            <a:pPr marL="0" indent="0">
              <a:buNone/>
            </a:pP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this</a:t>
            </a:r>
            <a:r>
              <a:rPr lang="en-US" sz="2900" dirty="0">
                <a:latin typeface="Times New Roman" panose="02020603050405020304" pitchFamily="18" charset="0"/>
                <a:cs typeface="Times New Roman" panose="02020603050405020304" pitchFamily="18" charset="0"/>
              </a:rPr>
              <a:t>.name = name;  </a:t>
            </a:r>
          </a:p>
          <a:p>
            <a:pPr marL="0" indent="0">
              <a:buNone/>
            </a:pPr>
            <a:r>
              <a:rPr lang="en-US" sz="2900"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this</a:t>
            </a:r>
            <a:r>
              <a:rPr lang="en-US" sz="2900" dirty="0" err="1">
                <a:latin typeface="Times New Roman" panose="02020603050405020304" pitchFamily="18" charset="0"/>
                <a:cs typeface="Times New Roman" panose="02020603050405020304" pitchFamily="18" charset="0"/>
              </a:rPr>
              <a:t>.address</a:t>
            </a:r>
            <a:r>
              <a:rPr lang="en-US" sz="2900" dirty="0">
                <a:latin typeface="Times New Roman" panose="02020603050405020304" pitchFamily="18" charset="0"/>
                <a:cs typeface="Times New Roman" panose="02020603050405020304" pitchFamily="18" charset="0"/>
              </a:rPr>
              <a:t>=address;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b="1" dirty="0">
                <a:latin typeface="Times New Roman" panose="02020603050405020304" pitchFamily="18" charset="0"/>
                <a:cs typeface="Times New Roman" panose="02020603050405020304" pitchFamily="18" charset="0"/>
              </a:rPr>
              <a:t>void</a:t>
            </a:r>
            <a:r>
              <a:rPr lang="en-US" sz="2900" dirty="0">
                <a:latin typeface="Times New Roman" panose="02020603050405020304" pitchFamily="18" charset="0"/>
                <a:cs typeface="Times New Roman" panose="02020603050405020304" pitchFamily="18" charset="0"/>
              </a:rPr>
              <a:t> display(){  </a:t>
            </a:r>
          </a:p>
          <a:p>
            <a:pPr marL="0" indent="0">
              <a:buNone/>
            </a:pPr>
            <a:r>
              <a:rPr lang="en-US" sz="2900" dirty="0" err="1">
                <a:latin typeface="Times New Roman" panose="02020603050405020304" pitchFamily="18" charset="0"/>
                <a:cs typeface="Times New Roman" panose="02020603050405020304" pitchFamily="18" charset="0"/>
              </a:rPr>
              <a:t>System.out.println</a:t>
            </a:r>
            <a:r>
              <a:rPr lang="en-US" sz="2900" dirty="0">
                <a:latin typeface="Times New Roman" panose="02020603050405020304" pitchFamily="18" charset="0"/>
                <a:cs typeface="Times New Roman" panose="02020603050405020304" pitchFamily="18" charset="0"/>
              </a:rPr>
              <a:t>(id+" "+name);  </a:t>
            </a:r>
          </a:p>
          <a:p>
            <a:pPr marL="0" indent="0">
              <a:buNone/>
            </a:pPr>
            <a:r>
              <a:rPr lang="en-US" sz="2900" dirty="0" err="1">
                <a:latin typeface="Times New Roman" panose="02020603050405020304" pitchFamily="18" charset="0"/>
                <a:cs typeface="Times New Roman" panose="02020603050405020304" pitchFamily="18" charset="0"/>
              </a:rPr>
              <a:t>System.out.println</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address.city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address.state</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address.country</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b="1" dirty="0">
                <a:latin typeface="Times New Roman" panose="02020603050405020304" pitchFamily="18" charset="0"/>
                <a:cs typeface="Times New Roman" panose="02020603050405020304" pitchFamily="18" charset="0"/>
              </a:rPr>
              <a:t>public</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static</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void</a:t>
            </a:r>
            <a:r>
              <a:rPr lang="en-US" sz="2900" dirty="0">
                <a:latin typeface="Times New Roman" panose="02020603050405020304" pitchFamily="18" charset="0"/>
                <a:cs typeface="Times New Roman" panose="02020603050405020304" pitchFamily="18" charset="0"/>
              </a:rPr>
              <a:t> main(String[] </a:t>
            </a:r>
            <a:r>
              <a:rPr lang="en-US" sz="2900" dirty="0" err="1">
                <a:latin typeface="Times New Roman" panose="02020603050405020304" pitchFamily="18" charset="0"/>
                <a:cs typeface="Times New Roman" panose="02020603050405020304" pitchFamily="18" charset="0"/>
              </a:rPr>
              <a:t>args</a:t>
            </a:r>
            <a:r>
              <a:rPr lang="en-US" sz="2900" dirty="0">
                <a:latin typeface="Times New Roman" panose="02020603050405020304" pitchFamily="18" charset="0"/>
                <a:cs typeface="Times New Roman" panose="02020603050405020304" pitchFamily="18" charset="0"/>
              </a:rPr>
              <a:t>) {  </a:t>
            </a:r>
          </a:p>
          <a:p>
            <a:pPr marL="0" indent="0">
              <a:buNone/>
            </a:pPr>
            <a:r>
              <a:rPr lang="en-US" sz="2900" dirty="0">
                <a:latin typeface="Times New Roman" panose="02020603050405020304" pitchFamily="18" charset="0"/>
                <a:cs typeface="Times New Roman" panose="02020603050405020304" pitchFamily="18" charset="0"/>
              </a:rPr>
              <a:t>Address address1=</a:t>
            </a:r>
            <a:r>
              <a:rPr lang="en-US" sz="2900" b="1" dirty="0">
                <a:latin typeface="Times New Roman" panose="02020603050405020304" pitchFamily="18" charset="0"/>
                <a:cs typeface="Times New Roman" panose="02020603050405020304" pitchFamily="18" charset="0"/>
              </a:rPr>
              <a:t>new</a:t>
            </a:r>
            <a:r>
              <a:rPr lang="en-US" sz="2900" dirty="0">
                <a:latin typeface="Times New Roman" panose="02020603050405020304" pitchFamily="18" charset="0"/>
                <a:cs typeface="Times New Roman" panose="02020603050405020304" pitchFamily="18" charset="0"/>
              </a:rPr>
              <a:t> Address("</a:t>
            </a:r>
            <a:r>
              <a:rPr lang="en-US" sz="2900" dirty="0" err="1">
                <a:latin typeface="Times New Roman" panose="02020603050405020304" pitchFamily="18" charset="0"/>
                <a:cs typeface="Times New Roman" panose="02020603050405020304" pitchFamily="18" charset="0"/>
              </a:rPr>
              <a:t>gzb</a:t>
            </a:r>
            <a:r>
              <a:rPr lang="en-US" sz="2900" dirty="0">
                <a:latin typeface="Times New Roman" panose="02020603050405020304" pitchFamily="18" charset="0"/>
                <a:cs typeface="Times New Roman" panose="02020603050405020304" pitchFamily="18" charset="0"/>
              </a:rPr>
              <a:t>","UP","</a:t>
            </a:r>
            <a:r>
              <a:rPr lang="en-US" sz="2900" dirty="0" err="1">
                <a:latin typeface="Times New Roman" panose="02020603050405020304" pitchFamily="18" charset="0"/>
                <a:cs typeface="Times New Roman" panose="02020603050405020304" pitchFamily="18" charset="0"/>
              </a:rPr>
              <a:t>india</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Address address2=</a:t>
            </a:r>
            <a:r>
              <a:rPr lang="en-US" sz="2900" b="1" dirty="0">
                <a:latin typeface="Times New Roman" panose="02020603050405020304" pitchFamily="18" charset="0"/>
                <a:cs typeface="Times New Roman" panose="02020603050405020304" pitchFamily="18" charset="0"/>
              </a:rPr>
              <a:t>new</a:t>
            </a:r>
            <a:r>
              <a:rPr lang="en-US" sz="2900" dirty="0">
                <a:latin typeface="Times New Roman" panose="02020603050405020304" pitchFamily="18" charset="0"/>
                <a:cs typeface="Times New Roman" panose="02020603050405020304" pitchFamily="18" charset="0"/>
              </a:rPr>
              <a:t> Address("</a:t>
            </a:r>
            <a:r>
              <a:rPr lang="en-US" sz="2900" dirty="0" err="1">
                <a:latin typeface="Times New Roman" panose="02020603050405020304" pitchFamily="18" charset="0"/>
                <a:cs typeface="Times New Roman" panose="02020603050405020304" pitchFamily="18" charset="0"/>
              </a:rPr>
              <a:t>gno</a:t>
            </a:r>
            <a:r>
              <a:rPr lang="en-US" sz="2900" dirty="0">
                <a:latin typeface="Times New Roman" panose="02020603050405020304" pitchFamily="18" charset="0"/>
                <a:cs typeface="Times New Roman" panose="02020603050405020304" pitchFamily="18" charset="0"/>
              </a:rPr>
              <a:t>","UP","</a:t>
            </a:r>
            <a:r>
              <a:rPr lang="en-US" sz="2900" dirty="0" err="1">
                <a:latin typeface="Times New Roman" panose="02020603050405020304" pitchFamily="18" charset="0"/>
                <a:cs typeface="Times New Roman" panose="02020603050405020304" pitchFamily="18" charset="0"/>
              </a:rPr>
              <a:t>india</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 e=</a:t>
            </a:r>
            <a:r>
              <a:rPr lang="en-US" sz="2900" b="1" dirty="0">
                <a:latin typeface="Times New Roman" panose="02020603050405020304" pitchFamily="18" charset="0"/>
                <a:cs typeface="Times New Roman" panose="02020603050405020304" pitchFamily="18" charset="0"/>
              </a:rPr>
              <a:t>new</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(111,"varun",address1);  </a:t>
            </a:r>
          </a:p>
          <a:p>
            <a:pPr marL="0" indent="0">
              <a:buNone/>
            </a:pP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 e2=</a:t>
            </a:r>
            <a:r>
              <a:rPr lang="en-US" sz="2900" b="1" dirty="0">
                <a:latin typeface="Times New Roman" panose="02020603050405020304" pitchFamily="18" charset="0"/>
                <a:cs typeface="Times New Roman" panose="02020603050405020304" pitchFamily="18" charset="0"/>
              </a:rPr>
              <a:t>new</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Emp</a:t>
            </a:r>
            <a:r>
              <a:rPr lang="en-US" sz="2900" dirty="0">
                <a:latin typeface="Times New Roman" panose="02020603050405020304" pitchFamily="18" charset="0"/>
                <a:cs typeface="Times New Roman" panose="02020603050405020304" pitchFamily="18" charset="0"/>
              </a:rPr>
              <a:t>(112,"arun",address2);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err="1">
                <a:latin typeface="Times New Roman" panose="02020603050405020304" pitchFamily="18" charset="0"/>
                <a:cs typeface="Times New Roman" panose="02020603050405020304" pitchFamily="18" charset="0"/>
              </a:rPr>
              <a:t>e.display</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e2.display();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301255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0000"/>
                </a:solidFill>
                <a:latin typeface="verdana" panose="020B0604030504040204" pitchFamily="34" charset="0"/>
              </a:rPr>
              <a:t>Method Overloading</a:t>
            </a:r>
            <a:endParaRPr lang="en-US" sz="3200" dirty="0"/>
          </a:p>
        </p:txBody>
      </p:sp>
      <p:sp>
        <p:nvSpPr>
          <p:cNvPr id="3" name="Content Placeholder 2"/>
          <p:cNvSpPr>
            <a:spLocks noGrp="1"/>
          </p:cNvSpPr>
          <p:nvPr>
            <p:ph idx="1"/>
          </p:nvPr>
        </p:nvSpPr>
        <p:spPr>
          <a:xfrm>
            <a:off x="838200" y="1397726"/>
            <a:ext cx="10918371" cy="5460274"/>
          </a:xfrm>
        </p:spPr>
        <p:txBody>
          <a:bodyPr>
            <a:normAutofit lnSpcReduction="10000"/>
          </a:bodyPr>
          <a:lstStyle/>
          <a:p>
            <a:r>
              <a:rPr lang="en-US" dirty="0">
                <a:solidFill>
                  <a:srgbClr val="000000"/>
                </a:solidFill>
                <a:latin typeface="Times New Roman" panose="02020603050405020304" pitchFamily="18" charset="0"/>
                <a:cs typeface="Times New Roman" panose="02020603050405020304" pitchFamily="18" charset="0"/>
              </a:rPr>
              <a:t>If a class has multiple methods having same name but different in parameters, it is known as </a:t>
            </a:r>
            <a:r>
              <a:rPr lang="en-US" b="1" dirty="0">
                <a:solidFill>
                  <a:srgbClr val="000000"/>
                </a:solidFill>
                <a:latin typeface="Times New Roman" panose="02020603050405020304" pitchFamily="18" charset="0"/>
                <a:cs typeface="Times New Roman" panose="02020603050405020304" pitchFamily="18" charset="0"/>
              </a:rPr>
              <a:t>Method Overloading</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If we have to perform only one operation, having same name of the methods increases the readability of the program.</a:t>
            </a:r>
          </a:p>
          <a:p>
            <a:r>
              <a:rPr lang="en-US" dirty="0">
                <a:solidFill>
                  <a:srgbClr val="000000"/>
                </a:solidFill>
                <a:latin typeface="Times New Roman" panose="02020603050405020304" pitchFamily="18" charset="0"/>
                <a:cs typeface="Times New Roman" panose="02020603050405020304" pitchFamily="18" charset="0"/>
              </a:rPr>
              <a:t>Suppose you have to perform addition of the given numbers but there can be any number of arguments, if you write the method such as </a:t>
            </a:r>
          </a:p>
          <a:p>
            <a:r>
              <a:rPr lang="en-US" dirty="0">
                <a:solidFill>
                  <a:srgbClr val="FF0000"/>
                </a:solidFill>
                <a:latin typeface="Times New Roman" panose="02020603050405020304" pitchFamily="18" charset="0"/>
                <a:cs typeface="Times New Roman" panose="02020603050405020304" pitchFamily="18" charset="0"/>
              </a:rPr>
              <a:t>a(</a:t>
            </a:r>
            <a:r>
              <a:rPr lang="en-US" dirty="0" err="1">
                <a:solidFill>
                  <a:srgbClr val="FF0000"/>
                </a:solidFill>
                <a:latin typeface="Times New Roman" panose="02020603050405020304" pitchFamily="18" charset="0"/>
                <a:cs typeface="Times New Roman" panose="02020603050405020304" pitchFamily="18" charset="0"/>
              </a:rPr>
              <a:t>int,int</a:t>
            </a:r>
            <a:r>
              <a:rPr lang="en-US" dirty="0">
                <a:solidFill>
                  <a:srgbClr val="FF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for two parameters, and </a:t>
            </a:r>
          </a:p>
          <a:p>
            <a:r>
              <a:rPr lang="en-US" dirty="0">
                <a:solidFill>
                  <a:srgbClr val="FF0000"/>
                </a:solidFill>
                <a:latin typeface="Times New Roman" panose="02020603050405020304" pitchFamily="18" charset="0"/>
                <a:cs typeface="Times New Roman" panose="02020603050405020304" pitchFamily="18" charset="0"/>
              </a:rPr>
              <a:t>b(</a:t>
            </a:r>
            <a:r>
              <a:rPr lang="en-US" dirty="0" err="1">
                <a:solidFill>
                  <a:srgbClr val="FF0000"/>
                </a:solidFill>
                <a:latin typeface="Times New Roman" panose="02020603050405020304" pitchFamily="18" charset="0"/>
                <a:cs typeface="Times New Roman" panose="02020603050405020304" pitchFamily="18" charset="0"/>
              </a:rPr>
              <a:t>int,int,int</a:t>
            </a:r>
            <a:r>
              <a:rPr lang="en-US" dirty="0">
                <a:solidFill>
                  <a:srgbClr val="FF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for three parameters then it may be difficult for you as well as other programmers to understand the behavior of the method because its name differs.</a:t>
            </a:r>
          </a:p>
          <a:p>
            <a:r>
              <a:rPr lang="en-US" dirty="0">
                <a:latin typeface="Times New Roman" panose="02020603050405020304" pitchFamily="18" charset="0"/>
                <a:cs typeface="Times New Roman" panose="02020603050405020304" pitchFamily="18" charset="0"/>
              </a:rPr>
              <a:t>There are two ways to overload the method in java</a:t>
            </a:r>
          </a:p>
          <a:p>
            <a:pPr lvl="1"/>
            <a:r>
              <a:rPr lang="en-US" sz="2000" dirty="0">
                <a:latin typeface="Times New Roman" panose="02020603050405020304" pitchFamily="18" charset="0"/>
                <a:cs typeface="Times New Roman" panose="02020603050405020304" pitchFamily="18" charset="0"/>
              </a:rPr>
              <a:t>By changing number of arguments</a:t>
            </a:r>
          </a:p>
          <a:p>
            <a:pPr lvl="1"/>
            <a:r>
              <a:rPr lang="en-US" sz="2000" dirty="0">
                <a:latin typeface="Times New Roman" panose="02020603050405020304" pitchFamily="18" charset="0"/>
                <a:cs typeface="Times New Roman" panose="02020603050405020304" pitchFamily="18" charset="0"/>
              </a:rPr>
              <a:t>By changing the data type</a:t>
            </a:r>
          </a:p>
          <a:p>
            <a:endParaRPr lang="en-US" sz="2200"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77066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Method Overloading: changing no. of arguments</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Adder{  </a:t>
            </a:r>
          </a:p>
          <a:p>
            <a:pPr marL="0" indent="0">
              <a:buNone/>
            </a:pP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add(</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b){</a:t>
            </a:r>
            <a:r>
              <a:rPr lang="en-US" sz="2000" b="1" dirty="0">
                <a:solidFill>
                  <a:srgbClr val="006699"/>
                </a:solidFill>
                <a:latin typeface="verdana" panose="020B0604030504040204" pitchFamily="34" charset="0"/>
              </a:rPr>
              <a:t>return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add(</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b,</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c){</a:t>
            </a:r>
            <a:r>
              <a:rPr lang="en-US" sz="2000" b="1" dirty="0">
                <a:solidFill>
                  <a:srgbClr val="006699"/>
                </a:solidFill>
                <a:latin typeface="verdana" panose="020B0604030504040204" pitchFamily="34" charset="0"/>
              </a:rPr>
              <a:t>return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a+b+c</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TestOverloading1{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Adder.add</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  </a:t>
            </a:r>
          </a:p>
          <a:p>
            <a:pPr marL="0" indent="0">
              <a:buNone/>
            </a:pP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Adder.add</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119909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Method Overloading: changing data type of arguments</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Adder{  </a:t>
            </a:r>
          </a:p>
          <a:p>
            <a:pPr marL="0" indent="0">
              <a:buNone/>
            </a:pP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add(</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b){</a:t>
            </a:r>
            <a:r>
              <a:rPr lang="en-US" sz="2000" b="1" dirty="0">
                <a:solidFill>
                  <a:srgbClr val="006699"/>
                </a:solidFill>
                <a:latin typeface="verdana" panose="020B0604030504040204" pitchFamily="34" charset="0"/>
              </a:rPr>
              <a:t>return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double</a:t>
            </a:r>
            <a:r>
              <a:rPr lang="en-US" sz="2000" dirty="0">
                <a:solidFill>
                  <a:srgbClr val="000000"/>
                </a:solidFill>
                <a:latin typeface="verdana" panose="020B0604030504040204" pitchFamily="34" charset="0"/>
              </a:rPr>
              <a:t> add(</a:t>
            </a:r>
            <a:r>
              <a:rPr lang="en-US" sz="2000" b="1" dirty="0">
                <a:solidFill>
                  <a:srgbClr val="006699"/>
                </a:solidFill>
                <a:latin typeface="verdana" panose="020B0604030504040204" pitchFamily="34" charset="0"/>
              </a:rPr>
              <a:t>double</a:t>
            </a:r>
            <a:r>
              <a:rPr lang="en-US" sz="2000" dirty="0">
                <a:solidFill>
                  <a:srgbClr val="000000"/>
                </a:solidFill>
                <a:latin typeface="verdana" panose="020B0604030504040204" pitchFamily="34" charset="0"/>
              </a:rPr>
              <a:t> a, </a:t>
            </a:r>
            <a:r>
              <a:rPr lang="en-US" sz="2000" b="1" dirty="0">
                <a:solidFill>
                  <a:srgbClr val="006699"/>
                </a:solidFill>
                <a:latin typeface="verdana" panose="020B0604030504040204" pitchFamily="34" charset="0"/>
              </a:rPr>
              <a:t>double</a:t>
            </a:r>
            <a:r>
              <a:rPr lang="en-US" sz="2000" dirty="0">
                <a:solidFill>
                  <a:srgbClr val="000000"/>
                </a:solidFill>
                <a:latin typeface="verdana" panose="020B0604030504040204" pitchFamily="34" charset="0"/>
              </a:rPr>
              <a:t> b){</a:t>
            </a:r>
            <a:r>
              <a:rPr lang="en-US" sz="2000" b="1" dirty="0">
                <a:solidFill>
                  <a:srgbClr val="006699"/>
                </a:solidFill>
                <a:latin typeface="verdana" panose="020B0604030504040204" pitchFamily="34" charset="0"/>
              </a:rPr>
              <a:t>return</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TestOverloading2{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Adder.add</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11</a:t>
            </a:r>
            <a:r>
              <a:rPr lang="en-US" sz="2000" dirty="0">
                <a:solidFill>
                  <a:srgbClr val="000000"/>
                </a:solidFill>
                <a:latin typeface="verdana" panose="020B0604030504040204" pitchFamily="34" charset="0"/>
              </a:rPr>
              <a:t>));  </a:t>
            </a:r>
          </a:p>
          <a:p>
            <a:pPr marL="0" indent="0">
              <a:buNone/>
            </a:pP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Adder.add</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12.3</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12.6</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3195968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TestOverloading4{  </a:t>
            </a:r>
          </a:p>
          <a:p>
            <a:pPr marL="0" indent="0">
              <a:buNone/>
            </a:pP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"main with String[]"</a:t>
            </a:r>
            <a:r>
              <a:rPr lang="en-US" sz="1800" dirty="0">
                <a:solidFill>
                  <a:srgbClr val="000000"/>
                </a:solidFill>
                <a:latin typeface="verdana" panose="020B0604030504040204" pitchFamily="34" charset="0"/>
              </a:rPr>
              <a:t>);}  </a:t>
            </a:r>
          </a:p>
          <a:p>
            <a:pPr marL="0" indent="0">
              <a:buNone/>
            </a:pP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"main with String"</a:t>
            </a:r>
            <a:r>
              <a:rPr lang="en-US" sz="1800" dirty="0">
                <a:solidFill>
                  <a:srgbClr val="000000"/>
                </a:solidFill>
                <a:latin typeface="verdana" panose="020B0604030504040204" pitchFamily="34" charset="0"/>
              </a:rPr>
              <a:t>);}  </a:t>
            </a:r>
          </a:p>
          <a:p>
            <a:pPr marL="0" indent="0">
              <a:buNone/>
            </a:pP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"main without </a:t>
            </a:r>
            <a:r>
              <a:rPr lang="en-US" sz="1800" dirty="0" err="1">
                <a:solidFill>
                  <a:srgbClr val="0000FF"/>
                </a:solidFill>
                <a:latin typeface="verdana" panose="020B0604030504040204" pitchFamily="34" charset="0"/>
              </a:rPr>
              <a:t>args</a:t>
            </a:r>
            <a:r>
              <a:rPr lang="en-US" sz="1800" dirty="0">
                <a:solidFill>
                  <a:srgbClr val="0000FF"/>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488849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a:bodyPr>
          <a:lstStyle/>
          <a:p>
            <a:pPr algn="ctr"/>
            <a:r>
              <a:rPr lang="en-US" sz="2800" b="1" dirty="0">
                <a:solidFill>
                  <a:srgbClr val="000000"/>
                </a:solidFill>
                <a:latin typeface="verdana" panose="020B0604030504040204" pitchFamily="34" charset="0"/>
              </a:rPr>
              <a:t>method overriding in Java</a:t>
            </a:r>
            <a:endParaRPr lang="en-US" sz="2800" dirty="0"/>
          </a:p>
        </p:txBody>
      </p:sp>
      <p:sp>
        <p:nvSpPr>
          <p:cNvPr id="3" name="Content Placeholder 2"/>
          <p:cNvSpPr>
            <a:spLocks noGrp="1"/>
          </p:cNvSpPr>
          <p:nvPr>
            <p:ph idx="1"/>
          </p:nvPr>
        </p:nvSpPr>
        <p:spPr>
          <a:xfrm>
            <a:off x="617219" y="992073"/>
            <a:ext cx="11256918" cy="5865927"/>
          </a:xfrm>
        </p:spPr>
        <p:txBody>
          <a:bodyPr>
            <a:normAutofit/>
          </a:bodyPr>
          <a:lstStyle/>
          <a:p>
            <a:r>
              <a:rPr lang="en-US" sz="2200" dirty="0">
                <a:solidFill>
                  <a:srgbClr val="000000"/>
                </a:solidFill>
                <a:latin typeface="verdana" panose="020B0604030504040204" pitchFamily="34" charset="0"/>
              </a:rPr>
              <a:t>If subclass (child class) has the same method as declared in the parent class, it is known as </a:t>
            </a:r>
            <a:r>
              <a:rPr lang="en-US" sz="2200" b="1" dirty="0">
                <a:solidFill>
                  <a:srgbClr val="000000"/>
                </a:solidFill>
                <a:latin typeface="verdana" panose="020B0604030504040204" pitchFamily="34" charset="0"/>
              </a:rPr>
              <a:t>method overriding in Java</a:t>
            </a:r>
            <a:r>
              <a:rPr lang="en-US" sz="2200" dirty="0">
                <a:solidFill>
                  <a:srgbClr val="000000"/>
                </a:solidFill>
                <a:latin typeface="verdana" panose="020B0604030504040204" pitchFamily="34" charset="0"/>
              </a:rPr>
              <a:t>.</a:t>
            </a:r>
          </a:p>
          <a:p>
            <a:r>
              <a:rPr lang="en-US" sz="2200" dirty="0">
                <a:solidFill>
                  <a:srgbClr val="000000"/>
                </a:solidFill>
                <a:latin typeface="verdana" panose="020B0604030504040204" pitchFamily="34" charset="0"/>
              </a:rPr>
              <a:t>In other words, If a subclass provides the specific implementation of the method that has been declared by one of its parent class, it is known as method overriding.</a:t>
            </a:r>
          </a:p>
          <a:p>
            <a:pPr marL="0" indent="0">
              <a:buNone/>
            </a:pPr>
            <a:r>
              <a:rPr lang="en-US" sz="2200" dirty="0">
                <a:solidFill>
                  <a:srgbClr val="610B4B"/>
                </a:solidFill>
                <a:latin typeface="erdana"/>
              </a:rPr>
              <a:t>Usage of Java Method Overriding</a:t>
            </a:r>
          </a:p>
          <a:p>
            <a:r>
              <a:rPr lang="en-US" sz="2200" dirty="0">
                <a:solidFill>
                  <a:srgbClr val="000000"/>
                </a:solidFill>
                <a:latin typeface="verdana" panose="020B0604030504040204" pitchFamily="34" charset="0"/>
              </a:rPr>
              <a:t>Method overriding is used to provide the specific implementation of a method which is already provided by its superclass.</a:t>
            </a:r>
          </a:p>
          <a:p>
            <a:r>
              <a:rPr lang="en-US" sz="2200" u="sng" dirty="0">
                <a:solidFill>
                  <a:srgbClr val="000000"/>
                </a:solidFill>
                <a:latin typeface="verdana" panose="020B0604030504040204" pitchFamily="34" charset="0"/>
              </a:rPr>
              <a:t>Method overriding is used for runtime polymorphism</a:t>
            </a:r>
          </a:p>
          <a:p>
            <a:r>
              <a:rPr lang="en-US" sz="2200" dirty="0">
                <a:solidFill>
                  <a:srgbClr val="610B4B"/>
                </a:solidFill>
                <a:latin typeface="erdana"/>
              </a:rPr>
              <a:t>Rules for Java Method Overriding</a:t>
            </a:r>
          </a:p>
          <a:p>
            <a:pPr lvl="1">
              <a:buFont typeface="+mj-lt"/>
              <a:buAutoNum type="arabicPeriod"/>
            </a:pPr>
            <a:r>
              <a:rPr lang="en-US" sz="1800" dirty="0">
                <a:solidFill>
                  <a:srgbClr val="000000"/>
                </a:solidFill>
                <a:latin typeface="verdana" panose="020B0604030504040204" pitchFamily="34" charset="0"/>
              </a:rPr>
              <a:t>The method must have the same name as in the parent class</a:t>
            </a:r>
          </a:p>
          <a:p>
            <a:pPr lvl="1">
              <a:buFont typeface="+mj-lt"/>
              <a:buAutoNum type="arabicPeriod"/>
            </a:pPr>
            <a:r>
              <a:rPr lang="en-US" sz="1800" dirty="0">
                <a:solidFill>
                  <a:srgbClr val="000000"/>
                </a:solidFill>
                <a:latin typeface="verdana" panose="020B0604030504040204" pitchFamily="34" charset="0"/>
              </a:rPr>
              <a:t>The method must have the same parameter as in the parent class.</a:t>
            </a:r>
          </a:p>
          <a:p>
            <a:pPr lvl="1">
              <a:buFont typeface="+mj-lt"/>
              <a:buAutoNum type="arabicPeriod"/>
            </a:pPr>
            <a:r>
              <a:rPr lang="en-US" sz="1800" dirty="0">
                <a:solidFill>
                  <a:srgbClr val="000000"/>
                </a:solidFill>
                <a:latin typeface="verdana" panose="020B0604030504040204" pitchFamily="34" charset="0"/>
              </a:rPr>
              <a:t>There must be an IS-A relationship (inheritance).</a:t>
            </a:r>
          </a:p>
          <a:p>
            <a:endParaRPr lang="en-US" dirty="0"/>
          </a:p>
        </p:txBody>
      </p:sp>
    </p:spTree>
    <p:extLst>
      <p:ext uri="{BB962C8B-B14F-4D97-AF65-F5344CB8AC3E}">
        <p14:creationId xmlns:p14="http://schemas.microsoft.com/office/powerpoint/2010/main" val="3703277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506276"/>
            <a:ext cx="10748554" cy="6351724"/>
          </a:xfrm>
        </p:spPr>
        <p:txBody>
          <a:bodyPr>
            <a:normAutofit fontScale="92500" lnSpcReduction="10000"/>
          </a:bodyPr>
          <a:lstStyle/>
          <a:p>
            <a:pPr marL="0" indent="0">
              <a:buNone/>
            </a:pPr>
            <a:r>
              <a:rPr lang="en-US" sz="2200" dirty="0">
                <a:solidFill>
                  <a:srgbClr val="008200"/>
                </a:solidFill>
                <a:latin typeface="verdana" panose="020B0604030504040204" pitchFamily="34" charset="0"/>
              </a:rPr>
              <a:t>//Java Program to illustrate the use of Java Method Overriding</a:t>
            </a:r>
            <a:r>
              <a:rPr lang="en-US" sz="2200" dirty="0">
                <a:solidFill>
                  <a:srgbClr val="000000"/>
                </a:solidFill>
                <a:latin typeface="verdana" panose="020B0604030504040204" pitchFamily="34" charset="0"/>
              </a:rPr>
              <a:t>  </a:t>
            </a:r>
          </a:p>
          <a:p>
            <a:pPr marL="0" indent="0">
              <a:buNone/>
            </a:pPr>
            <a:r>
              <a:rPr lang="en-US" sz="2200" dirty="0">
                <a:solidFill>
                  <a:srgbClr val="008200"/>
                </a:solidFill>
                <a:latin typeface="verdana" panose="020B0604030504040204" pitchFamily="34" charset="0"/>
              </a:rPr>
              <a:t>//Creating a parent class.</a:t>
            </a: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Vehicle{  </a:t>
            </a:r>
          </a:p>
          <a:p>
            <a:pPr marL="0" indent="0">
              <a:buNone/>
            </a:pPr>
            <a:r>
              <a:rPr lang="en-US" sz="2200" dirty="0">
                <a:solidFill>
                  <a:srgbClr val="000000"/>
                </a:solidFill>
                <a:latin typeface="verdana" panose="020B0604030504040204" pitchFamily="34" charset="0"/>
              </a:rPr>
              <a:t>  </a:t>
            </a:r>
            <a:r>
              <a:rPr lang="en-US" sz="2200" dirty="0">
                <a:solidFill>
                  <a:srgbClr val="008200"/>
                </a:solidFill>
                <a:latin typeface="verdana" panose="020B0604030504040204" pitchFamily="34" charset="0"/>
              </a:rPr>
              <a:t>//defining a method</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run(){</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a:solidFill>
                  <a:srgbClr val="0000FF"/>
                </a:solidFill>
                <a:latin typeface="verdana" panose="020B0604030504040204" pitchFamily="34" charset="0"/>
              </a:rPr>
              <a:t>"Vehicle is running"</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pPr marL="0" indent="0">
              <a:buNone/>
            </a:pPr>
            <a:r>
              <a:rPr lang="en-US" sz="2200" dirty="0">
                <a:solidFill>
                  <a:srgbClr val="008200"/>
                </a:solidFill>
                <a:latin typeface="verdana" panose="020B0604030504040204" pitchFamily="34" charset="0"/>
              </a:rPr>
              <a:t>//Creating a child class</a:t>
            </a: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Bike2 </a:t>
            </a:r>
            <a:r>
              <a:rPr lang="en-US" sz="2200" b="1" dirty="0">
                <a:solidFill>
                  <a:srgbClr val="006699"/>
                </a:solidFill>
                <a:latin typeface="verdana" panose="020B0604030504040204" pitchFamily="34" charset="0"/>
              </a:rPr>
              <a:t>extends</a:t>
            </a:r>
            <a:r>
              <a:rPr lang="en-US" sz="2200" dirty="0">
                <a:solidFill>
                  <a:srgbClr val="000000"/>
                </a:solidFill>
                <a:latin typeface="verdana" panose="020B0604030504040204" pitchFamily="34" charset="0"/>
              </a:rPr>
              <a:t> Vehicle{  </a:t>
            </a:r>
          </a:p>
          <a:p>
            <a:pPr marL="0" indent="0">
              <a:buNone/>
            </a:pPr>
            <a:r>
              <a:rPr lang="en-US" sz="2200" dirty="0">
                <a:solidFill>
                  <a:srgbClr val="000000"/>
                </a:solidFill>
                <a:latin typeface="verdana" panose="020B0604030504040204" pitchFamily="34" charset="0"/>
              </a:rPr>
              <a:t>  </a:t>
            </a:r>
            <a:r>
              <a:rPr lang="en-US" sz="2200" dirty="0">
                <a:solidFill>
                  <a:srgbClr val="008200"/>
                </a:solidFill>
                <a:latin typeface="verdana" panose="020B0604030504040204" pitchFamily="34" charset="0"/>
              </a:rPr>
              <a:t>//defining the same method as in the parent class</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run(){</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a:solidFill>
                  <a:srgbClr val="0000FF"/>
                </a:solidFill>
                <a:latin typeface="verdana" panose="020B0604030504040204" pitchFamily="34" charset="0"/>
              </a:rPr>
              <a:t>"Bike is running safely"</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static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main(String </a:t>
            </a:r>
            <a:r>
              <a:rPr lang="en-US" sz="2200" dirty="0" err="1">
                <a:solidFill>
                  <a:srgbClr val="000000"/>
                </a:solidFill>
                <a:latin typeface="verdana" panose="020B0604030504040204" pitchFamily="34" charset="0"/>
              </a:rPr>
              <a:t>args</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Bike2 </a:t>
            </a:r>
            <a:r>
              <a:rPr lang="en-US" sz="2200" dirty="0" err="1">
                <a:solidFill>
                  <a:srgbClr val="000000"/>
                </a:solidFill>
                <a:latin typeface="verdana" panose="020B0604030504040204" pitchFamily="34" charset="0"/>
              </a:rPr>
              <a:t>obj</a:t>
            </a:r>
            <a:r>
              <a:rPr lang="en-US" sz="2200" dirty="0">
                <a:solidFill>
                  <a:srgbClr val="000000"/>
                </a:solidFill>
                <a:latin typeface="verdana" panose="020B0604030504040204" pitchFamily="34" charset="0"/>
              </a:rPr>
              <a:t> = </a:t>
            </a:r>
            <a:r>
              <a:rPr lang="en-US" sz="2200" b="1" dirty="0">
                <a:solidFill>
                  <a:srgbClr val="006699"/>
                </a:solidFill>
                <a:latin typeface="verdana" panose="020B0604030504040204" pitchFamily="34" charset="0"/>
              </a:rPr>
              <a:t>new</a:t>
            </a:r>
            <a:r>
              <a:rPr lang="en-US" sz="2200" dirty="0">
                <a:solidFill>
                  <a:srgbClr val="000000"/>
                </a:solidFill>
                <a:latin typeface="verdana" panose="020B0604030504040204" pitchFamily="34" charset="0"/>
              </a:rPr>
              <a:t> Bike2();</a:t>
            </a:r>
            <a:r>
              <a:rPr lang="en-US" sz="2200" dirty="0">
                <a:solidFill>
                  <a:srgbClr val="008200"/>
                </a:solidFill>
                <a:latin typeface="verdana" panose="020B0604030504040204" pitchFamily="34" charset="0"/>
              </a:rPr>
              <a:t>//creating object</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obj.run</a:t>
            </a:r>
            <a:r>
              <a:rPr lang="en-US" sz="2200" dirty="0">
                <a:solidFill>
                  <a:srgbClr val="000000"/>
                </a:solidFill>
                <a:latin typeface="verdana" panose="020B0604030504040204" pitchFamily="34" charset="0"/>
              </a:rPr>
              <a:t>();</a:t>
            </a:r>
            <a:r>
              <a:rPr lang="en-US" sz="2200" dirty="0">
                <a:solidFill>
                  <a:srgbClr val="008200"/>
                </a:solidFill>
                <a:latin typeface="verdana" panose="020B0604030504040204" pitchFamily="34" charset="0"/>
              </a:rPr>
              <a:t>//calling method</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  </a:t>
            </a:r>
          </a:p>
          <a:p>
            <a:pPr marL="0" indent="0">
              <a:buNone/>
            </a:pPr>
            <a:r>
              <a:rPr lang="en-US" sz="22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1996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4" y="427898"/>
            <a:ext cx="11101252" cy="6129656"/>
          </a:xfrm>
        </p:spPr>
        <p:txBody>
          <a:bodyPr>
            <a:normAutofit fontScale="85000" lnSpcReduction="20000"/>
          </a:bodyPr>
          <a:lstStyle/>
          <a:p>
            <a:pPr marL="0" indent="0">
              <a:buNone/>
            </a:pPr>
            <a:r>
              <a:rPr lang="en-US" dirty="0">
                <a:solidFill>
                  <a:srgbClr val="008200"/>
                </a:solidFill>
                <a:latin typeface="verdana" panose="020B0604030504040204" pitchFamily="34" charset="0"/>
              </a:rPr>
              <a:t>//Java Program to demonstrate having the main method in </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//another class</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//Creating Student class.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marL="0" indent="0">
              <a:buNone/>
            </a:pPr>
            <a:r>
              <a:rPr lang="en-US" dirty="0">
                <a:solidFill>
                  <a:srgbClr val="000000"/>
                </a:solidFill>
                <a:latin typeface="verdana" panose="020B0604030504040204" pitchFamily="34" charset="0"/>
              </a:rPr>
              <a:t> String name;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//Creating another class TestStudent1 which contains the main method</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TestStudent1{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(s1.id);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(s1.name);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149968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9385048"/>
              </p:ext>
            </p:extLst>
          </p:nvPr>
        </p:nvGraphicFramePr>
        <p:xfrm>
          <a:off x="561776" y="954494"/>
          <a:ext cx="11260111" cy="4864385"/>
        </p:xfrm>
        <a:graphic>
          <a:graphicData uri="http://schemas.openxmlformats.org/drawingml/2006/table">
            <a:tbl>
              <a:tblPr/>
              <a:tblGrid>
                <a:gridCol w="625490">
                  <a:extLst>
                    <a:ext uri="{9D8B030D-6E8A-4147-A177-3AD203B41FA5}">
                      <a16:colId xmlns:a16="http://schemas.microsoft.com/office/drawing/2014/main" val="2342940784"/>
                    </a:ext>
                  </a:extLst>
                </a:gridCol>
                <a:gridCol w="5222116">
                  <a:extLst>
                    <a:ext uri="{9D8B030D-6E8A-4147-A177-3AD203B41FA5}">
                      <a16:colId xmlns:a16="http://schemas.microsoft.com/office/drawing/2014/main" val="3289130080"/>
                    </a:ext>
                  </a:extLst>
                </a:gridCol>
                <a:gridCol w="5412505">
                  <a:extLst>
                    <a:ext uri="{9D8B030D-6E8A-4147-A177-3AD203B41FA5}">
                      <a16:colId xmlns:a16="http://schemas.microsoft.com/office/drawing/2014/main" val="3770721106"/>
                    </a:ext>
                  </a:extLst>
                </a:gridCol>
              </a:tblGrid>
              <a:tr h="341311">
                <a:tc>
                  <a:txBody>
                    <a:bodyPr/>
                    <a:lstStyle/>
                    <a:p>
                      <a:pPr algn="l" fontAlgn="t"/>
                      <a:r>
                        <a:rPr lang="en-US" sz="1600">
                          <a:solidFill>
                            <a:srgbClr val="000000"/>
                          </a:solidFill>
                          <a:effectLst/>
                          <a:latin typeface="times new roman" panose="02020603050405020304" pitchFamily="18" charset="0"/>
                        </a:rPr>
                        <a:t>No.</a:t>
                      </a:r>
                    </a:p>
                  </a:txBody>
                  <a:tcPr marL="52384" marR="52384" marT="52384" marB="52384">
                    <a:lnL w="9525" cap="flat" cmpd="sng" algn="ctr">
                      <a:solidFill>
                        <a:srgbClr val="8856F2"/>
                      </a:solidFill>
                      <a:prstDash val="solid"/>
                      <a:round/>
                      <a:headEnd type="none" w="med" len="med"/>
                      <a:tailEnd type="none" w="med" len="med"/>
                    </a:lnL>
                    <a:lnR w="9525" cap="flat" cmpd="sng" algn="ctr">
                      <a:solidFill>
                        <a:srgbClr val="8856F2"/>
                      </a:solidFill>
                      <a:prstDash val="solid"/>
                      <a:round/>
                      <a:headEnd type="none" w="med" len="med"/>
                      <a:tailEnd type="none" w="med" len="med"/>
                    </a:lnR>
                    <a:lnT w="9525" cap="flat" cmpd="sng" algn="ctr">
                      <a:solidFill>
                        <a:srgbClr val="8856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Method Overloading</a:t>
                      </a:r>
                    </a:p>
                  </a:txBody>
                  <a:tcPr marL="52384" marR="52384" marT="52384" marB="52384">
                    <a:lnL w="9525" cap="flat" cmpd="sng" algn="ctr">
                      <a:solidFill>
                        <a:srgbClr val="8856F2"/>
                      </a:solidFill>
                      <a:prstDash val="solid"/>
                      <a:round/>
                      <a:headEnd type="none" w="med" len="med"/>
                      <a:tailEnd type="none" w="med" len="med"/>
                    </a:lnL>
                    <a:lnR w="9525" cap="flat" cmpd="sng" algn="ctr">
                      <a:solidFill>
                        <a:srgbClr val="8856F2"/>
                      </a:solidFill>
                      <a:prstDash val="solid"/>
                      <a:round/>
                      <a:headEnd type="none" w="med" len="med"/>
                      <a:tailEnd type="none" w="med" len="med"/>
                    </a:lnR>
                    <a:lnT w="9525" cap="flat" cmpd="sng" algn="ctr">
                      <a:solidFill>
                        <a:srgbClr val="8856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Method Overriding</a:t>
                      </a:r>
                    </a:p>
                  </a:txBody>
                  <a:tcPr marL="52384" marR="52384" marT="52384" marB="52384">
                    <a:lnL w="9525" cap="flat" cmpd="sng" algn="ctr">
                      <a:solidFill>
                        <a:srgbClr val="8856F2"/>
                      </a:solidFill>
                      <a:prstDash val="solid"/>
                      <a:round/>
                      <a:headEnd type="none" w="med" len="med"/>
                      <a:tailEnd type="none" w="med" len="med"/>
                    </a:lnL>
                    <a:lnR w="9525" cap="flat" cmpd="sng" algn="ctr">
                      <a:solidFill>
                        <a:srgbClr val="8856F2"/>
                      </a:solidFill>
                      <a:prstDash val="solid"/>
                      <a:round/>
                      <a:headEnd type="none" w="med" len="med"/>
                      <a:tailEnd type="none" w="med" len="med"/>
                    </a:lnR>
                    <a:lnT w="9525" cap="flat" cmpd="sng" algn="ctr">
                      <a:solidFill>
                        <a:srgbClr val="8856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71845681"/>
                  </a:ext>
                </a:extLst>
              </a:tr>
              <a:tr h="989563">
                <a:tc>
                  <a:txBody>
                    <a:bodyPr/>
                    <a:lstStyle/>
                    <a:p>
                      <a:pPr algn="l" fontAlgn="t"/>
                      <a:r>
                        <a:rPr lang="en-US" sz="1600">
                          <a:solidFill>
                            <a:srgbClr val="000000"/>
                          </a:solidFill>
                          <a:effectLst/>
                          <a:latin typeface="verdana" panose="020B0604030504040204" pitchFamily="34" charset="0"/>
                        </a:rPr>
                        <a:t>1)</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Method overloading is used </a:t>
                      </a:r>
                      <a:r>
                        <a:rPr lang="en-US" sz="1600" i="1">
                          <a:solidFill>
                            <a:srgbClr val="000000"/>
                          </a:solidFill>
                          <a:effectLst/>
                          <a:latin typeface="verdana" panose="020B0604030504040204" pitchFamily="34" charset="0"/>
                        </a:rPr>
                        <a:t>to increase the readability</a:t>
                      </a:r>
                      <a:r>
                        <a:rPr lang="en-US" sz="1600">
                          <a:solidFill>
                            <a:srgbClr val="000000"/>
                          </a:solidFill>
                          <a:effectLst/>
                          <a:latin typeface="verdana" panose="020B0604030504040204" pitchFamily="34" charset="0"/>
                        </a:rPr>
                        <a:t> of the program.</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Method overriding is used </a:t>
                      </a:r>
                      <a:r>
                        <a:rPr lang="en-US" sz="1600" i="1">
                          <a:solidFill>
                            <a:srgbClr val="000000"/>
                          </a:solidFill>
                          <a:effectLst/>
                          <a:latin typeface="verdana" panose="020B0604030504040204" pitchFamily="34" charset="0"/>
                        </a:rPr>
                        <a:t>to provide the specific implementation</a:t>
                      </a:r>
                      <a:r>
                        <a:rPr lang="en-US" sz="1600">
                          <a:solidFill>
                            <a:srgbClr val="000000"/>
                          </a:solidFill>
                          <a:effectLst/>
                          <a:latin typeface="verdana" panose="020B0604030504040204" pitchFamily="34" charset="0"/>
                        </a:rPr>
                        <a:t> of the method that is already provided by its super class.</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7795493"/>
                  </a:ext>
                </a:extLst>
              </a:tr>
              <a:tr h="758704">
                <a:tc>
                  <a:txBody>
                    <a:bodyPr/>
                    <a:lstStyle/>
                    <a:p>
                      <a:pPr algn="l" fontAlgn="t"/>
                      <a:r>
                        <a:rPr lang="en-US" sz="1600">
                          <a:solidFill>
                            <a:srgbClr val="000000"/>
                          </a:solidFill>
                          <a:effectLst/>
                          <a:latin typeface="verdana" panose="020B0604030504040204" pitchFamily="34" charset="0"/>
                        </a:rPr>
                        <a:t>2)</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Method overloading is performed </a:t>
                      </a:r>
                      <a:r>
                        <a:rPr lang="en-US" sz="1600" i="1">
                          <a:solidFill>
                            <a:srgbClr val="000000"/>
                          </a:solidFill>
                          <a:effectLst/>
                          <a:latin typeface="verdana" panose="020B0604030504040204" pitchFamily="34" charset="0"/>
                        </a:rPr>
                        <a:t>within class</a:t>
                      </a:r>
                      <a:r>
                        <a:rPr lang="en-US" sz="1600">
                          <a:solidFill>
                            <a:srgbClr val="000000"/>
                          </a:solidFill>
                          <a:effectLst/>
                          <a:latin typeface="verdana" panose="020B0604030504040204" pitchFamily="34" charset="0"/>
                        </a:rPr>
                        <a:t>.</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Method overriding occurs </a:t>
                      </a:r>
                      <a:r>
                        <a:rPr lang="en-US" sz="1600" i="1" dirty="0">
                          <a:solidFill>
                            <a:srgbClr val="000000"/>
                          </a:solidFill>
                          <a:effectLst/>
                          <a:latin typeface="verdana" panose="020B0604030504040204" pitchFamily="34" charset="0"/>
                        </a:rPr>
                        <a:t>in two classes</a:t>
                      </a:r>
                      <a:r>
                        <a:rPr lang="en-US" sz="1600" dirty="0">
                          <a:solidFill>
                            <a:srgbClr val="000000"/>
                          </a:solidFill>
                          <a:effectLst/>
                          <a:latin typeface="verdana" panose="020B0604030504040204" pitchFamily="34" charset="0"/>
                        </a:rPr>
                        <a:t> that have IS-A (inheritance) relationship.</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3365199"/>
                  </a:ext>
                </a:extLst>
              </a:tr>
              <a:tr h="758704">
                <a:tc>
                  <a:txBody>
                    <a:bodyPr/>
                    <a:lstStyle/>
                    <a:p>
                      <a:pPr algn="l" fontAlgn="t"/>
                      <a:r>
                        <a:rPr lang="en-US" sz="1600">
                          <a:solidFill>
                            <a:srgbClr val="000000"/>
                          </a:solidFill>
                          <a:effectLst/>
                          <a:latin typeface="verdana" panose="020B0604030504040204" pitchFamily="34" charset="0"/>
                        </a:rPr>
                        <a:t>3)</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case of method overloading, </a:t>
                      </a:r>
                      <a:r>
                        <a:rPr lang="en-US" sz="1600" i="1">
                          <a:solidFill>
                            <a:srgbClr val="000000"/>
                          </a:solidFill>
                          <a:effectLst/>
                          <a:latin typeface="verdana" panose="020B0604030504040204" pitchFamily="34" charset="0"/>
                        </a:rPr>
                        <a:t>parameter must be different</a:t>
                      </a:r>
                      <a:r>
                        <a:rPr lang="en-US" sz="1600">
                          <a:solidFill>
                            <a:srgbClr val="000000"/>
                          </a:solidFill>
                          <a:effectLst/>
                          <a:latin typeface="verdana" panose="020B0604030504040204" pitchFamily="34" charset="0"/>
                        </a:rPr>
                        <a:t>.</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case of method overriding, </a:t>
                      </a:r>
                      <a:r>
                        <a:rPr lang="en-US" sz="1600" i="1">
                          <a:solidFill>
                            <a:srgbClr val="000000"/>
                          </a:solidFill>
                          <a:effectLst/>
                          <a:latin typeface="verdana" panose="020B0604030504040204" pitchFamily="34" charset="0"/>
                        </a:rPr>
                        <a:t>parameter must be same</a:t>
                      </a:r>
                      <a:r>
                        <a:rPr lang="en-US" sz="1600">
                          <a:solidFill>
                            <a:srgbClr val="000000"/>
                          </a:solidFill>
                          <a:effectLst/>
                          <a:latin typeface="verdana" panose="020B0604030504040204" pitchFamily="34" charset="0"/>
                        </a:rPr>
                        <a:t>.</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8831155"/>
                  </a:ext>
                </a:extLst>
              </a:tr>
              <a:tr h="545853">
                <a:tc>
                  <a:txBody>
                    <a:bodyPr/>
                    <a:lstStyle/>
                    <a:p>
                      <a:pPr algn="l" fontAlgn="t"/>
                      <a:r>
                        <a:rPr lang="en-US" sz="1600">
                          <a:solidFill>
                            <a:srgbClr val="000000"/>
                          </a:solidFill>
                          <a:effectLst/>
                          <a:latin typeface="verdana" panose="020B0604030504040204" pitchFamily="34" charset="0"/>
                        </a:rPr>
                        <a:t>4)</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Method overloading is the example of </a:t>
                      </a:r>
                      <a:r>
                        <a:rPr lang="en-US" sz="1600" i="1">
                          <a:solidFill>
                            <a:srgbClr val="000000"/>
                          </a:solidFill>
                          <a:effectLst/>
                          <a:latin typeface="verdana" panose="020B0604030504040204" pitchFamily="34" charset="0"/>
                        </a:rPr>
                        <a:t>compile time polymorphism</a:t>
                      </a:r>
                      <a:r>
                        <a:rPr lang="en-US" sz="1600">
                          <a:solidFill>
                            <a:srgbClr val="000000"/>
                          </a:solidFill>
                          <a:effectLst/>
                          <a:latin typeface="verdana" panose="020B0604030504040204" pitchFamily="34" charset="0"/>
                        </a:rPr>
                        <a:t>.</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Method overriding is the example of </a:t>
                      </a:r>
                      <a:r>
                        <a:rPr lang="en-US" sz="1600" i="1">
                          <a:solidFill>
                            <a:srgbClr val="000000"/>
                          </a:solidFill>
                          <a:effectLst/>
                          <a:latin typeface="verdana" panose="020B0604030504040204" pitchFamily="34" charset="0"/>
                        </a:rPr>
                        <a:t>run time polymorphism</a:t>
                      </a:r>
                      <a:r>
                        <a:rPr lang="en-US" sz="1600">
                          <a:solidFill>
                            <a:srgbClr val="000000"/>
                          </a:solidFill>
                          <a:effectLst/>
                          <a:latin typeface="verdana" panose="020B0604030504040204" pitchFamily="34" charset="0"/>
                        </a:rPr>
                        <a:t>.</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17929404"/>
                  </a:ext>
                </a:extLst>
              </a:tr>
              <a:tr h="1451282">
                <a:tc>
                  <a:txBody>
                    <a:bodyPr/>
                    <a:lstStyle/>
                    <a:p>
                      <a:pPr algn="l" fontAlgn="t"/>
                      <a:r>
                        <a:rPr lang="en-US" sz="1600">
                          <a:solidFill>
                            <a:srgbClr val="000000"/>
                          </a:solidFill>
                          <a:effectLst/>
                          <a:latin typeface="verdana" panose="020B0604030504040204" pitchFamily="34" charset="0"/>
                        </a:rPr>
                        <a:t>5)</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java, method overloading can't be performed by changing return type of the method only. </a:t>
                      </a:r>
                      <a:r>
                        <a:rPr lang="en-US" sz="1600" i="1">
                          <a:solidFill>
                            <a:srgbClr val="000000"/>
                          </a:solidFill>
                          <a:effectLst/>
                          <a:latin typeface="verdana" panose="020B0604030504040204" pitchFamily="34" charset="0"/>
                        </a:rPr>
                        <a:t>Return type can be same or different</a:t>
                      </a:r>
                      <a:r>
                        <a:rPr lang="en-US" sz="1600">
                          <a:solidFill>
                            <a:srgbClr val="000000"/>
                          </a:solidFill>
                          <a:effectLst/>
                          <a:latin typeface="verdana" panose="020B0604030504040204" pitchFamily="34" charset="0"/>
                        </a:rPr>
                        <a:t> in method overloading. But you must have to change the parameter.</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i="1" dirty="0">
                          <a:solidFill>
                            <a:srgbClr val="000000"/>
                          </a:solidFill>
                          <a:effectLst/>
                          <a:latin typeface="verdana" panose="020B0604030504040204" pitchFamily="34" charset="0"/>
                        </a:rPr>
                        <a:t>Return type must be same </a:t>
                      </a:r>
                      <a:r>
                        <a:rPr lang="en-US" sz="1600" dirty="0">
                          <a:solidFill>
                            <a:srgbClr val="000000"/>
                          </a:solidFill>
                          <a:effectLst/>
                          <a:latin typeface="verdana" panose="020B0604030504040204" pitchFamily="34" charset="0"/>
                        </a:rPr>
                        <a:t>in method overriding.</a:t>
                      </a:r>
                    </a:p>
                  </a:txBody>
                  <a:tcPr marL="34922" marR="34922" marT="34922" marB="349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4215933"/>
                  </a:ext>
                </a:extLst>
              </a:tr>
            </a:tbl>
          </a:graphicData>
        </a:graphic>
      </p:graphicFrame>
    </p:spTree>
    <p:extLst>
      <p:ext uri="{BB962C8B-B14F-4D97-AF65-F5344CB8AC3E}">
        <p14:creationId xmlns:p14="http://schemas.microsoft.com/office/powerpoint/2010/main" val="3025011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fontScale="90000"/>
          </a:bodyPr>
          <a:lstStyle/>
          <a:p>
            <a:r>
              <a:rPr lang="en-US" sz="3200" u="sng" dirty="0">
                <a:solidFill>
                  <a:srgbClr val="000000"/>
                </a:solidFill>
                <a:latin typeface="verdana" panose="020B0604030504040204" pitchFamily="34" charset="0"/>
              </a:rPr>
              <a:t>super keyword</a:t>
            </a:r>
            <a:endParaRPr lang="en-US" sz="3200" u="sng" dirty="0"/>
          </a:p>
        </p:txBody>
      </p:sp>
      <p:sp>
        <p:nvSpPr>
          <p:cNvPr id="3" name="Content Placeholder 2"/>
          <p:cNvSpPr>
            <a:spLocks noGrp="1"/>
          </p:cNvSpPr>
          <p:nvPr>
            <p:ph idx="1"/>
          </p:nvPr>
        </p:nvSpPr>
        <p:spPr>
          <a:xfrm>
            <a:off x="550817" y="1133293"/>
            <a:ext cx="10515600" cy="4351338"/>
          </a:xfrm>
        </p:spPr>
        <p:txBody>
          <a:bodyPr>
            <a:normAutofit fontScale="92500" lnSpcReduction="10000"/>
          </a:bodyPr>
          <a:lstStyle/>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super</a:t>
            </a:r>
            <a:r>
              <a:rPr lang="en-US" dirty="0">
                <a:solidFill>
                  <a:srgbClr val="000000"/>
                </a:solidFill>
                <a:latin typeface="verdana" panose="020B0604030504040204" pitchFamily="34" charset="0"/>
              </a:rPr>
              <a:t> keyword in Java is a reference variable which is used to refer immediate parent class object.</a:t>
            </a:r>
          </a:p>
          <a:p>
            <a:r>
              <a:rPr lang="en-US" i="1" u="sng" dirty="0">
                <a:solidFill>
                  <a:srgbClr val="000000"/>
                </a:solidFill>
                <a:latin typeface="verdana" panose="020B0604030504040204" pitchFamily="34" charset="0"/>
              </a:rPr>
              <a:t>Whenever you create the instance of subclass, an instance of parent class is created implicitly which is referred by super reference variable.</a:t>
            </a:r>
          </a:p>
          <a:p>
            <a:r>
              <a:rPr lang="en-US" dirty="0">
                <a:solidFill>
                  <a:srgbClr val="610B4B"/>
                </a:solidFill>
                <a:latin typeface="erdana"/>
              </a:rPr>
              <a:t>Usage of Java super Keyword</a:t>
            </a:r>
          </a:p>
          <a:p>
            <a:pPr lvl="1">
              <a:buFont typeface="+mj-lt"/>
              <a:buAutoNum type="arabicPeriod"/>
            </a:pPr>
            <a:r>
              <a:rPr lang="en-US" dirty="0">
                <a:solidFill>
                  <a:srgbClr val="000000"/>
                </a:solidFill>
                <a:latin typeface="verdana" panose="020B0604030504040204" pitchFamily="34" charset="0"/>
              </a:rPr>
              <a:t>super can be used to refer immediate parent class instance variable.</a:t>
            </a:r>
          </a:p>
          <a:p>
            <a:pPr lvl="1">
              <a:buFont typeface="+mj-lt"/>
              <a:buAutoNum type="arabicPeriod"/>
            </a:pPr>
            <a:r>
              <a:rPr lang="en-US" dirty="0">
                <a:solidFill>
                  <a:srgbClr val="000000"/>
                </a:solidFill>
                <a:latin typeface="verdana" panose="020B0604030504040204" pitchFamily="34" charset="0"/>
              </a:rPr>
              <a:t>super can be used to invoke immediate parent class method.</a:t>
            </a:r>
          </a:p>
          <a:p>
            <a:pPr lvl="1">
              <a:buFont typeface="+mj-lt"/>
              <a:buAutoNum type="arabicPeriod"/>
            </a:pPr>
            <a:r>
              <a:rPr lang="en-US" u="sng" dirty="0">
                <a:solidFill>
                  <a:srgbClr val="000000"/>
                </a:solidFill>
                <a:latin typeface="verdana" panose="020B0604030504040204" pitchFamily="34" charset="0"/>
              </a:rPr>
              <a:t>super() can be used to invoke immediate parent class constructor.</a:t>
            </a:r>
          </a:p>
          <a:p>
            <a:br>
              <a:rPr lang="en-US" dirty="0"/>
            </a:br>
            <a:endParaRPr lang="en-US" dirty="0"/>
          </a:p>
        </p:txBody>
      </p:sp>
    </p:spTree>
    <p:extLst>
      <p:ext uri="{BB962C8B-B14F-4D97-AF65-F5344CB8AC3E}">
        <p14:creationId xmlns:p14="http://schemas.microsoft.com/office/powerpoint/2010/main" val="1611615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0000"/>
                </a:solidFill>
                <a:latin typeface="verdana" panose="020B0604030504040204" pitchFamily="34" charset="0"/>
              </a:rPr>
              <a:t>refer immediate parent class instance variable</a:t>
            </a:r>
            <a:endParaRPr lang="en-US" sz="2800" b="1" u="sng" dirty="0"/>
          </a:p>
        </p:txBody>
      </p:sp>
      <p:sp>
        <p:nvSpPr>
          <p:cNvPr id="3" name="Content Placeholder 2"/>
          <p:cNvSpPr>
            <a:spLocks noGrp="1"/>
          </p:cNvSpPr>
          <p:nvPr>
            <p:ph idx="1"/>
          </p:nvPr>
        </p:nvSpPr>
        <p:spPr>
          <a:xfrm>
            <a:off x="838200" y="1472927"/>
            <a:ext cx="10515600" cy="4940935"/>
          </a:xfrm>
        </p:spPr>
        <p:txBody>
          <a:bodyPr>
            <a:normAutofit fontScale="6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String color=</a:t>
            </a:r>
            <a:r>
              <a:rPr lang="en-US" dirty="0">
                <a:solidFill>
                  <a:srgbClr val="0000FF"/>
                </a:solidFill>
                <a:latin typeface="verdana" panose="020B0604030504040204" pitchFamily="34" charset="0"/>
              </a:rPr>
              <a:t>"white"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String color=</a:t>
            </a:r>
            <a:r>
              <a:rPr lang="en-US" dirty="0">
                <a:solidFill>
                  <a:srgbClr val="0000FF"/>
                </a:solidFill>
                <a:latin typeface="verdana" panose="020B0604030504040204" pitchFamily="34" charset="0"/>
              </a:rPr>
              <a:t>"black"</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printColor</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(color);</a:t>
            </a:r>
            <a:r>
              <a:rPr lang="en-US" dirty="0">
                <a:solidFill>
                  <a:srgbClr val="008200"/>
                </a:solidFill>
                <a:latin typeface="verdana" panose="020B0604030504040204" pitchFamily="34" charset="0"/>
              </a:rPr>
              <a:t>//prints color of Dog class</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super</a:t>
            </a:r>
            <a:r>
              <a:rPr lang="en-US" dirty="0" err="1">
                <a:solidFill>
                  <a:srgbClr val="000000"/>
                </a:solidFill>
                <a:latin typeface="verdana" panose="020B0604030504040204" pitchFamily="34" charset="0"/>
              </a:rPr>
              <a:t>.color</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//prints color of Animal class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TestSuper1{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Dog 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Dog();  </a:t>
            </a:r>
          </a:p>
          <a:p>
            <a:pPr marL="0" indent="0">
              <a:buNone/>
            </a:pPr>
            <a:r>
              <a:rPr lang="en-US" dirty="0" err="1">
                <a:solidFill>
                  <a:srgbClr val="000000"/>
                </a:solidFill>
                <a:latin typeface="verdana" panose="020B0604030504040204" pitchFamily="34" charset="0"/>
              </a:rPr>
              <a:t>d.printColor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536446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t>super can be used to invoke parent class method</a:t>
            </a:r>
          </a:p>
        </p:txBody>
      </p:sp>
      <p:sp>
        <p:nvSpPr>
          <p:cNvPr id="3" name="Content Placeholder 2"/>
          <p:cNvSpPr>
            <a:spLocks noGrp="1"/>
          </p:cNvSpPr>
          <p:nvPr>
            <p:ph idx="1"/>
          </p:nvPr>
        </p:nvSpPr>
        <p:spPr>
          <a:xfrm>
            <a:off x="838200" y="1825624"/>
            <a:ext cx="10265229" cy="5032375"/>
          </a:xfrm>
        </p:spPr>
        <p:txBody>
          <a:bodyPr>
            <a:normAutofit fontScale="5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eat(){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eat(){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 bread..."</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bark(){</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work(){  </a:t>
            </a:r>
          </a:p>
          <a:p>
            <a:pPr marL="0" indent="0">
              <a:buNone/>
            </a:pPr>
            <a:r>
              <a:rPr lang="en-US" b="1" dirty="0" err="1">
                <a:solidFill>
                  <a:srgbClr val="006699"/>
                </a:solidFill>
                <a:latin typeface="verdana" panose="020B0604030504040204" pitchFamily="34" charset="0"/>
              </a:rPr>
              <a:t>super</a:t>
            </a:r>
            <a:r>
              <a:rPr lang="en-US" dirty="0" err="1">
                <a:solidFill>
                  <a:srgbClr val="000000"/>
                </a:solidFill>
                <a:latin typeface="verdana" panose="020B0604030504040204" pitchFamily="34" charset="0"/>
              </a:rPr>
              <a:t>.eat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bark();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TestSuper2{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Dog 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Dog();  </a:t>
            </a:r>
          </a:p>
          <a:p>
            <a:pPr marL="0" indent="0">
              <a:buNone/>
            </a:pPr>
            <a:r>
              <a:rPr lang="en-US" dirty="0" err="1">
                <a:solidFill>
                  <a:srgbClr val="000000"/>
                </a:solidFill>
                <a:latin typeface="verdana" panose="020B0604030504040204" pitchFamily="34" charset="0"/>
              </a:rPr>
              <a:t>d.work</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6251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t>super is used to invoke parent class constructor</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Animal(){</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"animal is created"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buNone/>
            </a:pPr>
            <a:r>
              <a:rPr lang="en-US" dirty="0">
                <a:solidFill>
                  <a:srgbClr val="000000"/>
                </a:solidFill>
                <a:latin typeface="verdana" panose="020B0604030504040204" pitchFamily="34" charset="0"/>
              </a:rPr>
              <a:t>Dog(){  </a:t>
            </a:r>
          </a:p>
          <a:p>
            <a:pPr marL="0" indent="0">
              <a:buNone/>
            </a:pP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"dog is created"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TestSuper3{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Dog 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Dog();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740113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a:bodyPr>
          <a:lstStyle/>
          <a:p>
            <a:r>
              <a:rPr lang="en-US" sz="2800" u="sng" dirty="0">
                <a:solidFill>
                  <a:srgbClr val="000000"/>
                </a:solidFill>
                <a:latin typeface="verdana" panose="020B0604030504040204" pitchFamily="34" charset="0"/>
              </a:rPr>
              <a:t>Instance Initializer block</a:t>
            </a:r>
            <a:endParaRPr lang="en-US" sz="28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625411"/>
              </p:ext>
            </p:extLst>
          </p:nvPr>
        </p:nvGraphicFramePr>
        <p:xfrm>
          <a:off x="722811" y="914400"/>
          <a:ext cx="10630989" cy="5943600"/>
        </p:xfrm>
        <a:graphic>
          <a:graphicData uri="http://schemas.openxmlformats.org/drawingml/2006/table">
            <a:tbl>
              <a:tblPr/>
              <a:tblGrid>
                <a:gridCol w="10630989">
                  <a:extLst>
                    <a:ext uri="{9D8B030D-6E8A-4147-A177-3AD203B41FA5}">
                      <a16:colId xmlns:a16="http://schemas.microsoft.com/office/drawing/2014/main" val="1132079007"/>
                    </a:ext>
                  </a:extLst>
                </a:gridCol>
              </a:tblGrid>
              <a:tr h="614238">
                <a:tc>
                  <a:txBody>
                    <a:bodyPr/>
                    <a:lstStyle/>
                    <a:p>
                      <a:r>
                        <a:rPr lang="en-US" b="1" dirty="0">
                          <a:solidFill>
                            <a:srgbClr val="000000"/>
                          </a:solidFill>
                          <a:effectLst/>
                          <a:latin typeface="verdana" panose="020B0604030504040204" pitchFamily="34" charset="0"/>
                        </a:rPr>
                        <a:t>Instance Initializer block</a:t>
                      </a:r>
                      <a:r>
                        <a:rPr lang="en-US" dirty="0">
                          <a:solidFill>
                            <a:srgbClr val="000000"/>
                          </a:solidFill>
                          <a:effectLst/>
                          <a:latin typeface="verdana" panose="020B0604030504040204" pitchFamily="34" charset="0"/>
                        </a:rPr>
                        <a:t> is used to initialize the instance data member. </a:t>
                      </a:r>
                      <a:r>
                        <a:rPr lang="en-US" u="sng" dirty="0">
                          <a:solidFill>
                            <a:srgbClr val="000000"/>
                          </a:solidFill>
                          <a:effectLst/>
                          <a:latin typeface="verdana" panose="020B0604030504040204" pitchFamily="34" charset="0"/>
                        </a:rPr>
                        <a:t>It run each time when object of the class is created.</a:t>
                      </a:r>
                    </a:p>
                  </a:txBody>
                  <a:tcPr anchor="ctr">
                    <a:lnL>
                      <a:noFill/>
                    </a:lnL>
                    <a:lnR>
                      <a:noFill/>
                    </a:lnR>
                    <a:lnT>
                      <a:noFill/>
                    </a:lnT>
                    <a:lnB>
                      <a:noFill/>
                    </a:lnB>
                    <a:solidFill>
                      <a:srgbClr val="FFFFFF"/>
                    </a:solidFill>
                  </a:tcPr>
                </a:tc>
                <a:extLst>
                  <a:ext uri="{0D108BD9-81ED-4DB2-BD59-A6C34878D82A}">
                    <a16:rowId xmlns:a16="http://schemas.microsoft.com/office/drawing/2014/main" val="749571713"/>
                  </a:ext>
                </a:extLst>
              </a:tr>
              <a:tr h="5127839">
                <a:tc>
                  <a:txBody>
                    <a:bodyPr/>
                    <a:lstStyle/>
                    <a:p>
                      <a:r>
                        <a:rPr lang="en-US" dirty="0">
                          <a:solidFill>
                            <a:srgbClr val="000000"/>
                          </a:solidFill>
                          <a:effectLst/>
                          <a:latin typeface="verdana" panose="020B0604030504040204" pitchFamily="34" charset="0"/>
                        </a:rPr>
                        <a:t>The initialization of the instance variable can be done directly but there can be performed extra operations while initializing the instance variable in the instance initializer block.</a:t>
                      </a:r>
                    </a:p>
                    <a:p>
                      <a:endParaRPr lang="en-US" dirty="0">
                        <a:solidFill>
                          <a:srgbClr val="000000"/>
                        </a:solidFill>
                        <a:effectLst/>
                        <a:latin typeface="verdana" panose="020B0604030504040204" pitchFamily="34" charset="0"/>
                      </a:endParaRPr>
                    </a:p>
                    <a:p>
                      <a:r>
                        <a:rPr lang="en-US" sz="2400" b="1" i="0" kern="1200" dirty="0">
                          <a:solidFill>
                            <a:schemeClr val="tx1"/>
                          </a:solidFill>
                          <a:effectLst/>
                          <a:latin typeface="+mn-lt"/>
                          <a:ea typeface="+mn-ea"/>
                          <a:cs typeface="+mn-cs"/>
                        </a:rPr>
                        <a:t>class</a:t>
                      </a:r>
                      <a:r>
                        <a:rPr lang="en-US" sz="2400" b="0" i="0" kern="1200" dirty="0">
                          <a:solidFill>
                            <a:schemeClr val="tx1"/>
                          </a:solidFill>
                          <a:effectLst/>
                          <a:latin typeface="+mn-lt"/>
                          <a:ea typeface="+mn-ea"/>
                          <a:cs typeface="+mn-cs"/>
                        </a:rPr>
                        <a:t> Bike7{  </a:t>
                      </a:r>
                    </a:p>
                    <a:p>
                      <a:r>
                        <a:rPr lang="en-US" sz="2400" b="0" i="0" kern="1200" dirty="0">
                          <a:solidFill>
                            <a:schemeClr val="tx1"/>
                          </a:solidFill>
                          <a:effectLst/>
                          <a:latin typeface="+mn-lt"/>
                          <a:ea typeface="+mn-ea"/>
                          <a:cs typeface="+mn-cs"/>
                        </a:rPr>
                        <a:t>    </a:t>
                      </a:r>
                      <a:r>
                        <a:rPr lang="en-US" sz="2400" b="1" i="0" kern="1200" dirty="0" err="1">
                          <a:solidFill>
                            <a:schemeClr val="tx1"/>
                          </a:solidFill>
                          <a:effectLst/>
                          <a:latin typeface="+mn-lt"/>
                          <a:ea typeface="+mn-ea"/>
                          <a:cs typeface="+mn-cs"/>
                        </a:rPr>
                        <a:t>int</a:t>
                      </a:r>
                      <a:r>
                        <a:rPr lang="en-US" sz="2400" b="0" i="0" kern="1200" dirty="0">
                          <a:solidFill>
                            <a:schemeClr val="tx1"/>
                          </a:solidFill>
                          <a:effectLst/>
                          <a:latin typeface="+mn-lt"/>
                          <a:ea typeface="+mn-ea"/>
                          <a:cs typeface="+mn-cs"/>
                        </a:rPr>
                        <a:t> speed;  </a:t>
                      </a:r>
                    </a:p>
                    <a:p>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    Bike7(){</a:t>
                      </a:r>
                      <a:r>
                        <a:rPr lang="en-US" sz="2400" b="0" i="0" kern="1200" dirty="0" err="1">
                          <a:solidFill>
                            <a:schemeClr val="tx1"/>
                          </a:solidFill>
                          <a:effectLst/>
                          <a:latin typeface="+mn-lt"/>
                          <a:ea typeface="+mn-ea"/>
                          <a:cs typeface="+mn-cs"/>
                        </a:rPr>
                        <a:t>System.out.println</a:t>
                      </a:r>
                      <a:r>
                        <a:rPr lang="en-US" sz="2400" b="0" i="0" kern="1200" dirty="0">
                          <a:solidFill>
                            <a:schemeClr val="tx1"/>
                          </a:solidFill>
                          <a:effectLst/>
                          <a:latin typeface="+mn-lt"/>
                          <a:ea typeface="+mn-ea"/>
                          <a:cs typeface="+mn-cs"/>
                        </a:rPr>
                        <a:t>("speed is "+speed);}  </a:t>
                      </a:r>
                    </a:p>
                    <a:p>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    {speed=100;}  </a:t>
                      </a:r>
                    </a:p>
                    <a:p>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    </a:t>
                      </a:r>
                      <a:r>
                        <a:rPr lang="en-US" sz="2400" b="1" i="0" kern="1200" dirty="0">
                          <a:solidFill>
                            <a:schemeClr val="tx1"/>
                          </a:solidFill>
                          <a:effectLst/>
                          <a:latin typeface="+mn-lt"/>
                          <a:ea typeface="+mn-ea"/>
                          <a:cs typeface="+mn-cs"/>
                        </a:rPr>
                        <a:t>public</a:t>
                      </a:r>
                      <a:r>
                        <a:rPr lang="en-US" sz="2400" b="0" i="0" kern="1200" dirty="0">
                          <a:solidFill>
                            <a:schemeClr val="tx1"/>
                          </a:solidFill>
                          <a:effectLst/>
                          <a:latin typeface="+mn-lt"/>
                          <a:ea typeface="+mn-ea"/>
                          <a:cs typeface="+mn-cs"/>
                        </a:rPr>
                        <a:t> </a:t>
                      </a:r>
                      <a:r>
                        <a:rPr lang="en-US" sz="2400" b="1" i="0" kern="1200" dirty="0">
                          <a:solidFill>
                            <a:schemeClr val="tx1"/>
                          </a:solidFill>
                          <a:effectLst/>
                          <a:latin typeface="+mn-lt"/>
                          <a:ea typeface="+mn-ea"/>
                          <a:cs typeface="+mn-cs"/>
                        </a:rPr>
                        <a:t>static</a:t>
                      </a:r>
                      <a:r>
                        <a:rPr lang="en-US" sz="2400" b="0" i="0" kern="1200" dirty="0">
                          <a:solidFill>
                            <a:schemeClr val="tx1"/>
                          </a:solidFill>
                          <a:effectLst/>
                          <a:latin typeface="+mn-lt"/>
                          <a:ea typeface="+mn-ea"/>
                          <a:cs typeface="+mn-cs"/>
                        </a:rPr>
                        <a:t> </a:t>
                      </a:r>
                      <a:r>
                        <a:rPr lang="en-US" sz="2400" b="1" i="0" kern="1200" dirty="0">
                          <a:solidFill>
                            <a:schemeClr val="tx1"/>
                          </a:solidFill>
                          <a:effectLst/>
                          <a:latin typeface="+mn-lt"/>
                          <a:ea typeface="+mn-ea"/>
                          <a:cs typeface="+mn-cs"/>
                        </a:rPr>
                        <a:t>void</a:t>
                      </a:r>
                      <a:r>
                        <a:rPr lang="en-US" sz="2400" b="0" i="0" kern="1200" dirty="0">
                          <a:solidFill>
                            <a:schemeClr val="tx1"/>
                          </a:solidFill>
                          <a:effectLst/>
                          <a:latin typeface="+mn-lt"/>
                          <a:ea typeface="+mn-ea"/>
                          <a:cs typeface="+mn-cs"/>
                        </a:rPr>
                        <a:t> main(String </a:t>
                      </a:r>
                      <a:r>
                        <a:rPr lang="en-US" sz="2400" b="0" i="0" kern="1200" dirty="0" err="1">
                          <a:solidFill>
                            <a:schemeClr val="tx1"/>
                          </a:solidFill>
                          <a:effectLst/>
                          <a:latin typeface="+mn-lt"/>
                          <a:ea typeface="+mn-ea"/>
                          <a:cs typeface="+mn-cs"/>
                        </a:rPr>
                        <a:t>args</a:t>
                      </a:r>
                      <a:r>
                        <a:rPr lang="en-US" sz="2400" b="0" i="0" kern="1200" dirty="0">
                          <a:solidFill>
                            <a:schemeClr val="tx1"/>
                          </a:solidFill>
                          <a:effectLst/>
                          <a:latin typeface="+mn-lt"/>
                          <a:ea typeface="+mn-ea"/>
                          <a:cs typeface="+mn-cs"/>
                        </a:rPr>
                        <a:t>[]){  </a:t>
                      </a:r>
                    </a:p>
                    <a:p>
                      <a:r>
                        <a:rPr lang="en-US" sz="2400" b="0" i="0" kern="1200" dirty="0">
                          <a:solidFill>
                            <a:schemeClr val="tx1"/>
                          </a:solidFill>
                          <a:effectLst/>
                          <a:latin typeface="+mn-lt"/>
                          <a:ea typeface="+mn-ea"/>
                          <a:cs typeface="+mn-cs"/>
                        </a:rPr>
                        <a:t>    Bike7 b1=</a:t>
                      </a:r>
                      <a:r>
                        <a:rPr lang="en-US" sz="2400" b="1" i="0" kern="1200" dirty="0">
                          <a:solidFill>
                            <a:schemeClr val="tx1"/>
                          </a:solidFill>
                          <a:effectLst/>
                          <a:latin typeface="+mn-lt"/>
                          <a:ea typeface="+mn-ea"/>
                          <a:cs typeface="+mn-cs"/>
                        </a:rPr>
                        <a:t>new</a:t>
                      </a:r>
                      <a:r>
                        <a:rPr lang="en-US" sz="2400" b="0" i="0" kern="1200" dirty="0">
                          <a:solidFill>
                            <a:schemeClr val="tx1"/>
                          </a:solidFill>
                          <a:effectLst/>
                          <a:latin typeface="+mn-lt"/>
                          <a:ea typeface="+mn-ea"/>
                          <a:cs typeface="+mn-cs"/>
                        </a:rPr>
                        <a:t> Bike7();  </a:t>
                      </a:r>
                    </a:p>
                    <a:p>
                      <a:r>
                        <a:rPr lang="en-US" sz="2400" b="0" i="0" kern="1200" dirty="0">
                          <a:solidFill>
                            <a:schemeClr val="tx1"/>
                          </a:solidFill>
                          <a:effectLst/>
                          <a:latin typeface="+mn-lt"/>
                          <a:ea typeface="+mn-ea"/>
                          <a:cs typeface="+mn-cs"/>
                        </a:rPr>
                        <a:t>    Bike7 b2=</a:t>
                      </a:r>
                      <a:r>
                        <a:rPr lang="en-US" sz="2400" b="1" i="0" kern="1200" dirty="0">
                          <a:solidFill>
                            <a:schemeClr val="tx1"/>
                          </a:solidFill>
                          <a:effectLst/>
                          <a:latin typeface="+mn-lt"/>
                          <a:ea typeface="+mn-ea"/>
                          <a:cs typeface="+mn-cs"/>
                        </a:rPr>
                        <a:t>new</a:t>
                      </a:r>
                      <a:r>
                        <a:rPr lang="en-US" sz="2400" b="0" i="0" kern="1200" dirty="0">
                          <a:solidFill>
                            <a:schemeClr val="tx1"/>
                          </a:solidFill>
                          <a:effectLst/>
                          <a:latin typeface="+mn-lt"/>
                          <a:ea typeface="+mn-ea"/>
                          <a:cs typeface="+mn-cs"/>
                        </a:rPr>
                        <a:t> Bike7();  </a:t>
                      </a:r>
                    </a:p>
                    <a:p>
                      <a:r>
                        <a:rPr lang="en-US" sz="2400" b="0" i="0" kern="1200" dirty="0">
                          <a:solidFill>
                            <a:schemeClr val="tx1"/>
                          </a:solidFill>
                          <a:effectLst/>
                          <a:latin typeface="+mn-lt"/>
                          <a:ea typeface="+mn-ea"/>
                          <a:cs typeface="+mn-cs"/>
                        </a:rPr>
                        <a:t>    }      </a:t>
                      </a:r>
                    </a:p>
                    <a:p>
                      <a:r>
                        <a:rPr lang="en-US" sz="2400" b="0" i="0" kern="1200" dirty="0">
                          <a:solidFill>
                            <a:schemeClr val="tx1"/>
                          </a:solidFill>
                          <a:effectLst/>
                          <a:latin typeface="+mn-lt"/>
                          <a:ea typeface="+mn-ea"/>
                          <a:cs typeface="+mn-cs"/>
                        </a:rPr>
                        <a:t>}  </a:t>
                      </a:r>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928828054"/>
                  </a:ext>
                </a:extLst>
              </a:tr>
            </a:tbl>
          </a:graphicData>
        </a:graphic>
      </p:graphicFrame>
    </p:spTree>
    <p:extLst>
      <p:ext uri="{BB962C8B-B14F-4D97-AF65-F5344CB8AC3E}">
        <p14:creationId xmlns:p14="http://schemas.microsoft.com/office/powerpoint/2010/main" val="1954017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idx="1"/>
          </p:nvPr>
        </p:nvSpPr>
        <p:spPr bwMode="auto">
          <a:xfrm>
            <a:off x="0" y="-18095"/>
            <a:ext cx="12192000" cy="6894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6699"/>
                </a:solidFill>
                <a:effectLst/>
                <a:latin typeface="Verdana" panose="020B0604030504040204" pitchFamily="34" charset="0"/>
              </a:rPr>
              <a:t>class</a:t>
            </a:r>
            <a:r>
              <a:rPr kumimoji="0" lang="en-US" altLang="en-US" sz="1800" b="0" i="0" u="none" strike="noStrike" cap="none" normalizeH="0" baseline="0" dirty="0">
                <a:ln>
                  <a:noFill/>
                </a:ln>
                <a:solidFill>
                  <a:srgbClr val="000000"/>
                </a:solidFill>
                <a:effectLst/>
                <a:latin typeface="Verdana" panose="020B060403050404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600" b="0" i="0" u="none" strike="noStrike" cap="none" normalizeH="0" baseline="0" dirty="0">
                <a:ln>
                  <a:noFill/>
                </a:ln>
                <a:solidFill>
                  <a:srgbClr val="000000"/>
                </a:solidFill>
                <a:effectLst/>
                <a:latin typeface="Verdana" panose="020B0604030504040204" pitchFamily="34" charset="0"/>
              </a:rPr>
              <a:t>(</a:t>
            </a:r>
            <a:r>
              <a:rPr kumimoji="0" lang="en-US" altLang="en-US" sz="1600" b="0" i="0" u="none" strike="noStrike" cap="none" normalizeH="0" baseline="0" dirty="0">
                <a:ln>
                  <a:noFill/>
                </a:ln>
                <a:solidFill>
                  <a:srgbClr val="0000FF"/>
                </a:solidFill>
                <a:effectLst/>
                <a:latin typeface="Verdana" panose="020B0604030504040204" pitchFamily="34" charset="0"/>
              </a:rPr>
              <a:t>"parent class constructor invoked"</a:t>
            </a:r>
            <a:r>
              <a:rPr kumimoji="0" lang="en-US" altLang="en-US" sz="16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6699"/>
                </a:solidFill>
                <a:effectLst/>
                <a:latin typeface="Verdana" panose="020B0604030504040204" pitchFamily="34" charset="0"/>
              </a:rPr>
              <a:t>class</a:t>
            </a:r>
            <a:r>
              <a:rPr kumimoji="0" lang="en-US" altLang="en-US" sz="1800" b="0" i="0" u="none" strike="noStrike" cap="none" normalizeH="0" baseline="0" dirty="0">
                <a:ln>
                  <a:noFill/>
                </a:ln>
                <a:solidFill>
                  <a:srgbClr val="000000"/>
                </a:solidFill>
                <a:effectLst/>
                <a:latin typeface="Verdana" panose="020B0604030504040204" pitchFamily="34" charset="0"/>
              </a:rPr>
              <a:t> B3 </a:t>
            </a:r>
            <a:r>
              <a:rPr kumimoji="0" lang="en-US" altLang="en-US" sz="1800" b="1" i="0" u="none" strike="noStrike" cap="none" normalizeH="0" baseline="0" dirty="0">
                <a:ln>
                  <a:noFill/>
                </a:ln>
                <a:solidFill>
                  <a:srgbClr val="006699"/>
                </a:solidFill>
                <a:effectLst/>
                <a:latin typeface="Verdana" panose="020B0604030504040204" pitchFamily="34" charset="0"/>
              </a:rPr>
              <a:t>extends</a:t>
            </a:r>
            <a:r>
              <a:rPr kumimoji="0" lang="en-US" altLang="en-US" sz="1800" b="0" i="0" u="none" strike="noStrike" cap="none" normalizeH="0" baseline="0" dirty="0">
                <a:ln>
                  <a:noFill/>
                </a:ln>
                <a:solidFill>
                  <a:srgbClr val="000000"/>
                </a:solidFill>
                <a:effectLst/>
                <a:latin typeface="Verdana" panose="020B060403050404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B3(){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6699"/>
                </a:solidFill>
                <a:effectLst/>
                <a:latin typeface="Verdana" panose="020B0604030504040204" pitchFamily="34" charset="0"/>
              </a:rPr>
              <a:t>super</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800" b="0" i="0" u="none" strike="noStrike" cap="none" normalizeH="0" baseline="0" dirty="0">
                <a:ln>
                  <a:noFill/>
                </a:ln>
                <a:solidFill>
                  <a:srgbClr val="000000"/>
                </a:solidFill>
                <a:effectLst/>
                <a:latin typeface="Verdana" panose="020B0604030504040204" pitchFamily="34" charset="0"/>
              </a:rPr>
              <a:t>(</a:t>
            </a:r>
            <a:r>
              <a:rPr kumimoji="0" lang="en-US" altLang="en-US" sz="1800" b="0" i="0" u="none" strike="noStrike" cap="none" normalizeH="0" baseline="0" dirty="0">
                <a:ln>
                  <a:noFill/>
                </a:ln>
                <a:solidFill>
                  <a:srgbClr val="0000FF"/>
                </a:solidFill>
                <a:effectLst/>
                <a:latin typeface="Verdana" panose="020B0604030504040204" pitchFamily="34" charset="0"/>
              </a:rPr>
              <a:t>"child class constructor invoked"</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B3(</a:t>
            </a:r>
            <a:r>
              <a:rPr kumimoji="0" lang="en-US" altLang="en-US" sz="1800" b="1" i="0" u="none" strike="noStrike" cap="none" normalizeH="0" baseline="0" dirty="0" err="1">
                <a:ln>
                  <a:noFill/>
                </a:ln>
                <a:solidFill>
                  <a:srgbClr val="006699"/>
                </a:solidFill>
                <a:effectLst/>
                <a:latin typeface="Verdana" panose="020B0604030504040204" pitchFamily="34" charset="0"/>
              </a:rPr>
              <a:t>int</a:t>
            </a:r>
            <a:r>
              <a:rPr kumimoji="0" lang="en-US" altLang="en-US" sz="1800" b="0" i="0" u="none" strike="noStrike" cap="none" normalizeH="0" baseline="0" dirty="0">
                <a:ln>
                  <a:noFill/>
                </a:ln>
                <a:solidFill>
                  <a:srgbClr val="000000"/>
                </a:solidFill>
                <a:effectLst/>
                <a:latin typeface="Verdana" panose="020B060403050404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6699"/>
                </a:solidFill>
                <a:effectLst/>
                <a:latin typeface="Verdana" panose="020B0604030504040204" pitchFamily="34" charset="0"/>
              </a:rPr>
              <a:t>super</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800" b="0" i="0" u="none" strike="noStrike" cap="none" normalizeH="0" baseline="0" dirty="0">
                <a:ln>
                  <a:noFill/>
                </a:ln>
                <a:solidFill>
                  <a:srgbClr val="000000"/>
                </a:solidFill>
                <a:effectLst/>
                <a:latin typeface="Verdana" panose="020B0604030504040204" pitchFamily="34" charset="0"/>
              </a:rPr>
              <a:t>(</a:t>
            </a:r>
            <a:r>
              <a:rPr kumimoji="0" lang="en-US" altLang="en-US" sz="1800" b="0" i="0" u="none" strike="noStrike" cap="none" normalizeH="0" baseline="0" dirty="0">
                <a:ln>
                  <a:noFill/>
                </a:ln>
                <a:solidFill>
                  <a:srgbClr val="0000FF"/>
                </a:solidFill>
                <a:effectLst/>
                <a:latin typeface="Verdana" panose="020B0604030504040204" pitchFamily="34" charset="0"/>
              </a:rPr>
              <a:t>"child class constructor invoked "</a:t>
            </a:r>
            <a:r>
              <a:rPr kumimoji="0" lang="en-US" altLang="en-US" sz="1800" b="0" i="0" u="none" strike="noStrike" cap="none" normalizeH="0" baseline="0" dirty="0">
                <a:ln>
                  <a:noFill/>
                </a:ln>
                <a:solidFill>
                  <a:srgbClr val="000000"/>
                </a:solidFill>
                <a:effectLst/>
                <a:latin typeface="Verdana" panose="020B0604030504040204" pitchFamily="34" charset="0"/>
              </a:rPr>
              <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a:t>
            </a:r>
            <a:r>
              <a:rPr kumimoji="0" lang="en-US" altLang="en-US" sz="18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1800" b="0" i="0" u="none" strike="noStrike" cap="none" normalizeH="0" baseline="0" dirty="0">
                <a:ln>
                  <a:noFill/>
                </a:ln>
                <a:solidFill>
                  <a:srgbClr val="000000"/>
                </a:solidFill>
                <a:effectLst/>
                <a:latin typeface="Verdana" panose="020B0604030504040204" pitchFamily="34" charset="0"/>
              </a:rPr>
              <a:t>(</a:t>
            </a:r>
            <a:r>
              <a:rPr kumimoji="0" lang="en-US" altLang="en-US" sz="1800" b="0" i="0" u="none" strike="noStrike" cap="none" normalizeH="0" baseline="0" dirty="0">
                <a:ln>
                  <a:noFill/>
                </a:ln>
                <a:solidFill>
                  <a:srgbClr val="0000FF"/>
                </a:solidFill>
                <a:effectLst/>
                <a:latin typeface="Verdana" panose="020B0604030504040204" pitchFamily="34" charset="0"/>
              </a:rPr>
              <a:t>"instance initializer block is invoked"</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06699"/>
                </a:solidFill>
                <a:effectLst/>
                <a:latin typeface="Verdana" panose="020B0604030504040204" pitchFamily="34" charset="0"/>
              </a:rPr>
              <a:t>public</a:t>
            </a:r>
            <a:r>
              <a:rPr kumimoji="0" lang="en-US" altLang="en-US" sz="1800" b="0" i="0" u="none" strike="noStrike" cap="none" normalizeH="0" baseline="0" dirty="0">
                <a:ln>
                  <a:noFill/>
                </a:ln>
                <a:solidFill>
                  <a:srgbClr val="000000"/>
                </a:solidFill>
                <a:effectLst/>
                <a:latin typeface="Verdana" panose="020B0604030504040204" pitchFamily="34" charset="0"/>
              </a:rPr>
              <a:t> </a:t>
            </a:r>
            <a:r>
              <a:rPr kumimoji="0" lang="en-US" altLang="en-US" sz="1800" b="1" i="0" u="none" strike="noStrike" cap="none" normalizeH="0" baseline="0" dirty="0">
                <a:ln>
                  <a:noFill/>
                </a:ln>
                <a:solidFill>
                  <a:srgbClr val="006699"/>
                </a:solidFill>
                <a:effectLst/>
                <a:latin typeface="Verdana" panose="020B0604030504040204" pitchFamily="34" charset="0"/>
              </a:rPr>
              <a:t>static</a:t>
            </a:r>
            <a:r>
              <a:rPr kumimoji="0" lang="en-US" altLang="en-US" sz="1800" b="0" i="0" u="none" strike="noStrike" cap="none" normalizeH="0" baseline="0" dirty="0">
                <a:ln>
                  <a:noFill/>
                </a:ln>
                <a:solidFill>
                  <a:srgbClr val="000000"/>
                </a:solidFill>
                <a:effectLst/>
                <a:latin typeface="Verdana" panose="020B0604030504040204" pitchFamily="34" charset="0"/>
              </a:rPr>
              <a:t> </a:t>
            </a:r>
            <a:r>
              <a:rPr kumimoji="0" lang="en-US" altLang="en-US" sz="1800" b="1" i="0" u="none" strike="noStrike" cap="none" normalizeH="0" baseline="0" dirty="0">
                <a:ln>
                  <a:noFill/>
                </a:ln>
                <a:solidFill>
                  <a:srgbClr val="006699"/>
                </a:solidFill>
                <a:effectLst/>
                <a:latin typeface="Verdana" panose="020B0604030504040204" pitchFamily="34" charset="0"/>
              </a:rPr>
              <a:t>void</a:t>
            </a:r>
            <a:r>
              <a:rPr kumimoji="0" lang="en-US" altLang="en-US" sz="1800" b="0" i="0" u="none" strike="noStrike" cap="none" normalizeH="0" baseline="0" dirty="0">
                <a:ln>
                  <a:noFill/>
                </a:ln>
                <a:solidFill>
                  <a:srgbClr val="000000"/>
                </a:solidFill>
                <a:effectLst/>
                <a:latin typeface="Verdana" panose="020B0604030504040204" pitchFamily="34" charset="0"/>
              </a:rPr>
              <a:t> main(String </a:t>
            </a:r>
            <a:r>
              <a:rPr kumimoji="0" lang="en-US" altLang="en-US" sz="1800" b="0" i="0" u="none" strike="noStrike" cap="none" normalizeH="0" baseline="0" dirty="0" err="1">
                <a:ln>
                  <a:noFill/>
                </a:ln>
                <a:solidFill>
                  <a:srgbClr val="000000"/>
                </a:solidFill>
                <a:effectLst/>
                <a:latin typeface="Verdana" panose="020B0604030504040204" pitchFamily="34" charset="0"/>
              </a:rPr>
              <a:t>args</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B3 b1=</a:t>
            </a:r>
            <a:r>
              <a:rPr kumimoji="0" lang="en-US" altLang="en-US" sz="1800" b="1" i="0" u="none" strike="noStrike" cap="none" normalizeH="0" baseline="0" dirty="0">
                <a:ln>
                  <a:noFill/>
                </a:ln>
                <a:solidFill>
                  <a:srgbClr val="006699"/>
                </a:solidFill>
                <a:effectLst/>
                <a:latin typeface="Verdana" panose="020B0604030504040204" pitchFamily="34" charset="0"/>
              </a:rPr>
              <a:t>new</a:t>
            </a:r>
            <a:r>
              <a:rPr kumimoji="0" lang="en-US" altLang="en-US" sz="1800" b="0" i="0" u="none" strike="noStrike" cap="none" normalizeH="0" baseline="0" dirty="0">
                <a:ln>
                  <a:noFill/>
                </a:ln>
                <a:solidFill>
                  <a:srgbClr val="000000"/>
                </a:solidFill>
                <a:effectLst/>
                <a:latin typeface="Verdana" panose="020B0604030504040204" pitchFamily="34" charset="0"/>
              </a:rPr>
              <a:t> B3();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B3 b2=</a:t>
            </a:r>
            <a:r>
              <a:rPr kumimoji="0" lang="en-US" altLang="en-US" sz="1800" b="1" i="0" u="none" strike="noStrike" cap="none" normalizeH="0" baseline="0" dirty="0">
                <a:ln>
                  <a:noFill/>
                </a:ln>
                <a:solidFill>
                  <a:srgbClr val="006699"/>
                </a:solidFill>
                <a:effectLst/>
                <a:latin typeface="Verdana" panose="020B0604030504040204" pitchFamily="34" charset="0"/>
              </a:rPr>
              <a:t>new</a:t>
            </a:r>
            <a:r>
              <a:rPr kumimoji="0" lang="en-US" altLang="en-US" sz="1800" b="0" i="0" u="none" strike="noStrike" cap="none" normalizeH="0" baseline="0" dirty="0">
                <a:ln>
                  <a:noFill/>
                </a:ln>
                <a:solidFill>
                  <a:srgbClr val="000000"/>
                </a:solidFill>
                <a:effectLst/>
                <a:latin typeface="Verdana" panose="020B0604030504040204" pitchFamily="34" charset="0"/>
              </a:rPr>
              <a:t> B3(</a:t>
            </a:r>
            <a:r>
              <a:rPr kumimoji="0" lang="en-US" altLang="en-US" sz="1800" b="0" i="0" u="none" strike="noStrike" cap="none" normalizeH="0" baseline="0" dirty="0">
                <a:ln>
                  <a:noFill/>
                </a:ln>
                <a:solidFill>
                  <a:srgbClr val="C00000"/>
                </a:solidFill>
                <a:effectLst/>
                <a:latin typeface="Verdana" panose="020B0604030504040204" pitchFamily="34" charset="0"/>
              </a:rPr>
              <a:t>10</a:t>
            </a: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latin typeface="Arial Unicode MS"/>
              </a:rPr>
              <a:t>Output: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rgbClr val="000000"/>
              </a:solidFill>
              <a:latin typeface="Arial Unicode MS"/>
            </a:endParaRP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parent class constructor invoked</a:t>
            </a: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 </a:t>
            </a:r>
            <a:r>
              <a:rPr kumimoji="0" lang="en-US" altLang="en-US" sz="1800" b="0" i="0" u="none" strike="noStrike" cap="none" normalizeH="0" baseline="0" dirty="0">
                <a:ln>
                  <a:noFill/>
                </a:ln>
                <a:solidFill>
                  <a:schemeClr val="accent2"/>
                </a:solidFill>
                <a:effectLst/>
                <a:latin typeface="Arial Unicode MS"/>
              </a:rPr>
              <a:t>instance initializer block is invoked </a:t>
            </a: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child class constructor invoked </a:t>
            </a: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parent class constructor invoked</a:t>
            </a: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 instance initializer block is invoked </a:t>
            </a:r>
          </a:p>
          <a:p>
            <a:pPr marL="457200" lvl="1" indent="0">
              <a:lnSpc>
                <a:spcPct val="100000"/>
              </a:lnSpc>
              <a:buNone/>
            </a:pPr>
            <a:r>
              <a:rPr kumimoji="0" lang="en-US" altLang="en-US" sz="1800" b="0" i="0" u="none" strike="noStrike" cap="none" normalizeH="0" baseline="0" dirty="0">
                <a:ln>
                  <a:noFill/>
                </a:ln>
                <a:solidFill>
                  <a:srgbClr val="000000"/>
                </a:solidFill>
                <a:effectLst/>
                <a:latin typeface="Arial Unicode MS"/>
              </a:rPr>
              <a:t>child class constructor invoked 10</a:t>
            </a:r>
          </a:p>
          <a:p>
            <a:pPr marL="457200" lvl="1" indent="0">
              <a:lnSpc>
                <a:spcPct val="100000"/>
              </a:lnSpc>
              <a:buNone/>
            </a:pPr>
            <a:endParaRPr lang="en-US" altLang="en-US" sz="1800" dirty="0">
              <a:solidFill>
                <a:srgbClr val="000000"/>
              </a:solidFill>
              <a:latin typeface="Arial Unicode MS"/>
            </a:endParaRPr>
          </a:p>
          <a:p>
            <a:pPr marL="457200" lvl="1" indent="0">
              <a:lnSpc>
                <a:spcPct val="100000"/>
              </a:lnSpc>
              <a:buNone/>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50914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1420677"/>
            <a:ext cx="10515600" cy="4351338"/>
          </a:xfrm>
        </p:spPr>
        <p:txBody>
          <a:bodyPr/>
          <a:lstStyle/>
          <a:p>
            <a:endParaRPr lang="en-US" dirty="0"/>
          </a:p>
          <a:p>
            <a:r>
              <a:rPr lang="en-US" dirty="0"/>
              <a:t>The instance initializer block is created when instance of the class is created.</a:t>
            </a:r>
          </a:p>
          <a:p>
            <a:r>
              <a:rPr lang="en-US" u="sng" dirty="0"/>
              <a:t>The instance initializer block is invoked after the parent class constructor is invoked (i.e. after super() constructor call).</a:t>
            </a:r>
          </a:p>
          <a:p>
            <a:r>
              <a:rPr lang="en-US" dirty="0"/>
              <a:t>The instance initializer block comes in the order in which they appear.</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05596779"/>
              </p:ext>
            </p:extLst>
          </p:nvPr>
        </p:nvGraphicFramePr>
        <p:xfrm>
          <a:off x="838200" y="852442"/>
          <a:ext cx="10918371" cy="396240"/>
        </p:xfrm>
        <a:graphic>
          <a:graphicData uri="http://schemas.openxmlformats.org/drawingml/2006/table">
            <a:tbl>
              <a:tblPr/>
              <a:tblGrid>
                <a:gridCol w="10918371">
                  <a:extLst>
                    <a:ext uri="{9D8B030D-6E8A-4147-A177-3AD203B41FA5}">
                      <a16:colId xmlns:a16="http://schemas.microsoft.com/office/drawing/2014/main" val="1542937549"/>
                    </a:ext>
                  </a:extLst>
                </a:gridCol>
              </a:tblGrid>
              <a:tr h="0">
                <a:tc>
                  <a:txBody>
                    <a:bodyPr/>
                    <a:lstStyle/>
                    <a:p>
                      <a:r>
                        <a:rPr lang="en-US" sz="2000" dirty="0">
                          <a:solidFill>
                            <a:srgbClr val="FF0000"/>
                          </a:solidFill>
                          <a:effectLst/>
                          <a:latin typeface="verdana" panose="020B0604030504040204" pitchFamily="34" charset="0"/>
                        </a:rPr>
                        <a:t>There are mainly three rules for the instance initializer block. They are as follows:</a:t>
                      </a:r>
                    </a:p>
                  </a:txBody>
                  <a:tcPr anchor="ctr">
                    <a:lnL>
                      <a:noFill/>
                    </a:lnL>
                    <a:lnR>
                      <a:noFill/>
                    </a:lnR>
                    <a:lnT>
                      <a:noFill/>
                    </a:lnT>
                    <a:lnB>
                      <a:noFill/>
                    </a:lnB>
                    <a:solidFill>
                      <a:srgbClr val="FFFFFF"/>
                    </a:solidFill>
                  </a:tcPr>
                </a:tc>
                <a:extLst>
                  <a:ext uri="{0D108BD9-81ED-4DB2-BD59-A6C34878D82A}">
                    <a16:rowId xmlns:a16="http://schemas.microsoft.com/office/drawing/2014/main" val="57290511"/>
                  </a:ext>
                </a:extLst>
              </a:tr>
            </a:tbl>
          </a:graphicData>
        </a:graphic>
      </p:graphicFrame>
    </p:spTree>
    <p:extLst>
      <p:ext uri="{BB962C8B-B14F-4D97-AF65-F5344CB8AC3E}">
        <p14:creationId xmlns:p14="http://schemas.microsoft.com/office/powerpoint/2010/main" val="3890112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a:bodyPr>
          <a:lstStyle/>
          <a:p>
            <a:r>
              <a:rPr lang="en-US" sz="2800" b="1" u="sng" dirty="0">
                <a:solidFill>
                  <a:srgbClr val="000000"/>
                </a:solidFill>
                <a:latin typeface="verdana" panose="020B0604030504040204" pitchFamily="34" charset="0"/>
              </a:rPr>
              <a:t>final keyword</a:t>
            </a:r>
            <a:endParaRPr lang="en-US" sz="2800" u="sng" dirty="0"/>
          </a:p>
        </p:txBody>
      </p:sp>
      <p:sp>
        <p:nvSpPr>
          <p:cNvPr id="3" name="Content Placeholder 2"/>
          <p:cNvSpPr>
            <a:spLocks noGrp="1"/>
          </p:cNvSpPr>
          <p:nvPr>
            <p:ph idx="1"/>
          </p:nvPr>
        </p:nvSpPr>
        <p:spPr>
          <a:xfrm>
            <a:off x="694509" y="1146357"/>
            <a:ext cx="10515600" cy="4351338"/>
          </a:xfrm>
        </p:spPr>
        <p:txBody>
          <a:bodyPr>
            <a:normAutofit/>
          </a:bodyPr>
          <a:lstStyle/>
          <a:p>
            <a:r>
              <a:rPr lang="en-US" sz="2200" dirty="0">
                <a:solidFill>
                  <a:srgbClr val="000000"/>
                </a:solidFill>
                <a:latin typeface="verdana" panose="020B0604030504040204" pitchFamily="34" charset="0"/>
              </a:rPr>
              <a:t>The </a:t>
            </a:r>
            <a:r>
              <a:rPr lang="en-US" sz="2200" b="1" dirty="0">
                <a:solidFill>
                  <a:srgbClr val="000000"/>
                </a:solidFill>
                <a:latin typeface="verdana" panose="020B0604030504040204" pitchFamily="34" charset="0"/>
              </a:rPr>
              <a:t>final keyword</a:t>
            </a:r>
            <a:r>
              <a:rPr lang="en-US" sz="2200" dirty="0">
                <a:solidFill>
                  <a:srgbClr val="000000"/>
                </a:solidFill>
                <a:latin typeface="verdana" panose="020B0604030504040204" pitchFamily="34" charset="0"/>
              </a:rPr>
              <a:t> in java is used to restrict the user. The java final keyword can be used in many context. Final can be:</a:t>
            </a:r>
          </a:p>
          <a:p>
            <a:pPr>
              <a:buFont typeface="+mj-lt"/>
              <a:buAutoNum type="arabicPeriod"/>
            </a:pPr>
            <a:r>
              <a:rPr lang="en-US" sz="2200" dirty="0">
                <a:solidFill>
                  <a:srgbClr val="000000"/>
                </a:solidFill>
                <a:latin typeface="verdana" panose="020B0604030504040204" pitchFamily="34" charset="0"/>
              </a:rPr>
              <a:t>variable</a:t>
            </a:r>
          </a:p>
          <a:p>
            <a:pPr>
              <a:buFont typeface="+mj-lt"/>
              <a:buAutoNum type="arabicPeriod"/>
            </a:pPr>
            <a:r>
              <a:rPr lang="en-US" sz="2200" dirty="0">
                <a:solidFill>
                  <a:srgbClr val="000000"/>
                </a:solidFill>
                <a:latin typeface="verdana" panose="020B0604030504040204" pitchFamily="34" charset="0"/>
              </a:rPr>
              <a:t>method</a:t>
            </a:r>
          </a:p>
          <a:p>
            <a:pPr>
              <a:buFont typeface="+mj-lt"/>
              <a:buAutoNum type="arabicPeriod"/>
            </a:pPr>
            <a:r>
              <a:rPr lang="en-US" sz="2200" dirty="0">
                <a:solidFill>
                  <a:srgbClr val="000000"/>
                </a:solidFill>
                <a:latin typeface="verdana" panose="020B0604030504040204" pitchFamily="34" charset="0"/>
              </a:rPr>
              <a:t>Class</a:t>
            </a:r>
          </a:p>
          <a:p>
            <a:pPr>
              <a:buFont typeface="+mj-lt"/>
              <a:buAutoNum type="arabicPeriod"/>
            </a:pPr>
            <a:endParaRPr lang="en-US" sz="2200" dirty="0">
              <a:solidFill>
                <a:srgbClr val="000000"/>
              </a:solidFill>
              <a:latin typeface="verdana" panose="020B0604030504040204" pitchFamily="34" charset="0"/>
            </a:endParaRPr>
          </a:p>
          <a:p>
            <a:r>
              <a:rPr lang="en-US" sz="2200" dirty="0">
                <a:solidFill>
                  <a:srgbClr val="000000"/>
                </a:solidFill>
                <a:latin typeface="verdana" panose="020B0604030504040204" pitchFamily="34" charset="0"/>
              </a:rPr>
              <a:t>The final keyword can be applied with the variables, a final variable that have no value it is called blank final variable or uninitialized final variable. </a:t>
            </a:r>
          </a:p>
          <a:p>
            <a:r>
              <a:rPr lang="en-US" sz="2200" u="sng" dirty="0">
                <a:solidFill>
                  <a:srgbClr val="000000"/>
                </a:solidFill>
                <a:latin typeface="verdana" panose="020B0604030504040204" pitchFamily="34" charset="0"/>
              </a:rPr>
              <a:t>It can be initialized in the constructor only. The blank final variable can be static also which will be initialized in the static block </a:t>
            </a:r>
            <a:r>
              <a:rPr lang="en-US" sz="2200" dirty="0">
                <a:solidFill>
                  <a:srgbClr val="000000"/>
                </a:solidFill>
                <a:latin typeface="verdana" panose="020B0604030504040204" pitchFamily="34" charset="0"/>
              </a:rPr>
              <a:t>only. </a:t>
            </a:r>
            <a:endParaRPr lang="en-US" dirty="0"/>
          </a:p>
        </p:txBody>
      </p:sp>
    </p:spTree>
    <p:extLst>
      <p:ext uri="{BB962C8B-B14F-4D97-AF65-F5344CB8AC3E}">
        <p14:creationId xmlns:p14="http://schemas.microsoft.com/office/powerpoint/2010/main" val="3231893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marL="0" indent="0"/>
            <a:r>
              <a:rPr lang="en-US" sz="2800" b="1" u="sng" dirty="0">
                <a:solidFill>
                  <a:srgbClr val="008200"/>
                </a:solidFill>
                <a:latin typeface="verdana" panose="020B0604030504040204" pitchFamily="34" charset="0"/>
              </a:rPr>
              <a:t>final variable</a:t>
            </a:r>
            <a:r>
              <a:rPr lang="en-US" sz="2800" b="1" u="sng"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p:txBody>
      </p:sp>
      <p:sp>
        <p:nvSpPr>
          <p:cNvPr id="3" name="Content Placeholder 2"/>
          <p:cNvSpPr>
            <a:spLocks noGrp="1"/>
          </p:cNvSpPr>
          <p:nvPr>
            <p:ph idx="1"/>
          </p:nvPr>
        </p:nvSpPr>
        <p:spPr>
          <a:xfrm>
            <a:off x="694508" y="1381487"/>
            <a:ext cx="10515600" cy="4351338"/>
          </a:xfrm>
        </p:spPr>
        <p:txBody>
          <a:bodyPr>
            <a:normAutofit fontScale="92500" lnSpcReduction="10000"/>
          </a:bodyPr>
          <a:lstStyle/>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Bike9{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final</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speedlimit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90</a:t>
            </a:r>
            <a:r>
              <a:rPr lang="en-US" sz="1800" dirty="0">
                <a:solidFill>
                  <a:srgbClr val="000000"/>
                </a:solidFill>
                <a:latin typeface="verdana" panose="020B0604030504040204" pitchFamily="34" charset="0"/>
              </a:rPr>
              <a:t>;</a:t>
            </a:r>
            <a:r>
              <a:rPr lang="en-US" sz="1800" dirty="0">
                <a:solidFill>
                  <a:srgbClr val="008200"/>
                </a:solidFill>
                <a:latin typeface="verdana" panose="020B0604030504040204" pitchFamily="34" charset="0"/>
              </a:rPr>
              <a:t>//final variable</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run(){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speedlimit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400</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Bike9 </a:t>
            </a:r>
            <a:r>
              <a:rPr lang="en-US" sz="1800" dirty="0" err="1">
                <a:solidFill>
                  <a:srgbClr val="000000"/>
                </a:solidFill>
                <a:latin typeface="verdana" panose="020B0604030504040204" pitchFamily="34" charset="0"/>
              </a:rPr>
              <a:t>obj</a:t>
            </a:r>
            <a:r>
              <a:rPr lang="en-US" sz="1800" dirty="0">
                <a:solidFill>
                  <a:srgbClr val="000000"/>
                </a:solidFill>
                <a:latin typeface="verdana" panose="020B0604030504040204" pitchFamily="34" charset="0"/>
              </a:rPr>
              <a:t>=</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Bike9();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obj.run</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a:t>
            </a:r>
            <a:r>
              <a:rPr lang="en-US" sz="1800" dirty="0">
                <a:solidFill>
                  <a:srgbClr val="008200"/>
                </a:solidFill>
                <a:latin typeface="verdana" panose="020B0604030504040204" pitchFamily="34" charset="0"/>
              </a:rPr>
              <a:t>//end of class</a:t>
            </a:r>
            <a:r>
              <a:rPr lang="en-US" sz="1800" dirty="0">
                <a:solidFill>
                  <a:srgbClr val="000000"/>
                </a:solidFill>
                <a:latin typeface="verdana" panose="020B0604030504040204" pitchFamily="34" charset="0"/>
              </a:rPr>
              <a:t>  </a:t>
            </a:r>
          </a:p>
          <a:p>
            <a:endParaRPr lang="en-US" dirty="0"/>
          </a:p>
          <a:p>
            <a:r>
              <a:rPr lang="en-US" dirty="0"/>
              <a:t>Output: Compile time error</a:t>
            </a:r>
          </a:p>
        </p:txBody>
      </p:sp>
    </p:spTree>
    <p:extLst>
      <p:ext uri="{BB962C8B-B14F-4D97-AF65-F5344CB8AC3E}">
        <p14:creationId xmlns:p14="http://schemas.microsoft.com/office/powerpoint/2010/main" val="422819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marL="0" indent="0">
              <a:buNone/>
            </a:pPr>
            <a:r>
              <a:rPr lang="en-US" dirty="0">
                <a:solidFill>
                  <a:srgbClr val="000000"/>
                </a:solidFill>
                <a:latin typeface="verdana" panose="020B0604030504040204" pitchFamily="34" charset="0"/>
              </a:rPr>
              <a:t> String name;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TestStudent2{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s1.id=</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s1.name=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Sonoo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+s1.name);</a:t>
            </a:r>
            <a:r>
              <a:rPr lang="en-US" dirty="0">
                <a:solidFill>
                  <a:srgbClr val="008200"/>
                </a:solidFill>
                <a:latin typeface="verdana" panose="020B0604030504040204" pitchFamily="34" charset="0"/>
              </a:rPr>
              <a:t>//printing members with a white space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19279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If you make any method as final, you cannot override it.</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Bike{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final</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run(){</a:t>
            </a: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"running"</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Honda </a:t>
            </a:r>
            <a:r>
              <a:rPr lang="en-US" sz="2400" b="1" dirty="0">
                <a:solidFill>
                  <a:srgbClr val="006699"/>
                </a:solidFill>
                <a:latin typeface="verdana" panose="020B0604030504040204" pitchFamily="34" charset="0"/>
              </a:rPr>
              <a:t>extends</a:t>
            </a:r>
            <a:r>
              <a:rPr lang="en-US" sz="2400" dirty="0">
                <a:solidFill>
                  <a:srgbClr val="000000"/>
                </a:solidFill>
                <a:latin typeface="verdana" panose="020B0604030504040204" pitchFamily="34" charset="0"/>
              </a:rPr>
              <a:t> Bike{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run(){</a:t>
            </a: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"running safely with 100kmph"</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main(String </a:t>
            </a:r>
            <a:r>
              <a:rPr lang="en-US" sz="2400" dirty="0" err="1">
                <a:solidFill>
                  <a:srgbClr val="000000"/>
                </a:solidFill>
                <a:latin typeface="verdana" panose="020B0604030504040204" pitchFamily="34" charset="0"/>
              </a:rPr>
              <a:t>args</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Honda </a:t>
            </a:r>
            <a:r>
              <a:rPr lang="en-US" sz="2400" dirty="0" err="1">
                <a:solidFill>
                  <a:srgbClr val="000000"/>
                </a:solidFill>
                <a:latin typeface="verdana" panose="020B0604030504040204" pitchFamily="34" charset="0"/>
              </a:rPr>
              <a:t>honda</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new</a:t>
            </a:r>
            <a:r>
              <a:rPr lang="en-US" sz="2400" dirty="0">
                <a:solidFill>
                  <a:srgbClr val="000000"/>
                </a:solidFill>
                <a:latin typeface="verdana" panose="020B0604030504040204" pitchFamily="34" charset="0"/>
              </a:rPr>
              <a:t> Honda();  </a:t>
            </a:r>
          </a:p>
          <a:p>
            <a:pPr marL="0" indent="0">
              <a:buNone/>
            </a:pP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honda.run</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  </a:t>
            </a:r>
          </a:p>
          <a:p>
            <a:pPr marL="0" indent="0">
              <a:buNone/>
            </a:pPr>
            <a:r>
              <a:rPr lang="en-US" sz="2400" dirty="0">
                <a:solidFill>
                  <a:srgbClr val="000000"/>
                </a:solidFill>
                <a:latin typeface="verdana" panose="020B0604030504040204" pitchFamily="34" charset="0"/>
              </a:rPr>
              <a:t>}  </a:t>
            </a:r>
          </a:p>
          <a:p>
            <a:pPr marL="0" indent="0">
              <a:buNone/>
            </a:pPr>
            <a:endParaRPr lang="en-US" sz="2400" dirty="0">
              <a:solidFill>
                <a:srgbClr val="000000"/>
              </a:solidFill>
              <a:latin typeface="verdana" panose="020B0604030504040204" pitchFamily="34" charset="0"/>
            </a:endParaRPr>
          </a:p>
          <a:p>
            <a:pPr marL="0" indent="0">
              <a:buNone/>
            </a:pPr>
            <a:r>
              <a:rPr lang="en-US" sz="2400" dirty="0">
                <a:solidFill>
                  <a:srgbClr val="000000"/>
                </a:solidFill>
                <a:latin typeface="verdana" panose="020B0604030504040204" pitchFamily="34" charset="0"/>
              </a:rPr>
              <a:t>Output: Error</a:t>
            </a:r>
          </a:p>
          <a:p>
            <a:endParaRPr lang="en-US" dirty="0"/>
          </a:p>
        </p:txBody>
      </p:sp>
    </p:spTree>
    <p:extLst>
      <p:ext uri="{BB962C8B-B14F-4D97-AF65-F5344CB8AC3E}">
        <p14:creationId xmlns:p14="http://schemas.microsoft.com/office/powerpoint/2010/main" val="750880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If you make any class as final, you cannot extend it.</a:t>
            </a:r>
          </a:p>
        </p:txBody>
      </p:sp>
      <p:sp>
        <p:nvSpPr>
          <p:cNvPr id="3" name="Content Placeholder 2"/>
          <p:cNvSpPr>
            <a:spLocks noGrp="1"/>
          </p:cNvSpPr>
          <p:nvPr>
            <p:ph idx="1"/>
          </p:nvPr>
        </p:nvSpPr>
        <p:spPr/>
        <p:txBody>
          <a:bodyPr>
            <a:normAutofit/>
          </a:bodyPr>
          <a:lstStyle/>
          <a:p>
            <a:pPr marL="0" indent="0">
              <a:buNone/>
            </a:pPr>
            <a:r>
              <a:rPr lang="en-US" sz="1800" b="1" dirty="0">
                <a:solidFill>
                  <a:srgbClr val="006699"/>
                </a:solidFill>
                <a:latin typeface="verdana" panose="020B0604030504040204" pitchFamily="34" charset="0"/>
              </a:rPr>
              <a:t>final</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Bike{}  </a:t>
            </a:r>
          </a:p>
          <a:p>
            <a:pPr marL="0" indent="0">
              <a:buNone/>
            </a:pPr>
            <a:r>
              <a:rPr lang="en-US" sz="1800" dirty="0">
                <a:solidFill>
                  <a:srgbClr val="000000"/>
                </a:solidFill>
                <a:latin typeface="verdana" panose="020B0604030504040204" pitchFamily="34" charset="0"/>
              </a:rPr>
              <a:t>  </a:t>
            </a:r>
          </a:p>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Honda1 </a:t>
            </a:r>
            <a:r>
              <a:rPr lang="en-US" sz="1800" b="1" dirty="0">
                <a:solidFill>
                  <a:srgbClr val="006699"/>
                </a:solidFill>
                <a:latin typeface="verdana" panose="020B0604030504040204" pitchFamily="34" charset="0"/>
              </a:rPr>
              <a:t>extends</a:t>
            </a:r>
            <a:r>
              <a:rPr lang="en-US" sz="1800" dirty="0">
                <a:solidFill>
                  <a:srgbClr val="000000"/>
                </a:solidFill>
                <a:latin typeface="verdana" panose="020B0604030504040204" pitchFamily="34" charset="0"/>
              </a:rPr>
              <a:t> Bike{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run(){</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"running safely with 100kmph"</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Honda1 </a:t>
            </a:r>
            <a:r>
              <a:rPr lang="en-US" sz="1800" dirty="0" err="1">
                <a:solidFill>
                  <a:srgbClr val="000000"/>
                </a:solidFill>
                <a:latin typeface="verdana" panose="020B0604030504040204" pitchFamily="34" charset="0"/>
              </a:rPr>
              <a:t>honda</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Honda1();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honda.run</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643002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initialize blank final variable</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marL="0" indent="0">
              <a:buNone/>
            </a:pPr>
            <a:r>
              <a:rPr lang="en-US" sz="2100" b="1" dirty="0">
                <a:solidFill>
                  <a:srgbClr val="006699"/>
                </a:solidFill>
                <a:latin typeface="verdana" panose="020B0604030504040204" pitchFamily="34" charset="0"/>
              </a:rPr>
              <a:t>class</a:t>
            </a:r>
            <a:r>
              <a:rPr lang="en-US" sz="2100" dirty="0">
                <a:solidFill>
                  <a:srgbClr val="000000"/>
                </a:solidFill>
                <a:latin typeface="verdana" panose="020B0604030504040204" pitchFamily="34" charset="0"/>
              </a:rPr>
              <a:t> Bike10{  </a:t>
            </a:r>
          </a:p>
          <a:p>
            <a:pPr marL="0" indent="0">
              <a:buNone/>
            </a:pP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final</a:t>
            </a:r>
            <a:r>
              <a:rPr lang="en-US" sz="2100" dirty="0">
                <a:solidFill>
                  <a:srgbClr val="000000"/>
                </a:solidFill>
                <a:latin typeface="verdana" panose="020B0604030504040204" pitchFamily="34" charset="0"/>
              </a:rPr>
              <a:t> </a:t>
            </a:r>
            <a:r>
              <a:rPr lang="en-US" sz="2100" b="1" dirty="0" err="1">
                <a:solidFill>
                  <a:srgbClr val="006699"/>
                </a:solidFill>
                <a:latin typeface="verdana" panose="020B0604030504040204" pitchFamily="34" charset="0"/>
              </a:rPr>
              <a:t>int</a:t>
            </a: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speedlimit</a:t>
            </a:r>
            <a:r>
              <a:rPr lang="en-US" sz="2100" dirty="0">
                <a:solidFill>
                  <a:srgbClr val="000000"/>
                </a:solidFill>
                <a:latin typeface="verdana" panose="020B0604030504040204" pitchFamily="34" charset="0"/>
              </a:rPr>
              <a:t>;</a:t>
            </a:r>
            <a:r>
              <a:rPr lang="en-US" sz="2100" dirty="0">
                <a:solidFill>
                  <a:srgbClr val="008200"/>
                </a:solidFill>
                <a:latin typeface="verdana" panose="020B0604030504040204" pitchFamily="34" charset="0"/>
              </a:rPr>
              <a:t>//blank final variable</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Bike10(){  </a:t>
            </a:r>
          </a:p>
          <a:p>
            <a:pPr marL="0" indent="0">
              <a:buNone/>
            </a:pP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speedlimit</a:t>
            </a:r>
            <a:r>
              <a:rPr lang="en-US" sz="2100" dirty="0">
                <a:solidFill>
                  <a:srgbClr val="000000"/>
                </a:solidFill>
                <a:latin typeface="verdana" panose="020B0604030504040204" pitchFamily="34" charset="0"/>
              </a:rPr>
              <a:t>=</a:t>
            </a:r>
            <a:r>
              <a:rPr lang="en-US" sz="2100" dirty="0">
                <a:solidFill>
                  <a:srgbClr val="C00000"/>
                </a:solidFill>
                <a:latin typeface="verdana" panose="020B0604030504040204" pitchFamily="34" charset="0"/>
              </a:rPr>
              <a:t>70</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System.out.println</a:t>
            </a:r>
            <a:r>
              <a:rPr lang="en-US" sz="2100" dirty="0">
                <a:solidFill>
                  <a:srgbClr val="000000"/>
                </a:solidFill>
                <a:latin typeface="verdana" panose="020B0604030504040204" pitchFamily="34" charset="0"/>
              </a:rPr>
              <a:t>(</a:t>
            </a:r>
            <a:r>
              <a:rPr lang="en-US" sz="2100" dirty="0" err="1">
                <a:solidFill>
                  <a:srgbClr val="000000"/>
                </a:solidFill>
                <a:latin typeface="verdana" panose="020B0604030504040204" pitchFamily="34" charset="0"/>
              </a:rPr>
              <a:t>speedlimit</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public</a:t>
            </a: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static</a:t>
            </a: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void</a:t>
            </a:r>
            <a:r>
              <a:rPr lang="en-US" sz="2100" dirty="0">
                <a:solidFill>
                  <a:srgbClr val="000000"/>
                </a:solidFill>
                <a:latin typeface="verdana" panose="020B0604030504040204" pitchFamily="34" charset="0"/>
              </a:rPr>
              <a:t> main(String </a:t>
            </a:r>
            <a:r>
              <a:rPr lang="en-US" sz="2100" dirty="0" err="1">
                <a:solidFill>
                  <a:srgbClr val="000000"/>
                </a:solidFill>
                <a:latin typeface="verdana" panose="020B0604030504040204" pitchFamily="34" charset="0"/>
              </a:rPr>
              <a:t>args</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new</a:t>
            </a:r>
            <a:r>
              <a:rPr lang="en-US" sz="2100" dirty="0">
                <a:solidFill>
                  <a:srgbClr val="000000"/>
                </a:solidFill>
                <a:latin typeface="verdana" panose="020B0604030504040204" pitchFamily="34" charset="0"/>
              </a:rPr>
              <a:t> Bike10();  </a:t>
            </a:r>
          </a:p>
          <a:p>
            <a:pPr marL="0" indent="0">
              <a:buNone/>
            </a:pPr>
            <a:r>
              <a:rPr lang="en-US" sz="2100" dirty="0">
                <a:solidFill>
                  <a:srgbClr val="000000"/>
                </a:solidFill>
                <a:latin typeface="verdana" panose="020B0604030504040204" pitchFamily="34" charset="0"/>
              </a:rPr>
              <a:t> }  </a:t>
            </a:r>
          </a:p>
          <a:p>
            <a:pPr marL="0" indent="0">
              <a:buNone/>
            </a:pPr>
            <a:r>
              <a:rPr lang="en-US" sz="21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835976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FF0000"/>
                </a:solidFill>
              </a:rPr>
              <a:t>static blank final variable</a:t>
            </a:r>
          </a:p>
        </p:txBody>
      </p:sp>
      <p:sp>
        <p:nvSpPr>
          <p:cNvPr id="3" name="Content Placeholder 2"/>
          <p:cNvSpPr>
            <a:spLocks noGrp="1"/>
          </p:cNvSpPr>
          <p:nvPr>
            <p:ph idx="1"/>
          </p:nvPr>
        </p:nvSpPr>
        <p:spPr>
          <a:xfrm>
            <a:off x="838200" y="1590494"/>
            <a:ext cx="10515600" cy="4351338"/>
          </a:xfrm>
        </p:spPr>
        <p:txBody>
          <a:bodyPr>
            <a:normAutofit lnSpcReduction="10000"/>
          </a:bodyPr>
          <a:lstStyle/>
          <a:p>
            <a:pPr marL="0" indent="0">
              <a:buNone/>
            </a:pPr>
            <a:r>
              <a:rPr lang="en-US" u="sng" dirty="0"/>
              <a:t>A static final variable that is not initialized at the time of declaration is known as static blank final variable. It can be initialized only in static block.</a:t>
            </a:r>
            <a:endParaRPr lang="en-US" sz="1800" b="1" u="sng" dirty="0">
              <a:solidFill>
                <a:srgbClr val="006699"/>
              </a:solidFill>
              <a:latin typeface="verdana" panose="020B0604030504040204" pitchFamily="34" charset="0"/>
            </a:endParaRPr>
          </a:p>
          <a:p>
            <a:pPr marL="0" indent="0">
              <a:buNone/>
            </a:pPr>
            <a:endParaRPr lang="en-US" sz="1800" b="1" dirty="0">
              <a:solidFill>
                <a:srgbClr val="006699"/>
              </a:solidFill>
              <a:latin typeface="verdana" panose="020B0604030504040204" pitchFamily="34" charset="0"/>
            </a:endParaRPr>
          </a:p>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A{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final</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data;</a:t>
            </a:r>
            <a:r>
              <a:rPr lang="en-US" sz="1800" dirty="0">
                <a:solidFill>
                  <a:srgbClr val="008200"/>
                </a:solidFill>
                <a:latin typeface="verdana" panose="020B0604030504040204" pitchFamily="34" charset="0"/>
              </a:rPr>
              <a:t>//static blank final variable</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data=</a:t>
            </a:r>
            <a:r>
              <a:rPr lang="en-US" sz="1800" dirty="0">
                <a:solidFill>
                  <a:srgbClr val="C00000"/>
                </a:solidFill>
                <a:latin typeface="verdana" panose="020B0604030504040204" pitchFamily="34" charset="0"/>
              </a:rPr>
              <a:t>50</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A.data</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32895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US" sz="2800" b="1" u="sng" dirty="0">
                <a:solidFill>
                  <a:srgbClr val="000000"/>
                </a:solidFill>
                <a:latin typeface="verdana" panose="020B0604030504040204" pitchFamily="34" charset="0"/>
              </a:rPr>
              <a:t>Polymorphism in Java</a:t>
            </a:r>
            <a:endParaRPr lang="en-US" sz="2800" u="sng" dirty="0"/>
          </a:p>
        </p:txBody>
      </p:sp>
      <p:sp>
        <p:nvSpPr>
          <p:cNvPr id="3" name="Content Placeholder 2"/>
          <p:cNvSpPr>
            <a:spLocks noGrp="1"/>
          </p:cNvSpPr>
          <p:nvPr>
            <p:ph idx="1"/>
          </p:nvPr>
        </p:nvSpPr>
        <p:spPr>
          <a:xfrm>
            <a:off x="838200" y="1133294"/>
            <a:ext cx="10515600" cy="5607140"/>
          </a:xfrm>
        </p:spPr>
        <p:txBody>
          <a:bodyPr>
            <a:normAutofit/>
          </a:bodyPr>
          <a:lstStyle/>
          <a:p>
            <a:r>
              <a:rPr lang="en-US" sz="2400" b="1" dirty="0">
                <a:solidFill>
                  <a:srgbClr val="000000"/>
                </a:solidFill>
                <a:latin typeface="Times New Roman" panose="02020603050405020304" pitchFamily="18" charset="0"/>
                <a:cs typeface="Times New Roman" panose="02020603050405020304" pitchFamily="18" charset="0"/>
              </a:rPr>
              <a:t>Polymorphism in Java</a:t>
            </a:r>
            <a:r>
              <a:rPr lang="en-US" sz="2400" dirty="0">
                <a:solidFill>
                  <a:srgbClr val="000000"/>
                </a:solidFill>
                <a:latin typeface="Times New Roman" panose="02020603050405020304" pitchFamily="18" charset="0"/>
                <a:cs typeface="Times New Roman" panose="02020603050405020304" pitchFamily="18" charset="0"/>
              </a:rPr>
              <a:t> is a concept by which we can perform a </a:t>
            </a:r>
            <a:r>
              <a:rPr lang="en-US" sz="2400" i="1" dirty="0">
                <a:solidFill>
                  <a:srgbClr val="000000"/>
                </a:solidFill>
                <a:latin typeface="Times New Roman" panose="02020603050405020304" pitchFamily="18" charset="0"/>
                <a:cs typeface="Times New Roman" panose="02020603050405020304" pitchFamily="18" charset="0"/>
              </a:rPr>
              <a:t>single action in different ways</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There are two types of polymorphism in Java:</a:t>
            </a:r>
          </a:p>
          <a:p>
            <a:pPr marL="914400" lvl="1"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 compile-time polymorphism and </a:t>
            </a:r>
          </a:p>
          <a:p>
            <a:pPr marL="914400" lvl="1"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runtime polymorphism. </a:t>
            </a:r>
          </a:p>
          <a:p>
            <a:r>
              <a:rPr lang="en-US" sz="2400" dirty="0">
                <a:solidFill>
                  <a:srgbClr val="000000"/>
                </a:solidFill>
                <a:latin typeface="Times New Roman" panose="02020603050405020304" pitchFamily="18" charset="0"/>
                <a:cs typeface="Times New Roman" panose="02020603050405020304" pitchFamily="18" charset="0"/>
              </a:rPr>
              <a:t>We can perform polymorphism in java by method overloading and method overriding.</a:t>
            </a:r>
          </a:p>
          <a:p>
            <a:r>
              <a:rPr lang="en-US" sz="2400" u="sng" dirty="0">
                <a:solidFill>
                  <a:srgbClr val="000000"/>
                </a:solidFill>
                <a:latin typeface="Times New Roman" panose="02020603050405020304" pitchFamily="18" charset="0"/>
                <a:cs typeface="Times New Roman" panose="02020603050405020304" pitchFamily="18" charset="0"/>
              </a:rPr>
              <a:t>If you overload a static method in Java, it is the example of compile time polymorphism</a:t>
            </a:r>
          </a:p>
          <a:p>
            <a:endParaRPr lang="en-US" dirty="0"/>
          </a:p>
        </p:txBody>
      </p:sp>
    </p:spTree>
    <p:extLst>
      <p:ext uri="{BB962C8B-B14F-4D97-AF65-F5344CB8AC3E}">
        <p14:creationId xmlns:p14="http://schemas.microsoft.com/office/powerpoint/2010/main" val="607630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600" b="1" u="sng" dirty="0"/>
              <a:t>Java Runtime Polymorphism</a:t>
            </a:r>
          </a:p>
        </p:txBody>
      </p:sp>
      <p:sp>
        <p:nvSpPr>
          <p:cNvPr id="3" name="Content Placeholder 2"/>
          <p:cNvSpPr>
            <a:spLocks noGrp="1"/>
          </p:cNvSpPr>
          <p:nvPr>
            <p:ph idx="1"/>
          </p:nvPr>
        </p:nvSpPr>
        <p:spPr>
          <a:xfrm>
            <a:off x="707572" y="1407613"/>
            <a:ext cx="10515600" cy="4351338"/>
          </a:xfrm>
        </p:spPr>
        <p:txBody>
          <a:bodyPr>
            <a:normAutofit fontScale="8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Splendor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 with 60km"</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 b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Splendor();</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upcasting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040379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8" y="776288"/>
            <a:ext cx="11129554" cy="5585323"/>
          </a:xfrm>
        </p:spPr>
        <p:txBody>
          <a:bodyPr numCol="2">
            <a:normAutofit lnSpcReduction="10000"/>
          </a:bodyPr>
          <a:lstStyle/>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Bank{  </a:t>
            </a:r>
          </a:p>
          <a:p>
            <a:pPr marL="0" indent="0">
              <a:buNone/>
            </a:pPr>
            <a:r>
              <a:rPr lang="en-US" sz="1900" b="1" dirty="0">
                <a:solidFill>
                  <a:srgbClr val="006699"/>
                </a:solidFill>
                <a:latin typeface="verdana" panose="020B0604030504040204" pitchFamily="34" charset="0"/>
              </a:rPr>
              <a:t>float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getRateOfInterest</a:t>
            </a:r>
            <a:r>
              <a:rPr lang="en-US" sz="1900" dirty="0">
                <a:solidFill>
                  <a:srgbClr val="000000"/>
                </a:solidFill>
                <a:latin typeface="verdana" panose="020B0604030504040204" pitchFamily="34" charset="0"/>
              </a:rPr>
              <a:t>(){</a:t>
            </a:r>
            <a:r>
              <a:rPr lang="en-US" sz="1900" b="1" dirty="0">
                <a:solidFill>
                  <a:srgbClr val="006699"/>
                </a:solidFill>
                <a:latin typeface="verdana" panose="020B0604030504040204" pitchFamily="34" charset="0"/>
              </a:rPr>
              <a:t>return</a:t>
            </a:r>
            <a:r>
              <a:rPr lang="en-US" sz="1900" dirty="0">
                <a:solidFill>
                  <a:srgbClr val="000000"/>
                </a:solidFill>
                <a:latin typeface="verdana" panose="020B0604030504040204" pitchFamily="34" charset="0"/>
              </a:rPr>
              <a:t> </a:t>
            </a:r>
            <a:r>
              <a:rPr lang="en-US" sz="1900" dirty="0">
                <a:solidFill>
                  <a:srgbClr val="C00000"/>
                </a:solidFill>
                <a:latin typeface="verdana" panose="020B0604030504040204" pitchFamily="34" charset="0"/>
              </a:rPr>
              <a:t>0</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p>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SBI </a:t>
            </a:r>
            <a:r>
              <a:rPr lang="en-US" sz="1900" b="1" dirty="0">
                <a:solidFill>
                  <a:srgbClr val="006699"/>
                </a:solidFill>
                <a:latin typeface="verdana" panose="020B0604030504040204" pitchFamily="34" charset="0"/>
              </a:rPr>
              <a:t>extends</a:t>
            </a:r>
            <a:r>
              <a:rPr lang="en-US" sz="1900" dirty="0">
                <a:solidFill>
                  <a:srgbClr val="000000"/>
                </a:solidFill>
                <a:latin typeface="verdana" panose="020B0604030504040204" pitchFamily="34" charset="0"/>
              </a:rPr>
              <a:t> Bank{  </a:t>
            </a:r>
          </a:p>
          <a:p>
            <a:pPr marL="0" indent="0">
              <a:buNone/>
            </a:pPr>
            <a:r>
              <a:rPr lang="en-US" sz="1900" b="1" dirty="0">
                <a:solidFill>
                  <a:srgbClr val="006699"/>
                </a:solidFill>
                <a:latin typeface="verdana" panose="020B0604030504040204" pitchFamily="34" charset="0"/>
              </a:rPr>
              <a:t>float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getRateOfInterest</a:t>
            </a:r>
            <a:r>
              <a:rPr lang="en-US" sz="1900" dirty="0">
                <a:solidFill>
                  <a:srgbClr val="000000"/>
                </a:solidFill>
                <a:latin typeface="verdana" panose="020B0604030504040204" pitchFamily="34" charset="0"/>
              </a:rPr>
              <a:t>(){</a:t>
            </a:r>
            <a:r>
              <a:rPr lang="en-US" sz="1900" b="1" dirty="0">
                <a:solidFill>
                  <a:srgbClr val="006699"/>
                </a:solidFill>
                <a:latin typeface="verdana" panose="020B0604030504040204" pitchFamily="34" charset="0"/>
              </a:rPr>
              <a:t>return</a:t>
            </a:r>
            <a:r>
              <a:rPr lang="en-US" sz="1900" dirty="0">
                <a:solidFill>
                  <a:srgbClr val="000000"/>
                </a:solidFill>
                <a:latin typeface="verdana" panose="020B0604030504040204" pitchFamily="34" charset="0"/>
              </a:rPr>
              <a:t> </a:t>
            </a:r>
            <a:r>
              <a:rPr lang="en-US" sz="1900" dirty="0">
                <a:solidFill>
                  <a:srgbClr val="C00000"/>
                </a:solidFill>
                <a:latin typeface="verdana" panose="020B0604030504040204" pitchFamily="34" charset="0"/>
              </a:rPr>
              <a:t>8</a:t>
            </a:r>
            <a:r>
              <a:rPr lang="en-US" sz="1900" dirty="0">
                <a:solidFill>
                  <a:srgbClr val="000000"/>
                </a:solidFill>
                <a:latin typeface="verdana" panose="020B0604030504040204" pitchFamily="34" charset="0"/>
              </a:rPr>
              <a:t>.4f;}  </a:t>
            </a:r>
          </a:p>
          <a:p>
            <a:pPr marL="0" indent="0">
              <a:buNone/>
            </a:pPr>
            <a:r>
              <a:rPr lang="en-US" sz="1900" dirty="0">
                <a:solidFill>
                  <a:srgbClr val="000000"/>
                </a:solidFill>
                <a:latin typeface="verdana" panose="020B0604030504040204" pitchFamily="34" charset="0"/>
              </a:rPr>
              <a:t>}  </a:t>
            </a:r>
          </a:p>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ICICI </a:t>
            </a:r>
            <a:r>
              <a:rPr lang="en-US" sz="1900" b="1" dirty="0">
                <a:solidFill>
                  <a:srgbClr val="006699"/>
                </a:solidFill>
                <a:latin typeface="verdana" panose="020B0604030504040204" pitchFamily="34" charset="0"/>
              </a:rPr>
              <a:t>extends</a:t>
            </a:r>
            <a:r>
              <a:rPr lang="en-US" sz="1900" dirty="0">
                <a:solidFill>
                  <a:srgbClr val="000000"/>
                </a:solidFill>
                <a:latin typeface="verdana" panose="020B0604030504040204" pitchFamily="34" charset="0"/>
              </a:rPr>
              <a:t> Bank{  </a:t>
            </a:r>
          </a:p>
          <a:p>
            <a:pPr marL="0" indent="0">
              <a:buNone/>
            </a:pPr>
            <a:r>
              <a:rPr lang="en-US" sz="1900" b="1" dirty="0">
                <a:solidFill>
                  <a:srgbClr val="006699"/>
                </a:solidFill>
                <a:latin typeface="verdana" panose="020B0604030504040204" pitchFamily="34" charset="0"/>
              </a:rPr>
              <a:t>float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getRateOfInterest</a:t>
            </a:r>
            <a:r>
              <a:rPr lang="en-US" sz="1900" dirty="0">
                <a:solidFill>
                  <a:srgbClr val="000000"/>
                </a:solidFill>
                <a:latin typeface="verdana" panose="020B0604030504040204" pitchFamily="34" charset="0"/>
              </a:rPr>
              <a:t>(){</a:t>
            </a:r>
            <a:r>
              <a:rPr lang="en-US" sz="1900" b="1" dirty="0">
                <a:solidFill>
                  <a:srgbClr val="006699"/>
                </a:solidFill>
                <a:latin typeface="verdana" panose="020B0604030504040204" pitchFamily="34" charset="0"/>
              </a:rPr>
              <a:t>return</a:t>
            </a:r>
            <a:r>
              <a:rPr lang="en-US" sz="1900" dirty="0">
                <a:solidFill>
                  <a:srgbClr val="000000"/>
                </a:solidFill>
                <a:latin typeface="verdana" panose="020B0604030504040204" pitchFamily="34" charset="0"/>
              </a:rPr>
              <a:t> </a:t>
            </a:r>
            <a:r>
              <a:rPr lang="en-US" sz="1900" dirty="0">
                <a:solidFill>
                  <a:srgbClr val="C00000"/>
                </a:solidFill>
                <a:latin typeface="verdana" panose="020B0604030504040204" pitchFamily="34" charset="0"/>
              </a:rPr>
              <a:t>7</a:t>
            </a:r>
            <a:r>
              <a:rPr lang="en-US" sz="1900" dirty="0">
                <a:solidFill>
                  <a:srgbClr val="000000"/>
                </a:solidFill>
                <a:latin typeface="verdana" panose="020B0604030504040204" pitchFamily="34" charset="0"/>
              </a:rPr>
              <a:t>.3f;}  </a:t>
            </a:r>
          </a:p>
          <a:p>
            <a:pPr marL="0" indent="0">
              <a:buNone/>
            </a:pPr>
            <a:r>
              <a:rPr lang="en-US" sz="1900" dirty="0">
                <a:solidFill>
                  <a:srgbClr val="000000"/>
                </a:solidFill>
                <a:latin typeface="verdana" panose="020B0604030504040204" pitchFamily="34" charset="0"/>
              </a:rPr>
              <a:t>}  </a:t>
            </a:r>
          </a:p>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AXIS </a:t>
            </a:r>
            <a:r>
              <a:rPr lang="en-US" sz="1900" b="1" dirty="0">
                <a:solidFill>
                  <a:srgbClr val="006699"/>
                </a:solidFill>
                <a:latin typeface="verdana" panose="020B0604030504040204" pitchFamily="34" charset="0"/>
              </a:rPr>
              <a:t>extends</a:t>
            </a:r>
            <a:r>
              <a:rPr lang="en-US" sz="1900" dirty="0">
                <a:solidFill>
                  <a:srgbClr val="000000"/>
                </a:solidFill>
                <a:latin typeface="verdana" panose="020B0604030504040204" pitchFamily="34" charset="0"/>
              </a:rPr>
              <a:t> Bank{  </a:t>
            </a:r>
          </a:p>
          <a:p>
            <a:pPr marL="0" indent="0">
              <a:buNone/>
            </a:pPr>
            <a:r>
              <a:rPr lang="en-US" sz="1900" b="1" dirty="0">
                <a:solidFill>
                  <a:srgbClr val="006699"/>
                </a:solidFill>
                <a:latin typeface="verdana" panose="020B0604030504040204" pitchFamily="34" charset="0"/>
              </a:rPr>
              <a:t>float</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getRateOfInterest</a:t>
            </a:r>
            <a:r>
              <a:rPr lang="en-US" sz="1900" dirty="0">
                <a:solidFill>
                  <a:srgbClr val="000000"/>
                </a:solidFill>
                <a:latin typeface="verdana" panose="020B0604030504040204" pitchFamily="34" charset="0"/>
              </a:rPr>
              <a:t>(){</a:t>
            </a:r>
            <a:r>
              <a:rPr lang="en-US" sz="1900" b="1" dirty="0">
                <a:solidFill>
                  <a:srgbClr val="006699"/>
                </a:solidFill>
                <a:latin typeface="verdana" panose="020B0604030504040204" pitchFamily="34" charset="0"/>
              </a:rPr>
              <a:t>return</a:t>
            </a:r>
            <a:r>
              <a:rPr lang="en-US" sz="1900" dirty="0">
                <a:solidFill>
                  <a:srgbClr val="000000"/>
                </a:solidFill>
                <a:latin typeface="verdana" panose="020B0604030504040204" pitchFamily="34" charset="0"/>
              </a:rPr>
              <a:t> </a:t>
            </a:r>
            <a:r>
              <a:rPr lang="en-US" sz="1900" dirty="0">
                <a:solidFill>
                  <a:srgbClr val="C00000"/>
                </a:solidFill>
                <a:latin typeface="verdana" panose="020B0604030504040204" pitchFamily="34" charset="0"/>
              </a:rPr>
              <a:t>9</a:t>
            </a:r>
            <a:r>
              <a:rPr lang="en-US" sz="1900" dirty="0">
                <a:solidFill>
                  <a:srgbClr val="000000"/>
                </a:solidFill>
                <a:latin typeface="verdana" panose="020B0604030504040204" pitchFamily="34" charset="0"/>
              </a:rPr>
              <a:t>.7f;}  </a:t>
            </a:r>
          </a:p>
          <a:p>
            <a:pPr marL="0" indent="0">
              <a:buNone/>
            </a:pPr>
            <a:r>
              <a:rPr lang="en-US" sz="1900" dirty="0">
                <a:solidFill>
                  <a:srgbClr val="000000"/>
                </a:solidFill>
                <a:latin typeface="verdana" panose="020B0604030504040204" pitchFamily="34" charset="0"/>
              </a:rPr>
              <a:t>}  </a:t>
            </a:r>
          </a:p>
          <a:p>
            <a:pPr marL="0" indent="0">
              <a:buNone/>
            </a:pPr>
            <a:endParaRPr lang="en-US" sz="1900" dirty="0">
              <a:solidFill>
                <a:srgbClr val="000000"/>
              </a:solidFill>
              <a:latin typeface="verdana" panose="020B0604030504040204" pitchFamily="34" charset="0"/>
            </a:endParaRPr>
          </a:p>
          <a:p>
            <a:pPr marL="0" indent="0">
              <a:buNone/>
            </a:pPr>
            <a:endParaRPr lang="en-US" sz="1900" dirty="0">
              <a:solidFill>
                <a:srgbClr val="000000"/>
              </a:solidFill>
              <a:latin typeface="verdana" panose="020B0604030504040204" pitchFamily="34" charset="0"/>
            </a:endParaRPr>
          </a:p>
          <a:p>
            <a:pPr marL="0" indent="0">
              <a:buNone/>
            </a:pPr>
            <a:endParaRPr lang="en-US" sz="1900" dirty="0">
              <a:solidFill>
                <a:srgbClr val="000000"/>
              </a:solidFill>
              <a:latin typeface="verdana" panose="020B0604030504040204" pitchFamily="34" charset="0"/>
            </a:endParaRPr>
          </a:p>
          <a:p>
            <a:pPr marL="0" indent="0">
              <a:buNone/>
            </a:pPr>
            <a:r>
              <a:rPr lang="en-US" sz="1900" b="1" dirty="0">
                <a:solidFill>
                  <a:srgbClr val="006699"/>
                </a:solidFill>
                <a:latin typeface="verdana" panose="020B0604030504040204" pitchFamily="34" charset="0"/>
              </a:rPr>
              <a:t>class</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TestPolymorphism</a:t>
            </a:r>
            <a:r>
              <a:rPr lang="en-US" sz="1900" dirty="0">
                <a:solidFill>
                  <a:srgbClr val="000000"/>
                </a:solidFill>
                <a:latin typeface="verdana" panose="020B0604030504040204" pitchFamily="34" charset="0"/>
              </a:rPr>
              <a:t>{  </a:t>
            </a:r>
          </a:p>
          <a:p>
            <a:pPr marL="0" indent="0">
              <a:buNone/>
            </a:pPr>
            <a:r>
              <a:rPr lang="en-US" sz="1900" b="1" dirty="0">
                <a:solidFill>
                  <a:srgbClr val="006699"/>
                </a:solidFill>
                <a:latin typeface="verdana" panose="020B0604030504040204" pitchFamily="34" charset="0"/>
              </a:rPr>
              <a:t>public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static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void</a:t>
            </a:r>
            <a:r>
              <a:rPr lang="en-US" sz="1900" dirty="0">
                <a:solidFill>
                  <a:srgbClr val="000000"/>
                </a:solidFill>
                <a:latin typeface="verdana" panose="020B0604030504040204" pitchFamily="34" charset="0"/>
              </a:rPr>
              <a:t> main(String </a:t>
            </a:r>
            <a:r>
              <a:rPr lang="en-US" sz="1900" dirty="0" err="1">
                <a:solidFill>
                  <a:srgbClr val="000000"/>
                </a:solidFill>
                <a:latin typeface="verdana" panose="020B0604030504040204" pitchFamily="34" charset="0"/>
              </a:rPr>
              <a:t>args</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Bank b;  </a:t>
            </a:r>
          </a:p>
          <a:p>
            <a:pPr marL="0" indent="0">
              <a:buNone/>
            </a:pPr>
            <a:r>
              <a:rPr lang="en-US" sz="1900" dirty="0">
                <a:solidFill>
                  <a:srgbClr val="000000"/>
                </a:solidFill>
                <a:latin typeface="verdana" panose="020B0604030504040204" pitchFamily="34" charset="0"/>
              </a:rPr>
              <a:t>b=</a:t>
            </a:r>
            <a:r>
              <a:rPr lang="en-US" sz="1900" b="1" dirty="0">
                <a:solidFill>
                  <a:srgbClr val="006699"/>
                </a:solidFill>
                <a:latin typeface="verdana" panose="020B0604030504040204" pitchFamily="34" charset="0"/>
              </a:rPr>
              <a:t>new</a:t>
            </a:r>
            <a:r>
              <a:rPr lang="en-US" sz="1900" dirty="0">
                <a:solidFill>
                  <a:srgbClr val="000000"/>
                </a:solidFill>
                <a:latin typeface="verdana" panose="020B0604030504040204" pitchFamily="34" charset="0"/>
              </a:rPr>
              <a:t> SBI();  </a:t>
            </a:r>
          </a:p>
          <a:p>
            <a:pPr marL="0" indent="0">
              <a:buNone/>
            </a:pPr>
            <a:r>
              <a:rPr lang="en-US" sz="1900" dirty="0" err="1">
                <a:solidFill>
                  <a:srgbClr val="000000"/>
                </a:solidFill>
                <a:latin typeface="verdana" panose="020B0604030504040204" pitchFamily="34" charset="0"/>
              </a:rPr>
              <a:t>System.out.println</a:t>
            </a:r>
            <a:r>
              <a:rPr lang="en-US" sz="1900" dirty="0">
                <a:solidFill>
                  <a:srgbClr val="000000"/>
                </a:solidFill>
                <a:latin typeface="verdana" panose="020B0604030504040204" pitchFamily="34" charset="0"/>
              </a:rPr>
              <a:t>(</a:t>
            </a:r>
            <a:r>
              <a:rPr lang="en-US" sz="1900" dirty="0">
                <a:solidFill>
                  <a:srgbClr val="0000FF"/>
                </a:solidFill>
                <a:latin typeface="verdana" panose="020B0604030504040204" pitchFamily="34" charset="0"/>
              </a:rPr>
              <a:t>"SBI Rate of Interest: "</a:t>
            </a:r>
            <a:r>
              <a:rPr lang="en-US" sz="1900" dirty="0">
                <a:solidFill>
                  <a:srgbClr val="000000"/>
                </a:solidFill>
                <a:latin typeface="verdana" panose="020B0604030504040204" pitchFamily="34" charset="0"/>
              </a:rPr>
              <a:t>+</a:t>
            </a:r>
            <a:r>
              <a:rPr lang="en-US" sz="1900" dirty="0" err="1">
                <a:solidFill>
                  <a:srgbClr val="000000"/>
                </a:solidFill>
                <a:latin typeface="verdana" panose="020B0604030504040204" pitchFamily="34" charset="0"/>
              </a:rPr>
              <a:t>b.getRateOfInterest</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b=</a:t>
            </a:r>
            <a:r>
              <a:rPr lang="en-US" sz="1900" b="1" dirty="0">
                <a:solidFill>
                  <a:srgbClr val="006699"/>
                </a:solidFill>
                <a:latin typeface="verdana" panose="020B0604030504040204" pitchFamily="34" charset="0"/>
              </a:rPr>
              <a:t>new</a:t>
            </a:r>
            <a:r>
              <a:rPr lang="en-US" sz="1900" dirty="0">
                <a:solidFill>
                  <a:srgbClr val="000000"/>
                </a:solidFill>
                <a:latin typeface="verdana" panose="020B0604030504040204" pitchFamily="34" charset="0"/>
              </a:rPr>
              <a:t> ICICI();  </a:t>
            </a:r>
          </a:p>
          <a:p>
            <a:pPr marL="0" indent="0">
              <a:buNone/>
            </a:pPr>
            <a:r>
              <a:rPr lang="en-US" sz="1900" dirty="0" err="1">
                <a:solidFill>
                  <a:srgbClr val="000000"/>
                </a:solidFill>
                <a:latin typeface="verdana" panose="020B0604030504040204" pitchFamily="34" charset="0"/>
              </a:rPr>
              <a:t>System.out.println</a:t>
            </a:r>
            <a:r>
              <a:rPr lang="en-US" sz="1900" dirty="0">
                <a:solidFill>
                  <a:srgbClr val="000000"/>
                </a:solidFill>
                <a:latin typeface="verdana" panose="020B0604030504040204" pitchFamily="34" charset="0"/>
              </a:rPr>
              <a:t>(</a:t>
            </a:r>
            <a:r>
              <a:rPr lang="en-US" sz="1900" dirty="0">
                <a:solidFill>
                  <a:srgbClr val="0000FF"/>
                </a:solidFill>
                <a:latin typeface="verdana" panose="020B0604030504040204" pitchFamily="34" charset="0"/>
              </a:rPr>
              <a:t>"ICICI Rate of Interest: "</a:t>
            </a:r>
            <a:r>
              <a:rPr lang="en-US" sz="1900" dirty="0">
                <a:solidFill>
                  <a:srgbClr val="000000"/>
                </a:solidFill>
                <a:latin typeface="verdana" panose="020B0604030504040204" pitchFamily="34" charset="0"/>
              </a:rPr>
              <a:t>+</a:t>
            </a:r>
            <a:r>
              <a:rPr lang="en-US" sz="1900" dirty="0" err="1">
                <a:solidFill>
                  <a:srgbClr val="000000"/>
                </a:solidFill>
                <a:latin typeface="verdana" panose="020B0604030504040204" pitchFamily="34" charset="0"/>
              </a:rPr>
              <a:t>b.getRateOfInterest</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b=</a:t>
            </a:r>
            <a:r>
              <a:rPr lang="en-US" sz="1900" b="1" dirty="0">
                <a:solidFill>
                  <a:srgbClr val="006699"/>
                </a:solidFill>
                <a:latin typeface="verdana" panose="020B0604030504040204" pitchFamily="34" charset="0"/>
              </a:rPr>
              <a:t>new</a:t>
            </a:r>
            <a:r>
              <a:rPr lang="en-US" sz="1900" dirty="0">
                <a:solidFill>
                  <a:srgbClr val="000000"/>
                </a:solidFill>
                <a:latin typeface="verdana" panose="020B0604030504040204" pitchFamily="34" charset="0"/>
              </a:rPr>
              <a:t> AXIS();  </a:t>
            </a:r>
          </a:p>
          <a:p>
            <a:pPr marL="0" indent="0">
              <a:buNone/>
            </a:pPr>
            <a:r>
              <a:rPr lang="en-US" sz="1900" dirty="0" err="1">
                <a:solidFill>
                  <a:srgbClr val="000000"/>
                </a:solidFill>
                <a:latin typeface="verdana" panose="020B0604030504040204" pitchFamily="34" charset="0"/>
              </a:rPr>
              <a:t>System.out.println</a:t>
            </a:r>
            <a:r>
              <a:rPr lang="en-US" sz="1900" dirty="0">
                <a:solidFill>
                  <a:srgbClr val="000000"/>
                </a:solidFill>
                <a:latin typeface="verdana" panose="020B0604030504040204" pitchFamily="34" charset="0"/>
              </a:rPr>
              <a:t>(</a:t>
            </a:r>
            <a:r>
              <a:rPr lang="en-US" sz="1900" dirty="0">
                <a:solidFill>
                  <a:srgbClr val="0000FF"/>
                </a:solidFill>
                <a:latin typeface="verdana" panose="020B0604030504040204" pitchFamily="34" charset="0"/>
              </a:rPr>
              <a:t>"AXIS Rate of Interest: "</a:t>
            </a:r>
            <a:r>
              <a:rPr lang="en-US" sz="1900" dirty="0">
                <a:solidFill>
                  <a:srgbClr val="000000"/>
                </a:solidFill>
                <a:latin typeface="verdana" panose="020B0604030504040204" pitchFamily="34" charset="0"/>
              </a:rPr>
              <a:t>+</a:t>
            </a:r>
            <a:r>
              <a:rPr lang="en-US" sz="1900" dirty="0" err="1">
                <a:solidFill>
                  <a:srgbClr val="000000"/>
                </a:solidFill>
                <a:latin typeface="verdana" panose="020B0604030504040204" pitchFamily="34" charset="0"/>
              </a:rPr>
              <a:t>b.getRateOfInterest</a:t>
            </a: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p>
          <a:p>
            <a:pPr marL="0" indent="0">
              <a:buNone/>
            </a:pPr>
            <a:r>
              <a:rPr lang="en-US" sz="19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122331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FF0000"/>
                </a:solidFill>
              </a:rPr>
              <a:t>Runtime polymorphism can't be achieved by data members.</a:t>
            </a:r>
          </a:p>
        </p:txBody>
      </p:sp>
      <p:sp>
        <p:nvSpPr>
          <p:cNvPr id="3" name="Content Placeholder 2"/>
          <p:cNvSpPr>
            <a:spLocks noGrp="1"/>
          </p:cNvSpPr>
          <p:nvPr>
            <p:ph idx="1"/>
          </p:nvPr>
        </p:nvSpPr>
        <p:spPr>
          <a:xfrm>
            <a:off x="838200" y="1825625"/>
            <a:ext cx="10515600" cy="4718866"/>
          </a:xfrm>
        </p:spPr>
        <p:txBody>
          <a:bodyPr>
            <a:normAutofit/>
          </a:bodyPr>
          <a:lstStyle/>
          <a:p>
            <a:pPr marL="0" indent="0">
              <a:buNone/>
            </a:pP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Bike{  </a:t>
            </a:r>
          </a:p>
          <a:p>
            <a:pPr marL="0" indent="0">
              <a:buNone/>
            </a:pPr>
            <a:r>
              <a:rPr lang="en-US" sz="2200" dirty="0">
                <a:solidFill>
                  <a:srgbClr val="000000"/>
                </a:solidFill>
                <a:latin typeface="verdana" panose="020B0604030504040204" pitchFamily="34" charset="0"/>
              </a:rPr>
              <a:t> </a:t>
            </a:r>
            <a:r>
              <a:rPr lang="en-US" sz="2200" b="1" dirty="0" err="1">
                <a:solidFill>
                  <a:srgbClr val="006699"/>
                </a:solidFill>
                <a:latin typeface="verdana" panose="020B0604030504040204" pitchFamily="34" charset="0"/>
              </a:rPr>
              <a:t>int</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speedlimit</a:t>
            </a:r>
            <a:r>
              <a:rPr lang="en-US" sz="2200" dirty="0">
                <a:solidFill>
                  <a:srgbClr val="000000"/>
                </a:solidFill>
                <a:latin typeface="verdana" panose="020B0604030504040204" pitchFamily="34" charset="0"/>
              </a:rPr>
              <a:t>=</a:t>
            </a:r>
            <a:r>
              <a:rPr lang="en-US" sz="2200" dirty="0">
                <a:solidFill>
                  <a:srgbClr val="C00000"/>
                </a:solidFill>
                <a:latin typeface="verdana" panose="020B0604030504040204" pitchFamily="34" charset="0"/>
              </a:rPr>
              <a:t>90</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Honda3 </a:t>
            </a:r>
            <a:r>
              <a:rPr lang="en-US" sz="2200" b="1" dirty="0">
                <a:solidFill>
                  <a:srgbClr val="006699"/>
                </a:solidFill>
                <a:latin typeface="verdana" panose="020B0604030504040204" pitchFamily="34" charset="0"/>
              </a:rPr>
              <a:t>extends</a:t>
            </a:r>
            <a:r>
              <a:rPr lang="en-US" sz="2200" dirty="0">
                <a:solidFill>
                  <a:srgbClr val="000000"/>
                </a:solidFill>
                <a:latin typeface="verdana" panose="020B0604030504040204" pitchFamily="34" charset="0"/>
              </a:rPr>
              <a:t> Bike{  </a:t>
            </a:r>
          </a:p>
          <a:p>
            <a:pPr marL="0" indent="0">
              <a:buNone/>
            </a:pPr>
            <a:r>
              <a:rPr lang="en-US" sz="2200" dirty="0">
                <a:solidFill>
                  <a:srgbClr val="000000"/>
                </a:solidFill>
                <a:latin typeface="verdana" panose="020B0604030504040204" pitchFamily="34" charset="0"/>
              </a:rPr>
              <a:t> </a:t>
            </a:r>
            <a:r>
              <a:rPr lang="en-US" sz="2200" b="1" dirty="0" err="1">
                <a:solidFill>
                  <a:srgbClr val="006699"/>
                </a:solidFill>
                <a:latin typeface="verdana" panose="020B0604030504040204" pitchFamily="34" charset="0"/>
              </a:rPr>
              <a:t>int</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speedlimit</a:t>
            </a:r>
            <a:r>
              <a:rPr lang="en-US" sz="2200" dirty="0">
                <a:solidFill>
                  <a:srgbClr val="000000"/>
                </a:solidFill>
                <a:latin typeface="verdana" panose="020B0604030504040204" pitchFamily="34" charset="0"/>
              </a:rPr>
              <a:t>=</a:t>
            </a:r>
            <a:r>
              <a:rPr lang="en-US" sz="2200" dirty="0">
                <a:solidFill>
                  <a:srgbClr val="C00000"/>
                </a:solidFill>
                <a:latin typeface="verdana" panose="020B0604030504040204" pitchFamily="34" charset="0"/>
              </a:rPr>
              <a:t>150</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static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main(String </a:t>
            </a:r>
            <a:r>
              <a:rPr lang="en-US" sz="2200" dirty="0" err="1">
                <a:solidFill>
                  <a:srgbClr val="000000"/>
                </a:solidFill>
                <a:latin typeface="verdana" panose="020B0604030504040204" pitchFamily="34" charset="0"/>
              </a:rPr>
              <a:t>args</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Bike </a:t>
            </a:r>
            <a:r>
              <a:rPr lang="en-US" sz="2200" dirty="0" err="1">
                <a:solidFill>
                  <a:srgbClr val="000000"/>
                </a:solidFill>
                <a:latin typeface="verdana" panose="020B0604030504040204" pitchFamily="34" charset="0"/>
              </a:rPr>
              <a:t>obj</a:t>
            </a:r>
            <a:r>
              <a:rPr lang="en-US" sz="2200" dirty="0">
                <a:solidFill>
                  <a:srgbClr val="000000"/>
                </a:solidFill>
                <a:latin typeface="verdana" panose="020B0604030504040204" pitchFamily="34" charset="0"/>
              </a:rPr>
              <a:t>=</a:t>
            </a:r>
            <a:r>
              <a:rPr lang="en-US" sz="2200" b="1" dirty="0">
                <a:solidFill>
                  <a:srgbClr val="006699"/>
                </a:solidFill>
                <a:latin typeface="verdana" panose="020B0604030504040204" pitchFamily="34" charset="0"/>
              </a:rPr>
              <a:t>new</a:t>
            </a:r>
            <a:r>
              <a:rPr lang="en-US" sz="2200" dirty="0">
                <a:solidFill>
                  <a:srgbClr val="000000"/>
                </a:solidFill>
                <a:latin typeface="verdana" panose="020B0604030504040204" pitchFamily="34" charset="0"/>
              </a:rPr>
              <a:t> Honda3();  </a:t>
            </a:r>
          </a:p>
          <a:p>
            <a:pPr marL="0" indent="0">
              <a:buNone/>
            </a:pP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err="1">
                <a:solidFill>
                  <a:srgbClr val="000000"/>
                </a:solidFill>
                <a:latin typeface="verdana" panose="020B0604030504040204" pitchFamily="34" charset="0"/>
              </a:rPr>
              <a:t>obj.speedlimit</a:t>
            </a:r>
            <a:r>
              <a:rPr lang="en-US" sz="2200" dirty="0">
                <a:solidFill>
                  <a:srgbClr val="000000"/>
                </a:solidFill>
                <a:latin typeface="verdana" panose="020B0604030504040204" pitchFamily="34" charset="0"/>
              </a:rPr>
              <a:t>);</a:t>
            </a:r>
            <a:r>
              <a:rPr lang="en-US" sz="2200" dirty="0">
                <a:solidFill>
                  <a:srgbClr val="008200"/>
                </a:solidFill>
                <a:latin typeface="verdana" panose="020B0604030504040204" pitchFamily="34" charset="0"/>
              </a:rPr>
              <a:t>//90</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850722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US" sz="3100" b="1" u="sng" dirty="0"/>
              <a:t>Runtime Polymorphism with Multilevel Inheritance</a:t>
            </a:r>
            <a:br>
              <a:rPr lang="en-US" dirty="0"/>
            </a:br>
            <a:endParaRPr lang="en-US" sz="2800" dirty="0"/>
          </a:p>
        </p:txBody>
      </p:sp>
      <p:sp>
        <p:nvSpPr>
          <p:cNvPr id="3" name="Content Placeholder 2"/>
          <p:cNvSpPr>
            <a:spLocks noGrp="1"/>
          </p:cNvSpPr>
          <p:nvPr>
            <p:ph idx="1"/>
          </p:nvPr>
        </p:nvSpPr>
        <p:spPr>
          <a:xfrm>
            <a:off x="422366" y="1172481"/>
            <a:ext cx="11769634" cy="4862559"/>
          </a:xfrm>
        </p:spPr>
        <p:txBody>
          <a:bodyPr numCol="2">
            <a:normAutofit fontScale="85000" lnSpcReduction="20000"/>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Animal{  </a:t>
            </a:r>
          </a:p>
          <a:p>
            <a:pPr marL="0" indent="0">
              <a:buNone/>
            </a:pP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"eating"</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Dog </a:t>
            </a:r>
            <a:r>
              <a:rPr lang="en-US" sz="2000" b="1" dirty="0">
                <a:solidFill>
                  <a:srgbClr val="006699"/>
                </a:solidFill>
                <a:latin typeface="verdana" panose="020B0604030504040204" pitchFamily="34" charset="0"/>
              </a:rPr>
              <a:t>extends</a:t>
            </a:r>
            <a:r>
              <a:rPr lang="en-US" sz="2000" dirty="0">
                <a:solidFill>
                  <a:srgbClr val="000000"/>
                </a:solidFill>
                <a:latin typeface="verdana" panose="020B0604030504040204" pitchFamily="34" charset="0"/>
              </a:rPr>
              <a:t> Animal{  </a:t>
            </a:r>
          </a:p>
          <a:p>
            <a:pPr marL="0" indent="0">
              <a:buNone/>
            </a:pP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"eating fruits"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BabyDog</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extends</a:t>
            </a:r>
            <a:r>
              <a:rPr lang="en-US" sz="2000" dirty="0">
                <a:solidFill>
                  <a:srgbClr val="000000"/>
                </a:solidFill>
                <a:latin typeface="verdana" panose="020B0604030504040204" pitchFamily="34" charset="0"/>
              </a:rPr>
              <a:t> Dog{  </a:t>
            </a:r>
          </a:p>
          <a:p>
            <a:pPr marL="0" indent="0">
              <a:buNone/>
            </a:pP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"drinking milk"</a:t>
            </a:r>
            <a:r>
              <a:rPr lang="en-US" sz="2000" dirty="0">
                <a:solidFill>
                  <a:srgbClr val="000000"/>
                </a:solidFill>
                <a:latin typeface="verdana" panose="020B0604030504040204" pitchFamily="34" charset="0"/>
              </a:rPr>
              <a:t>);}  </a:t>
            </a: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Animal a1,a2,a3;  </a:t>
            </a:r>
          </a:p>
          <a:p>
            <a:pPr marL="0" indent="0">
              <a:buNone/>
            </a:pPr>
            <a:r>
              <a:rPr lang="en-US" sz="2000" dirty="0">
                <a:solidFill>
                  <a:srgbClr val="000000"/>
                </a:solidFill>
                <a:latin typeface="verdana" panose="020B0604030504040204" pitchFamily="34" charset="0"/>
              </a:rPr>
              <a:t>a1=</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Animal();  </a:t>
            </a:r>
          </a:p>
          <a:p>
            <a:pPr marL="0" indent="0">
              <a:buNone/>
            </a:pPr>
            <a:r>
              <a:rPr lang="en-US" sz="2000" dirty="0">
                <a:solidFill>
                  <a:srgbClr val="000000"/>
                </a:solidFill>
                <a:latin typeface="verdana" panose="020B0604030504040204" pitchFamily="34" charset="0"/>
              </a:rPr>
              <a:t>a2=</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Dog();  </a:t>
            </a:r>
          </a:p>
          <a:p>
            <a:pPr marL="0" indent="0">
              <a:buNone/>
            </a:pPr>
            <a:r>
              <a:rPr lang="en-US" sz="2000" dirty="0">
                <a:solidFill>
                  <a:srgbClr val="000000"/>
                </a:solidFill>
                <a:latin typeface="verdana" panose="020B0604030504040204" pitchFamily="34" charset="0"/>
              </a:rPr>
              <a:t>a3=</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BabyDog</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a1.eat();  </a:t>
            </a:r>
          </a:p>
          <a:p>
            <a:pPr marL="0" indent="0">
              <a:buNone/>
            </a:pPr>
            <a:r>
              <a:rPr lang="en-US" sz="2000" dirty="0">
                <a:solidFill>
                  <a:srgbClr val="000000"/>
                </a:solidFill>
                <a:latin typeface="verdana" panose="020B0604030504040204" pitchFamily="34" charset="0"/>
              </a:rPr>
              <a:t>a2.eat();  </a:t>
            </a:r>
          </a:p>
          <a:p>
            <a:pPr marL="0" indent="0">
              <a:buNone/>
            </a:pPr>
            <a:r>
              <a:rPr lang="en-US" sz="2000" dirty="0">
                <a:solidFill>
                  <a:srgbClr val="000000"/>
                </a:solidFill>
                <a:latin typeface="verdana" panose="020B0604030504040204" pitchFamily="34" charset="0"/>
              </a:rPr>
              <a:t>a3.eat();  </a:t>
            </a:r>
          </a:p>
          <a:p>
            <a:pPr marL="0" indent="0">
              <a:buNone/>
            </a:pP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endParaRPr lang="en-US" dirty="0"/>
          </a:p>
          <a:p>
            <a:r>
              <a:rPr lang="en-US" dirty="0"/>
              <a:t>Eating </a:t>
            </a:r>
          </a:p>
          <a:p>
            <a:r>
              <a:rPr lang="en-US" dirty="0"/>
              <a:t>Eating fruits</a:t>
            </a:r>
          </a:p>
          <a:p>
            <a:r>
              <a:rPr lang="en-US" dirty="0"/>
              <a:t>Drinking milk</a:t>
            </a:r>
          </a:p>
        </p:txBody>
      </p:sp>
    </p:spTree>
    <p:extLst>
      <p:ext uri="{BB962C8B-B14F-4D97-AF65-F5344CB8AC3E}">
        <p14:creationId xmlns:p14="http://schemas.microsoft.com/office/powerpoint/2010/main" val="372961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98"/>
            <a:ext cx="10515600" cy="1325563"/>
          </a:xfrm>
        </p:spPr>
        <p:txBody>
          <a:bodyPr>
            <a:normAutofit/>
          </a:bodyPr>
          <a:lstStyle/>
          <a:p>
            <a:r>
              <a:rPr lang="en-US" sz="2800" b="1" u="sng" dirty="0"/>
              <a:t>Static Binding and Dynamic Binding</a:t>
            </a:r>
          </a:p>
        </p:txBody>
      </p:sp>
      <p:sp>
        <p:nvSpPr>
          <p:cNvPr id="3" name="Content Placeholder 2"/>
          <p:cNvSpPr>
            <a:spLocks noGrp="1"/>
          </p:cNvSpPr>
          <p:nvPr>
            <p:ph idx="1"/>
          </p:nvPr>
        </p:nvSpPr>
        <p:spPr>
          <a:xfrm>
            <a:off x="642257" y="1538242"/>
            <a:ext cx="10515600" cy="4351338"/>
          </a:xfrm>
        </p:spPr>
        <p:txBody>
          <a:bodyPr/>
          <a:lstStyle/>
          <a:p>
            <a:r>
              <a:rPr lang="en-US" u="sng" dirty="0">
                <a:solidFill>
                  <a:srgbClr val="000000"/>
                </a:solidFill>
                <a:latin typeface="verdana" panose="020B0604030504040204" pitchFamily="34" charset="0"/>
              </a:rPr>
              <a:t>Connecting a method call to the method body is known as binding.</a:t>
            </a:r>
          </a:p>
          <a:p>
            <a:r>
              <a:rPr lang="en-US" dirty="0">
                <a:solidFill>
                  <a:srgbClr val="000000"/>
                </a:solidFill>
                <a:latin typeface="verdana" panose="020B0604030504040204" pitchFamily="34" charset="0"/>
              </a:rPr>
              <a:t>There are two types of binding</a:t>
            </a:r>
          </a:p>
          <a:p>
            <a:pPr lvl="1">
              <a:buFont typeface="+mj-lt"/>
              <a:buAutoNum type="arabicPeriod"/>
            </a:pPr>
            <a:r>
              <a:rPr lang="en-US" dirty="0">
                <a:solidFill>
                  <a:srgbClr val="000000"/>
                </a:solidFill>
                <a:latin typeface="verdana" panose="020B0604030504040204" pitchFamily="34" charset="0"/>
              </a:rPr>
              <a:t>Static Binding (also known as Early Binding).</a:t>
            </a:r>
          </a:p>
          <a:p>
            <a:pPr lvl="1">
              <a:buFont typeface="+mj-lt"/>
              <a:buAutoNum type="arabicPeriod"/>
            </a:pPr>
            <a:r>
              <a:rPr lang="en-US" dirty="0">
                <a:solidFill>
                  <a:srgbClr val="000000"/>
                </a:solidFill>
                <a:latin typeface="verdana" panose="020B0604030504040204" pitchFamily="34" charset="0"/>
              </a:rPr>
              <a:t>Dynamic Binding (also known as Late Binding).</a:t>
            </a:r>
          </a:p>
          <a:p>
            <a:r>
              <a:rPr lang="en-US" u="sng" dirty="0"/>
              <a:t>When type of the object is determined at compiled time(by the compiler), it is known as static binding.</a:t>
            </a:r>
          </a:p>
          <a:p>
            <a:r>
              <a:rPr lang="en-US" u="sng" dirty="0"/>
              <a:t>If there is any private, final or static method in</a:t>
            </a:r>
            <a:r>
              <a:rPr lang="en-US" dirty="0"/>
              <a:t> </a:t>
            </a:r>
            <a:r>
              <a:rPr lang="en-US" u="sng" dirty="0"/>
              <a:t>a class, there is static binding.</a:t>
            </a:r>
          </a:p>
          <a:p>
            <a:endParaRPr lang="en-US" dirty="0"/>
          </a:p>
        </p:txBody>
      </p:sp>
    </p:spTree>
    <p:extLst>
      <p:ext uri="{BB962C8B-B14F-4D97-AF65-F5344CB8AC3E}">
        <p14:creationId xmlns:p14="http://schemas.microsoft.com/office/powerpoint/2010/main" val="76454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8"/>
            <a:ext cx="10565674" cy="6387737"/>
          </a:xfrm>
        </p:spPr>
        <p:txBody>
          <a:bodyPr>
            <a:normAutofit fontScale="625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String name;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insertRecord</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r, String n){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=r;  </a:t>
            </a:r>
          </a:p>
          <a:p>
            <a:pPr marL="0" indent="0">
              <a:buNone/>
            </a:pPr>
            <a:r>
              <a:rPr lang="en-US" dirty="0">
                <a:solidFill>
                  <a:srgbClr val="000000"/>
                </a:solidFill>
                <a:latin typeface="verdana" panose="020B0604030504040204" pitchFamily="34" charset="0"/>
              </a:rPr>
              <a:t>  name=n;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displayInformation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TestStudent4{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marL="0" indent="0">
              <a:buNone/>
            </a:pPr>
            <a:r>
              <a:rPr lang="en-US" dirty="0">
                <a:solidFill>
                  <a:srgbClr val="000000"/>
                </a:solidFill>
                <a:latin typeface="verdana" panose="020B0604030504040204" pitchFamily="34" charset="0"/>
              </a:rPr>
              <a:t>  s1.insertRecord(</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"Karan"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s2.insertRecord(</a:t>
            </a:r>
            <a:r>
              <a:rPr lang="en-US" dirty="0">
                <a:solidFill>
                  <a:srgbClr val="C00000"/>
                </a:solidFill>
                <a:latin typeface="verdana" panose="020B0604030504040204" pitchFamily="34" charset="0"/>
              </a:rPr>
              <a:t>222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"Aryan"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s1.displayInformation();  </a:t>
            </a:r>
          </a:p>
          <a:p>
            <a:pPr marL="0" indent="0">
              <a:buNone/>
            </a:pPr>
            <a:r>
              <a:rPr lang="en-US" dirty="0">
                <a:solidFill>
                  <a:srgbClr val="000000"/>
                </a:solidFill>
                <a:latin typeface="verdana" panose="020B0604030504040204" pitchFamily="34" charset="0"/>
              </a:rPr>
              <a:t>  s2.displayInformation();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432106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Example for static binding</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Dog{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private</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"dog is eating..."</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Dog d1=</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Dog();  </a:t>
            </a:r>
          </a:p>
          <a:p>
            <a:pPr marL="0" indent="0">
              <a:buNone/>
            </a:pPr>
            <a:r>
              <a:rPr lang="en-US" sz="2000" dirty="0">
                <a:solidFill>
                  <a:srgbClr val="000000"/>
                </a:solidFill>
                <a:latin typeface="verdana" panose="020B0604030504040204" pitchFamily="34" charset="0"/>
              </a:rPr>
              <a:t>  d1.eat();  </a:t>
            </a:r>
          </a:p>
          <a:p>
            <a:pPr marL="0" indent="0">
              <a:buNone/>
            </a:pP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163212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t>When type of the object is determined at run-time, it is known as dynamic binding.</a:t>
            </a:r>
          </a:p>
        </p:txBody>
      </p:sp>
      <p:sp>
        <p:nvSpPr>
          <p:cNvPr id="4" name="Rectangle 3"/>
          <p:cNvSpPr/>
          <p:nvPr/>
        </p:nvSpPr>
        <p:spPr>
          <a:xfrm>
            <a:off x="668382" y="2123109"/>
            <a:ext cx="10278291" cy="3785652"/>
          </a:xfrm>
          <a:prstGeom prst="rect">
            <a:avLst/>
          </a:prstGeom>
        </p:spPr>
        <p:txBody>
          <a:bodyPr wrap="square">
            <a:spAutoFit/>
          </a:bodyPr>
          <a:lstStyle/>
          <a:p>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Animal{  </a:t>
            </a:r>
          </a:p>
          <a:p>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"animal is eating..."</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Dog </a:t>
            </a:r>
            <a:r>
              <a:rPr lang="en-US" sz="2000" b="1" dirty="0">
                <a:solidFill>
                  <a:srgbClr val="006699"/>
                </a:solidFill>
                <a:latin typeface="verdana" panose="020B0604030504040204" pitchFamily="34" charset="0"/>
              </a:rPr>
              <a:t>extends</a:t>
            </a:r>
            <a:r>
              <a:rPr lang="en-US" sz="2000" dirty="0">
                <a:solidFill>
                  <a:srgbClr val="000000"/>
                </a:solidFill>
                <a:latin typeface="verdana" panose="020B0604030504040204" pitchFamily="34" charset="0"/>
              </a:rPr>
              <a:t> Animal{  </a:t>
            </a:r>
          </a:p>
          <a:p>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eat(){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"dog is eating..."</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Animal a=</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Dog();  </a:t>
            </a:r>
          </a:p>
          <a:p>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a.eat</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  </a:t>
            </a:r>
          </a:p>
          <a:p>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2593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Autofit/>
          </a:bodyPr>
          <a:lstStyle/>
          <a:p>
            <a:r>
              <a:rPr lang="en-US" sz="3200" b="1" u="sng" dirty="0" err="1"/>
              <a:t>downcasting</a:t>
            </a:r>
            <a:r>
              <a:rPr lang="en-US" sz="3200" b="1" u="sng" dirty="0"/>
              <a:t> with </a:t>
            </a:r>
            <a:r>
              <a:rPr lang="en-US" sz="3200" b="1" u="sng" dirty="0" err="1"/>
              <a:t>instanceof</a:t>
            </a:r>
            <a:endParaRPr lang="en-US" sz="3200" b="1" u="sng" dirty="0"/>
          </a:p>
        </p:txBody>
      </p:sp>
      <p:sp>
        <p:nvSpPr>
          <p:cNvPr id="3" name="Content Placeholder 2"/>
          <p:cNvSpPr>
            <a:spLocks noGrp="1"/>
          </p:cNvSpPr>
          <p:nvPr>
            <p:ph idx="1"/>
          </p:nvPr>
        </p:nvSpPr>
        <p:spPr>
          <a:xfrm>
            <a:off x="629194" y="1146356"/>
            <a:ext cx="10474235" cy="5032375"/>
          </a:xfrm>
        </p:spPr>
        <p:txBody>
          <a:bodyPr>
            <a:normAutofit fontScale="55000" lnSpcReduction="20000"/>
          </a:bodyPr>
          <a:lstStyle/>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 }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Dog3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method(Animal a)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(a </a:t>
            </a:r>
            <a:r>
              <a:rPr lang="en-US" b="1" dirty="0" err="1">
                <a:solidFill>
                  <a:srgbClr val="006699"/>
                </a:solidFill>
                <a:latin typeface="verdana" panose="020B0604030504040204" pitchFamily="34" charset="0"/>
              </a:rPr>
              <a:t>instanceof</a:t>
            </a:r>
            <a:r>
              <a:rPr lang="en-US" dirty="0">
                <a:solidFill>
                  <a:srgbClr val="000000"/>
                </a:solidFill>
                <a:latin typeface="verdana" panose="020B0604030504040204" pitchFamily="34" charset="0"/>
              </a:rPr>
              <a:t> Dog3){  </a:t>
            </a:r>
          </a:p>
          <a:p>
            <a:pPr marL="0" indent="0">
              <a:buNone/>
            </a:pPr>
            <a:r>
              <a:rPr lang="en-US" dirty="0">
                <a:solidFill>
                  <a:srgbClr val="000000"/>
                </a:solidFill>
                <a:latin typeface="verdana" panose="020B0604030504040204" pitchFamily="34" charset="0"/>
              </a:rPr>
              <a:t>       Dog3 d=(Dog3)a;</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downcasting</a:t>
            </a:r>
            <a:r>
              <a:rPr lang="en-US" dirty="0">
                <a:solidFill>
                  <a:srgbClr val="000000"/>
                </a:solidFill>
                <a:latin typeface="verdana" panose="020B0604030504040204" pitchFamily="34" charset="0"/>
              </a:rPr>
              <a:t> </a:t>
            </a:r>
            <a:r>
              <a:rPr lang="en-US" sz="2200" dirty="0">
                <a:solidFill>
                  <a:srgbClr val="000000"/>
                </a:solidFill>
                <a:latin typeface="verdana" panose="020B0604030504040204" pitchFamily="34" charset="0"/>
              </a:rPr>
              <a:t>float x=3.4; int y=(int)x;//typecasting *a here is animal type instance of Dog3*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"ok </a:t>
            </a:r>
            <a:r>
              <a:rPr lang="en-US" dirty="0" err="1">
                <a:solidFill>
                  <a:srgbClr val="0000FF"/>
                </a:solidFill>
                <a:latin typeface="verdana" panose="020B0604030504040204" pitchFamily="34" charset="0"/>
              </a:rPr>
              <a:t>downcasting</a:t>
            </a:r>
            <a:r>
              <a:rPr lang="en-US" dirty="0">
                <a:solidFill>
                  <a:srgbClr val="0000FF"/>
                </a:solidFill>
                <a:latin typeface="verdana" panose="020B0604030504040204" pitchFamily="34" charset="0"/>
              </a:rPr>
              <a:t> performed"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 (String []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Animal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Dog3();  </a:t>
            </a:r>
          </a:p>
          <a:p>
            <a:pPr marL="0" indent="0">
              <a:buNone/>
            </a:pPr>
            <a:r>
              <a:rPr lang="en-US" dirty="0">
                <a:solidFill>
                  <a:srgbClr val="000000"/>
                </a:solidFill>
                <a:latin typeface="verdana" panose="020B0604030504040204" pitchFamily="34" charset="0"/>
              </a:rPr>
              <a:t>    Dog3.method(a);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endParaRPr lang="en-US" dirty="0"/>
          </a:p>
        </p:txBody>
      </p:sp>
    </p:spTree>
    <p:extLst>
      <p:ext uri="{BB962C8B-B14F-4D97-AF65-F5344CB8AC3E}">
        <p14:creationId xmlns:p14="http://schemas.microsoft.com/office/powerpoint/2010/main" val="4956730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483961"/>
          </a:xfrm>
        </p:spPr>
        <p:txBody>
          <a:bodyPr>
            <a:noAutofit/>
          </a:bodyPr>
          <a:lstStyle/>
          <a:p>
            <a:pPr algn="just"/>
            <a:r>
              <a:rPr lang="en-US" sz="3200" b="1" u="sng" dirty="0"/>
              <a:t>Compile time Polymorphism</a:t>
            </a:r>
          </a:p>
        </p:txBody>
      </p:sp>
      <p:sp>
        <p:nvSpPr>
          <p:cNvPr id="3" name="Content Placeholder 2"/>
          <p:cNvSpPr>
            <a:spLocks noGrp="1"/>
          </p:cNvSpPr>
          <p:nvPr>
            <p:ph idx="1"/>
          </p:nvPr>
        </p:nvSpPr>
        <p:spPr>
          <a:xfrm>
            <a:off x="655320" y="858973"/>
            <a:ext cx="11075126" cy="5894524"/>
          </a:xfrm>
        </p:spPr>
        <p:txBody>
          <a:bodyPr numCol="2">
            <a:noAutofit/>
          </a:bodyPr>
          <a:lstStyle/>
          <a:p>
            <a:pPr marL="0" indent="0">
              <a:buNone/>
            </a:pPr>
            <a:r>
              <a:rPr lang="en-US" sz="1800" dirty="0"/>
              <a:t>class Overload</a:t>
            </a:r>
          </a:p>
          <a:p>
            <a:pPr marL="0" indent="0">
              <a:buNone/>
            </a:pPr>
            <a:r>
              <a:rPr lang="en-US" sz="1800" dirty="0"/>
              <a:t>{</a:t>
            </a:r>
          </a:p>
          <a:p>
            <a:pPr marL="0" indent="0">
              <a:buNone/>
            </a:pPr>
            <a:r>
              <a:rPr lang="en-US" sz="1800" dirty="0"/>
              <a:t>    void demo (</a:t>
            </a:r>
            <a:r>
              <a:rPr lang="en-US" sz="1800" dirty="0" err="1"/>
              <a:t>int</a:t>
            </a:r>
            <a:r>
              <a:rPr lang="en-US" sz="1800" dirty="0"/>
              <a:t> a)</a:t>
            </a:r>
          </a:p>
          <a:p>
            <a:pPr marL="0" indent="0">
              <a:buNone/>
            </a:pPr>
            <a:r>
              <a:rPr lang="en-US" sz="1800" dirty="0"/>
              <a:t>    {</a:t>
            </a:r>
          </a:p>
          <a:p>
            <a:pPr marL="0" indent="0">
              <a:buNone/>
            </a:pPr>
            <a:r>
              <a:rPr lang="en-US" sz="1800" dirty="0"/>
              <a:t>       </a:t>
            </a:r>
            <a:r>
              <a:rPr lang="en-US" sz="1800" dirty="0" err="1"/>
              <a:t>System.out.println</a:t>
            </a:r>
            <a:r>
              <a:rPr lang="en-US" sz="1800" dirty="0"/>
              <a:t> ("a: " + a);</a:t>
            </a:r>
          </a:p>
          <a:p>
            <a:pPr marL="0" indent="0">
              <a:buNone/>
            </a:pPr>
            <a:r>
              <a:rPr lang="en-US" sz="1800" dirty="0"/>
              <a:t>    }</a:t>
            </a:r>
          </a:p>
          <a:p>
            <a:pPr marL="0" indent="0">
              <a:buNone/>
            </a:pPr>
            <a:r>
              <a:rPr lang="en-US" sz="1800" dirty="0"/>
              <a:t>    void demo (</a:t>
            </a:r>
            <a:r>
              <a:rPr lang="en-US" sz="1800" dirty="0" err="1"/>
              <a:t>int</a:t>
            </a:r>
            <a:r>
              <a:rPr lang="en-US" sz="1800" dirty="0"/>
              <a:t> a, </a:t>
            </a:r>
            <a:r>
              <a:rPr lang="en-US" sz="1800" dirty="0" err="1"/>
              <a:t>int</a:t>
            </a:r>
            <a:r>
              <a:rPr lang="en-US" sz="1800" dirty="0"/>
              <a:t> b)</a:t>
            </a:r>
          </a:p>
          <a:p>
            <a:pPr marL="0" indent="0">
              <a:buNone/>
            </a:pPr>
            <a:r>
              <a:rPr lang="en-US" sz="1800" dirty="0"/>
              <a:t>    {</a:t>
            </a:r>
          </a:p>
          <a:p>
            <a:pPr marL="0" indent="0">
              <a:buNone/>
            </a:pPr>
            <a:r>
              <a:rPr lang="en-US" sz="1800" dirty="0"/>
              <a:t>       </a:t>
            </a:r>
            <a:r>
              <a:rPr lang="en-US" sz="1800" dirty="0" err="1"/>
              <a:t>System.out.println</a:t>
            </a:r>
            <a:r>
              <a:rPr lang="en-US" sz="1800" dirty="0"/>
              <a:t> ("a and b: " + a + "," + b);</a:t>
            </a:r>
          </a:p>
          <a:p>
            <a:pPr marL="0" indent="0">
              <a:buNone/>
            </a:pPr>
            <a:r>
              <a:rPr lang="en-US" sz="1800" dirty="0"/>
              <a:t>    }</a:t>
            </a:r>
          </a:p>
          <a:p>
            <a:pPr marL="0" indent="0">
              <a:buNone/>
            </a:pPr>
            <a:r>
              <a:rPr lang="en-US" sz="1800" dirty="0"/>
              <a:t>    double demo(double a) {</a:t>
            </a:r>
          </a:p>
          <a:p>
            <a:pPr marL="0" indent="0">
              <a:buNone/>
            </a:pPr>
            <a:r>
              <a:rPr lang="en-US" sz="1800" dirty="0"/>
              <a:t>       </a:t>
            </a:r>
            <a:r>
              <a:rPr lang="en-US" sz="1800" dirty="0" err="1"/>
              <a:t>System.out.println</a:t>
            </a:r>
            <a:r>
              <a:rPr lang="en-US" sz="1800" dirty="0"/>
              <a:t>("double a: " + a);</a:t>
            </a:r>
          </a:p>
          <a:p>
            <a:pPr marL="0" indent="0">
              <a:buNone/>
            </a:pPr>
            <a:r>
              <a:rPr lang="en-US" sz="1800" dirty="0"/>
              <a:t>       return a*a;</a:t>
            </a:r>
          </a:p>
          <a:p>
            <a:pPr marL="0" indent="0">
              <a:buNone/>
            </a:pPr>
            <a:r>
              <a:rPr lang="en-US" sz="1800" dirty="0"/>
              <a:t>    }</a:t>
            </a:r>
          </a:p>
          <a:p>
            <a:pPr marL="0" indent="0">
              <a:buNone/>
            </a:pPr>
            <a:r>
              <a:rPr lang="en-US" sz="1800" dirty="0"/>
              <a:t>}</a:t>
            </a:r>
          </a:p>
          <a:p>
            <a:pPr marL="0" indent="0">
              <a:buNone/>
            </a:pPr>
            <a:r>
              <a:rPr lang="en-US" sz="1800" dirty="0"/>
              <a:t>class </a:t>
            </a:r>
            <a:r>
              <a:rPr lang="en-US" sz="1800" dirty="0" err="1"/>
              <a:t>MethodOverloading</a:t>
            </a:r>
            <a:endParaRPr lang="en-US" sz="1800" dirty="0"/>
          </a:p>
          <a:p>
            <a:pPr marL="0" indent="0">
              <a:buNone/>
            </a:pPr>
            <a:r>
              <a:rPr lang="en-US" sz="1800" dirty="0"/>
              <a:t>{</a:t>
            </a:r>
          </a:p>
          <a:p>
            <a:pPr marL="0" indent="0">
              <a:buNone/>
            </a:pPr>
            <a:r>
              <a:rPr lang="en-US" sz="1800" dirty="0"/>
              <a:t>    public static void main (String </a:t>
            </a:r>
            <a:r>
              <a:rPr lang="en-US" sz="1800" dirty="0" err="1"/>
              <a:t>args</a:t>
            </a:r>
            <a:r>
              <a:rPr lang="en-US" sz="1800" dirty="0"/>
              <a:t> [])</a:t>
            </a:r>
          </a:p>
          <a:p>
            <a:pPr marL="0" indent="0">
              <a:buNone/>
            </a:pPr>
            <a:r>
              <a:rPr lang="en-US" sz="1800" dirty="0"/>
              <a:t>    {</a:t>
            </a:r>
          </a:p>
          <a:p>
            <a:pPr marL="0" indent="0">
              <a:buNone/>
            </a:pPr>
            <a:r>
              <a:rPr lang="en-US" sz="1800" dirty="0"/>
              <a:t>        Overload </a:t>
            </a:r>
            <a:r>
              <a:rPr lang="en-US" sz="1800" dirty="0" err="1"/>
              <a:t>Obj</a:t>
            </a:r>
            <a:r>
              <a:rPr lang="en-US" sz="1800" dirty="0"/>
              <a:t> = new Overload();</a:t>
            </a:r>
          </a:p>
          <a:p>
            <a:pPr marL="0" indent="0">
              <a:buNone/>
            </a:pPr>
            <a:r>
              <a:rPr lang="en-US" sz="1800" dirty="0"/>
              <a:t>        double result;</a:t>
            </a:r>
          </a:p>
          <a:p>
            <a:pPr marL="0" indent="0">
              <a:buNone/>
            </a:pPr>
            <a:r>
              <a:rPr lang="en-US" sz="1800" dirty="0"/>
              <a:t>        </a:t>
            </a:r>
            <a:r>
              <a:rPr lang="en-US" sz="1800" dirty="0" err="1"/>
              <a:t>Obj</a:t>
            </a:r>
            <a:r>
              <a:rPr lang="en-US" sz="1800" dirty="0"/>
              <a:t> .demo(10);</a:t>
            </a:r>
          </a:p>
          <a:p>
            <a:pPr marL="0" indent="0">
              <a:buNone/>
            </a:pPr>
            <a:r>
              <a:rPr lang="en-US" sz="1800" dirty="0"/>
              <a:t>        </a:t>
            </a:r>
            <a:r>
              <a:rPr lang="en-US" sz="1800" dirty="0" err="1"/>
              <a:t>Obj</a:t>
            </a:r>
            <a:r>
              <a:rPr lang="en-US" sz="1800" dirty="0"/>
              <a:t> .demo(10, 20);</a:t>
            </a:r>
          </a:p>
          <a:p>
            <a:pPr marL="0" indent="0">
              <a:buNone/>
            </a:pPr>
            <a:r>
              <a:rPr lang="en-US" sz="1800" dirty="0"/>
              <a:t>        result = </a:t>
            </a:r>
            <a:r>
              <a:rPr lang="en-US" sz="1800" dirty="0" err="1"/>
              <a:t>Obj</a:t>
            </a:r>
            <a:r>
              <a:rPr lang="en-US" sz="1800" dirty="0"/>
              <a:t> .demo(5.5);</a:t>
            </a:r>
          </a:p>
          <a:p>
            <a:pPr marL="0" indent="0">
              <a:buNone/>
            </a:pPr>
            <a:r>
              <a:rPr lang="en-US" sz="1800" dirty="0"/>
              <a:t>        </a:t>
            </a:r>
            <a:r>
              <a:rPr lang="en-US" sz="1800" dirty="0" err="1"/>
              <a:t>System.out.println</a:t>
            </a:r>
            <a:r>
              <a:rPr lang="en-US" sz="1800" dirty="0"/>
              <a:t>("O/P : " + result);</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395016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Runtime Polymorphism </a:t>
            </a:r>
            <a:endParaRPr lang="en-US" sz="3200" u="sng" dirty="0"/>
          </a:p>
        </p:txBody>
      </p:sp>
      <p:sp>
        <p:nvSpPr>
          <p:cNvPr id="3" name="Content Placeholder 2"/>
          <p:cNvSpPr>
            <a:spLocks noGrp="1"/>
          </p:cNvSpPr>
          <p:nvPr>
            <p:ph idx="1"/>
          </p:nvPr>
        </p:nvSpPr>
        <p:spPr>
          <a:xfrm>
            <a:off x="269966" y="1690688"/>
            <a:ext cx="11652068" cy="4758055"/>
          </a:xfrm>
        </p:spPr>
        <p:txBody>
          <a:bodyPr numCol="2">
            <a:noAutofit/>
          </a:bodyPr>
          <a:lstStyle/>
          <a:p>
            <a:pPr marL="0" indent="0">
              <a:buNone/>
            </a:pPr>
            <a:r>
              <a:rPr lang="en-US" sz="2400" dirty="0"/>
              <a:t>public class Animal{</a:t>
            </a:r>
          </a:p>
          <a:p>
            <a:pPr marL="0" indent="0">
              <a:buNone/>
            </a:pPr>
            <a:r>
              <a:rPr lang="en-US" sz="2400" dirty="0"/>
              <a:t>   public void sound(){</a:t>
            </a:r>
          </a:p>
          <a:p>
            <a:pPr marL="0" indent="0">
              <a:buNone/>
            </a:pPr>
            <a:r>
              <a:rPr lang="en-US" sz="2000" dirty="0"/>
              <a:t>      </a:t>
            </a:r>
            <a:r>
              <a:rPr lang="en-US" sz="2000" dirty="0" err="1"/>
              <a:t>System.out.println</a:t>
            </a:r>
            <a:r>
              <a:rPr lang="en-US" sz="2000" dirty="0"/>
              <a:t>("Animal is making a sound");   </a:t>
            </a:r>
          </a:p>
          <a:p>
            <a:pPr marL="0" indent="0">
              <a:buNone/>
            </a:pPr>
            <a:r>
              <a:rPr lang="en-US" sz="2400" dirty="0"/>
              <a:t>   }</a:t>
            </a:r>
          </a:p>
          <a:p>
            <a:pPr marL="0" indent="0">
              <a:buNone/>
            </a:pPr>
            <a:r>
              <a:rPr lang="en-US" sz="2400" dirty="0"/>
              <a:t>}</a:t>
            </a:r>
          </a:p>
          <a:p>
            <a:pPr marL="0" indent="0">
              <a:buNone/>
            </a:pPr>
            <a:r>
              <a:rPr lang="en-US" sz="2400" dirty="0"/>
              <a:t>class Horse extends Animal{</a:t>
            </a:r>
          </a:p>
          <a:p>
            <a:pPr marL="0" indent="0">
              <a:buNone/>
            </a:pPr>
            <a:r>
              <a:rPr lang="en-US" sz="2400" dirty="0"/>
              <a:t>public void sound(){</a:t>
            </a:r>
          </a:p>
          <a:p>
            <a:pPr marL="0" indent="0">
              <a:buNone/>
            </a:pPr>
            <a:r>
              <a:rPr lang="en-US" sz="2400" dirty="0"/>
              <a:t>        </a:t>
            </a:r>
            <a:r>
              <a:rPr lang="en-US" sz="2400" dirty="0" err="1"/>
              <a:t>System.out.println</a:t>
            </a:r>
            <a:r>
              <a:rPr lang="en-US" sz="2400" dirty="0"/>
              <a:t>("Neigh");</a:t>
            </a:r>
          </a:p>
          <a:p>
            <a:pPr marL="0" indent="0">
              <a:buNone/>
            </a:pPr>
            <a:r>
              <a:rPr lang="en-US" sz="2400" dirty="0"/>
              <a:t>    }</a:t>
            </a:r>
          </a:p>
          <a:p>
            <a:pPr marL="0" indent="0">
              <a:buNone/>
            </a:pPr>
            <a:endParaRPr lang="en-US" sz="2400" dirty="0"/>
          </a:p>
          <a:p>
            <a:pPr marL="0" indent="0">
              <a:buNone/>
            </a:pPr>
            <a:r>
              <a:rPr lang="en-US" sz="2400" dirty="0"/>
              <a:t>    public static void main(String </a:t>
            </a:r>
            <a:r>
              <a:rPr lang="en-US" sz="2400" dirty="0" err="1"/>
              <a:t>args</a:t>
            </a:r>
            <a:r>
              <a:rPr lang="en-US" sz="2400" dirty="0"/>
              <a:t>[]){</a:t>
            </a:r>
          </a:p>
          <a:p>
            <a:pPr marL="0" indent="0">
              <a:buNone/>
            </a:pPr>
            <a:r>
              <a:rPr lang="en-US" sz="2400" dirty="0"/>
              <a:t>    	Animal </a:t>
            </a:r>
            <a:r>
              <a:rPr lang="en-US" sz="2400" dirty="0" err="1"/>
              <a:t>obj</a:t>
            </a:r>
            <a:r>
              <a:rPr lang="en-US" sz="2400" dirty="0"/>
              <a:t> = new Horse();</a:t>
            </a:r>
          </a:p>
          <a:p>
            <a:pPr marL="0" indent="0">
              <a:buNone/>
            </a:pPr>
            <a:r>
              <a:rPr lang="en-US" sz="2400" dirty="0"/>
              <a:t>    	</a:t>
            </a:r>
            <a:r>
              <a:rPr lang="en-US" sz="2400" dirty="0" err="1"/>
              <a:t>obj.sound</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1784522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b="1" u="sng" dirty="0">
                <a:solidFill>
                  <a:srgbClr val="000000"/>
                </a:solidFill>
                <a:latin typeface="verdana" panose="020B0604030504040204" pitchFamily="34" charset="0"/>
              </a:rPr>
              <a:t>abstract class</a:t>
            </a:r>
            <a:endParaRPr lang="en-US" sz="3200" u="sng" dirty="0"/>
          </a:p>
        </p:txBody>
      </p:sp>
      <p:sp>
        <p:nvSpPr>
          <p:cNvPr id="3" name="Content Placeholder 2"/>
          <p:cNvSpPr>
            <a:spLocks noGrp="1"/>
          </p:cNvSpPr>
          <p:nvPr>
            <p:ph idx="1"/>
          </p:nvPr>
        </p:nvSpPr>
        <p:spPr>
          <a:xfrm>
            <a:off x="616131" y="1015727"/>
            <a:ext cx="11284132" cy="5646329"/>
          </a:xfrm>
        </p:spPr>
        <p:txBody>
          <a:bodyPr>
            <a:normAutofit lnSpcReduction="10000"/>
          </a:bodyPr>
          <a:lstStyle/>
          <a:p>
            <a:pPr marL="0" indent="0">
              <a:buNone/>
            </a:pPr>
            <a:r>
              <a:rPr lang="en-US" sz="2400" dirty="0">
                <a:solidFill>
                  <a:srgbClr val="000000"/>
                </a:solidFill>
                <a:latin typeface="verdana" panose="020B0604030504040204" pitchFamily="34" charset="0"/>
              </a:rPr>
              <a:t>A class which is declared as abstract is known as an </a:t>
            </a:r>
            <a:r>
              <a:rPr lang="en-US" sz="2400" b="1" dirty="0">
                <a:solidFill>
                  <a:srgbClr val="000000"/>
                </a:solidFill>
                <a:latin typeface="verdana" panose="020B0604030504040204" pitchFamily="34" charset="0"/>
              </a:rPr>
              <a:t>abstract class</a:t>
            </a:r>
            <a:r>
              <a:rPr lang="en-US" sz="2400" dirty="0">
                <a:solidFill>
                  <a:srgbClr val="000000"/>
                </a:solidFill>
                <a:latin typeface="verdana" panose="020B0604030504040204" pitchFamily="34" charset="0"/>
              </a:rPr>
              <a:t>. </a:t>
            </a:r>
            <a:r>
              <a:rPr lang="en-US" sz="2400" u="sng" dirty="0">
                <a:solidFill>
                  <a:srgbClr val="000000"/>
                </a:solidFill>
                <a:latin typeface="verdana" panose="020B0604030504040204" pitchFamily="34" charset="0"/>
              </a:rPr>
              <a:t>It can have abstract and non-abstract methods. It needs to be extended and its method implemented. It cannot be instantiated.</a:t>
            </a:r>
          </a:p>
          <a:p>
            <a:pPr marL="0" indent="0">
              <a:buNone/>
            </a:pPr>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An abstract class must be declared with an abstract keyword.</a:t>
            </a:r>
          </a:p>
          <a:p>
            <a:r>
              <a:rPr lang="en-US" sz="2400" dirty="0">
                <a:solidFill>
                  <a:srgbClr val="000000"/>
                </a:solidFill>
                <a:latin typeface="verdana" panose="020B0604030504040204" pitchFamily="34" charset="0"/>
              </a:rPr>
              <a:t>It can have abstract and non-abstract methods.</a:t>
            </a:r>
          </a:p>
          <a:p>
            <a:r>
              <a:rPr lang="en-US" sz="2400" u="sng" dirty="0">
                <a:solidFill>
                  <a:srgbClr val="000000"/>
                </a:solidFill>
                <a:latin typeface="verdana" panose="020B0604030504040204" pitchFamily="34" charset="0"/>
              </a:rPr>
              <a:t>It cannot be instantiated.</a:t>
            </a:r>
          </a:p>
          <a:p>
            <a:r>
              <a:rPr lang="en-US" sz="2400" dirty="0">
                <a:solidFill>
                  <a:srgbClr val="000000"/>
                </a:solidFill>
                <a:latin typeface="verdana" panose="020B0604030504040204" pitchFamily="34" charset="0"/>
              </a:rPr>
              <a:t>It can have constructors and static methods also.</a:t>
            </a:r>
          </a:p>
          <a:p>
            <a:r>
              <a:rPr lang="en-US" sz="2400" dirty="0">
                <a:solidFill>
                  <a:srgbClr val="000000"/>
                </a:solidFill>
                <a:latin typeface="verdana" panose="020B0604030504040204" pitchFamily="34" charset="0"/>
              </a:rPr>
              <a:t>It can have final methods which will force the subclass not to change the body of the method.</a:t>
            </a:r>
          </a:p>
          <a:p>
            <a:r>
              <a:rPr lang="en-US" b="1" dirty="0"/>
              <a:t>abstract</a:t>
            </a:r>
            <a:r>
              <a:rPr lang="en-US" dirty="0"/>
              <a:t> </a:t>
            </a:r>
            <a:r>
              <a:rPr lang="en-US" b="1" dirty="0"/>
              <a:t>class</a:t>
            </a:r>
            <a:r>
              <a:rPr lang="en-US" dirty="0"/>
              <a:t> A{}  </a:t>
            </a:r>
          </a:p>
          <a:p>
            <a:r>
              <a:rPr lang="en-US" dirty="0"/>
              <a:t>A method which is declared as abstract and does not have implementation is known as an abstract method.</a:t>
            </a:r>
          </a:p>
          <a:p>
            <a:r>
              <a:rPr lang="en-US" dirty="0"/>
              <a:t> </a:t>
            </a:r>
            <a:r>
              <a:rPr lang="en-US" b="1" dirty="0"/>
              <a:t>abstract</a:t>
            </a:r>
            <a:r>
              <a:rPr lang="en-US" dirty="0"/>
              <a:t> </a:t>
            </a:r>
            <a:r>
              <a:rPr lang="en-US" b="1" dirty="0"/>
              <a:t>void</a:t>
            </a:r>
            <a:r>
              <a:rPr lang="en-US" dirty="0"/>
              <a:t> </a:t>
            </a:r>
            <a:r>
              <a:rPr lang="en-US" dirty="0" err="1"/>
              <a:t>printStatus</a:t>
            </a:r>
            <a:r>
              <a:rPr lang="en-US" dirty="0"/>
              <a:t>();</a:t>
            </a:r>
            <a:endParaRPr lang="en-US" sz="2400"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2690122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Abstract class that has an abstract method</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6699"/>
                </a:solidFill>
                <a:latin typeface="verdana" panose="020B0604030504040204" pitchFamily="34" charset="0"/>
              </a:rPr>
              <a:t>abstract</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Bike{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abstract</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run();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Honda4 </a:t>
            </a:r>
            <a:r>
              <a:rPr lang="en-US" sz="2000" b="1" dirty="0">
                <a:solidFill>
                  <a:srgbClr val="006699"/>
                </a:solidFill>
                <a:latin typeface="verdana" panose="020B0604030504040204" pitchFamily="34" charset="0"/>
              </a:rPr>
              <a:t>extends</a:t>
            </a:r>
            <a:r>
              <a:rPr lang="en-US" sz="2000" dirty="0">
                <a:solidFill>
                  <a:srgbClr val="000000"/>
                </a:solidFill>
                <a:latin typeface="verdana" panose="020B0604030504040204" pitchFamily="34" charset="0"/>
              </a:rPr>
              <a:t> Bike{  </a:t>
            </a:r>
          </a:p>
          <a:p>
            <a:pPr marL="0" indent="0">
              <a:buNone/>
            </a:pP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run(){</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"running safely"</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Bike </a:t>
            </a:r>
            <a:r>
              <a:rPr lang="en-US" sz="2000" dirty="0" err="1">
                <a:solidFill>
                  <a:srgbClr val="000000"/>
                </a:solidFill>
                <a:latin typeface="verdana" panose="020B0604030504040204" pitchFamily="34" charset="0"/>
              </a:rPr>
              <a:t>obj</a:t>
            </a:r>
            <a:r>
              <a:rPr lang="en-US" sz="2000" dirty="0">
                <a:solidFill>
                  <a:srgbClr val="000000"/>
                </a:solidFill>
                <a:latin typeface="verdana" panose="020B0604030504040204" pitchFamily="34" charset="0"/>
              </a:rPr>
              <a:t> = </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Honda4();  </a:t>
            </a:r>
          </a:p>
          <a:p>
            <a:pPr marL="0" indent="0">
              <a:buNone/>
            </a:pP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obj.run</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076508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5" y="182246"/>
            <a:ext cx="10515600" cy="601526"/>
          </a:xfrm>
        </p:spPr>
        <p:txBody>
          <a:bodyPr>
            <a:normAutofit fontScale="90000"/>
          </a:bodyPr>
          <a:lstStyle/>
          <a:p>
            <a:endParaRPr lang="en-US" dirty="0"/>
          </a:p>
        </p:txBody>
      </p:sp>
      <p:sp>
        <p:nvSpPr>
          <p:cNvPr id="3" name="Content Placeholder 2"/>
          <p:cNvSpPr>
            <a:spLocks noGrp="1"/>
          </p:cNvSpPr>
          <p:nvPr>
            <p:ph idx="1"/>
          </p:nvPr>
        </p:nvSpPr>
        <p:spPr>
          <a:xfrm>
            <a:off x="104504" y="912812"/>
            <a:ext cx="12087496" cy="5696994"/>
          </a:xfrm>
        </p:spPr>
        <p:txBody>
          <a:bodyPr numCol="2">
            <a:normAutofit/>
          </a:bodyPr>
          <a:lstStyle/>
          <a:p>
            <a:pPr marL="0" indent="0">
              <a:buNone/>
            </a:pPr>
            <a:r>
              <a:rPr lang="en-US" sz="1600" b="1" dirty="0">
                <a:solidFill>
                  <a:srgbClr val="006699"/>
                </a:solidFill>
                <a:latin typeface="verdana" panose="020B0604030504040204" pitchFamily="34" charset="0"/>
              </a:rPr>
              <a:t>interface</a:t>
            </a:r>
            <a:r>
              <a:rPr lang="en-US" sz="1600" dirty="0">
                <a:solidFill>
                  <a:srgbClr val="000000"/>
                </a:solidFill>
                <a:latin typeface="verdana" panose="020B0604030504040204" pitchFamily="34" charset="0"/>
              </a:rPr>
              <a:t> A{  </a:t>
            </a:r>
          </a:p>
          <a:p>
            <a:pPr marL="0" indent="0">
              <a:buNone/>
            </a:pP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a();  </a:t>
            </a:r>
          </a:p>
          <a:p>
            <a:pPr marL="0" indent="0">
              <a:buNone/>
            </a:pP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b();  </a:t>
            </a:r>
          </a:p>
          <a:p>
            <a:pPr marL="0" indent="0">
              <a:buNone/>
            </a:pP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c();  </a:t>
            </a:r>
          </a:p>
          <a:p>
            <a:pPr marL="0" indent="0">
              <a:buNone/>
            </a:pP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d();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abstract</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B </a:t>
            </a:r>
            <a:r>
              <a:rPr lang="en-US" sz="1600" b="1" dirty="0">
                <a:solidFill>
                  <a:srgbClr val="006699"/>
                </a:solidFill>
                <a:latin typeface="verdana" panose="020B0604030504040204" pitchFamily="34" charset="0"/>
              </a:rPr>
              <a:t>implements</a:t>
            </a:r>
            <a:r>
              <a:rPr lang="en-US" sz="1600" dirty="0">
                <a:solidFill>
                  <a:srgbClr val="000000"/>
                </a:solidFill>
                <a:latin typeface="verdana" panose="020B0604030504040204" pitchFamily="34" charset="0"/>
              </a:rPr>
              <a:t> A{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c(){</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"I am c"</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M </a:t>
            </a:r>
            <a:r>
              <a:rPr lang="en-US" sz="1600" b="1" dirty="0">
                <a:solidFill>
                  <a:srgbClr val="006699"/>
                </a:solidFill>
                <a:latin typeface="verdana" panose="020B0604030504040204" pitchFamily="34" charset="0"/>
              </a:rPr>
              <a:t>extends</a:t>
            </a:r>
            <a:r>
              <a:rPr lang="en-US" sz="1600" dirty="0">
                <a:solidFill>
                  <a:srgbClr val="000000"/>
                </a:solidFill>
                <a:latin typeface="verdana" panose="020B0604030504040204" pitchFamily="34" charset="0"/>
              </a:rPr>
              <a:t> B{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a(){</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"I am a"</a:t>
            </a: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b(){</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"I am b"</a:t>
            </a: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d(){</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"I am d"</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Test5{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A a=</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M();  </a:t>
            </a:r>
          </a:p>
          <a:p>
            <a:pPr marL="0" indent="0">
              <a:buNone/>
            </a:pPr>
            <a:r>
              <a:rPr lang="en-US" sz="1600" dirty="0" err="1">
                <a:solidFill>
                  <a:srgbClr val="000000"/>
                </a:solidFill>
                <a:latin typeface="verdana" panose="020B0604030504040204" pitchFamily="34" charset="0"/>
              </a:rPr>
              <a:t>a.a</a:t>
            </a:r>
            <a:r>
              <a:rPr lang="en-US" sz="1600" dirty="0">
                <a:solidFill>
                  <a:srgbClr val="000000"/>
                </a:solidFill>
                <a:latin typeface="verdana" panose="020B0604030504040204" pitchFamily="34" charset="0"/>
              </a:rPr>
              <a:t>();  </a:t>
            </a:r>
          </a:p>
          <a:p>
            <a:pPr marL="0" indent="0">
              <a:buNone/>
            </a:pPr>
            <a:r>
              <a:rPr lang="en-US" sz="1600" dirty="0" err="1">
                <a:solidFill>
                  <a:srgbClr val="000000"/>
                </a:solidFill>
                <a:latin typeface="verdana" panose="020B0604030504040204" pitchFamily="34" charset="0"/>
              </a:rPr>
              <a:t>a.b</a:t>
            </a:r>
            <a:r>
              <a:rPr lang="en-US" sz="1600" dirty="0">
                <a:solidFill>
                  <a:srgbClr val="000000"/>
                </a:solidFill>
                <a:latin typeface="verdana" panose="020B0604030504040204" pitchFamily="34" charset="0"/>
              </a:rPr>
              <a:t>();  </a:t>
            </a:r>
          </a:p>
          <a:p>
            <a:pPr marL="0" indent="0">
              <a:buNone/>
            </a:pPr>
            <a:r>
              <a:rPr lang="en-US" sz="1600" dirty="0" err="1">
                <a:solidFill>
                  <a:srgbClr val="000000"/>
                </a:solidFill>
                <a:latin typeface="verdana" panose="020B0604030504040204" pitchFamily="34" charset="0"/>
              </a:rPr>
              <a:t>a.c</a:t>
            </a:r>
            <a:r>
              <a:rPr lang="en-US" sz="1600" dirty="0">
                <a:solidFill>
                  <a:srgbClr val="000000"/>
                </a:solidFill>
                <a:latin typeface="verdana" panose="020B0604030504040204" pitchFamily="34" charset="0"/>
              </a:rPr>
              <a:t>();  </a:t>
            </a:r>
          </a:p>
          <a:p>
            <a:pPr marL="0" indent="0">
              <a:buNone/>
            </a:pPr>
            <a:r>
              <a:rPr lang="en-US" sz="1600" dirty="0" err="1">
                <a:solidFill>
                  <a:srgbClr val="000000"/>
                </a:solidFill>
                <a:latin typeface="verdana" panose="020B0604030504040204" pitchFamily="34" charset="0"/>
              </a:rPr>
              <a:t>a.d</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4301626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44" y="271144"/>
            <a:ext cx="11610705" cy="6430102"/>
          </a:xfrm>
        </p:spPr>
        <p:txBody>
          <a:bodyPr>
            <a:normAutofit fontScale="70000" lnSpcReduction="20000"/>
          </a:bodyPr>
          <a:lstStyle/>
          <a:p>
            <a:pPr marL="0" indent="0">
              <a:buNone/>
            </a:pPr>
            <a:r>
              <a:rPr lang="en-US" dirty="0">
                <a:solidFill>
                  <a:srgbClr val="008200"/>
                </a:solidFill>
                <a:latin typeface="verdana" panose="020B0604030504040204" pitchFamily="34" charset="0"/>
              </a:rPr>
              <a:t>//Example of an abstract class that has abstract and non-abstract methods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abstract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Bike(){</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"bike is created"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abstract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changeGear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"gear changed"</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8200"/>
                </a:solidFill>
                <a:latin typeface="verdana" panose="020B0604030504040204" pitchFamily="34" charset="0"/>
              </a:rPr>
              <a:t>//Creating a Child class which inherits Abstract class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8200"/>
                </a:solidFill>
                <a:latin typeface="verdana" panose="020B0604030504040204" pitchFamily="34" charset="0"/>
              </a:rPr>
              <a:t>//Creating a Test class which calls abstract and non-abstract methods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TestAbstraction2{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obj.changeGear</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695583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6289848" cy="6591159"/>
          </a:xfrm>
          <a:prstGeom prst="rect">
            <a:avLst/>
          </a:prstGeom>
        </p:spPr>
      </p:pic>
      <p:pic>
        <p:nvPicPr>
          <p:cNvPr id="8" name="Picture 7"/>
          <p:cNvPicPr>
            <a:picLocks noChangeAspect="1"/>
          </p:cNvPicPr>
          <p:nvPr/>
        </p:nvPicPr>
        <p:blipFill>
          <a:blip r:embed="rId3"/>
          <a:stretch>
            <a:fillRect/>
          </a:stretch>
        </p:blipFill>
        <p:spPr>
          <a:xfrm>
            <a:off x="4452393" y="4271556"/>
            <a:ext cx="7739607" cy="2442754"/>
          </a:xfrm>
          <a:prstGeom prst="rect">
            <a:avLst/>
          </a:prstGeom>
        </p:spPr>
      </p:pic>
    </p:spTree>
    <p:extLst>
      <p:ext uri="{BB962C8B-B14F-4D97-AF65-F5344CB8AC3E}">
        <p14:creationId xmlns:p14="http://schemas.microsoft.com/office/powerpoint/2010/main" val="215893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2"/>
            <a:ext cx="10515600" cy="627652"/>
          </a:xfrm>
        </p:spPr>
        <p:txBody>
          <a:bodyPr>
            <a:normAutofit fontScale="90000"/>
          </a:bodyPr>
          <a:lstStyle/>
          <a:p>
            <a:r>
              <a:rPr lang="en-US" sz="2800" b="1" u="sng" dirty="0"/>
              <a:t>Anonymous object</a:t>
            </a:r>
            <a:br>
              <a:rPr lang="en-US" dirty="0"/>
            </a:br>
            <a:endParaRPr lang="en-US" dirty="0"/>
          </a:p>
        </p:txBody>
      </p:sp>
      <p:sp>
        <p:nvSpPr>
          <p:cNvPr id="3" name="Content Placeholder 2"/>
          <p:cNvSpPr>
            <a:spLocks noGrp="1"/>
          </p:cNvSpPr>
          <p:nvPr>
            <p:ph idx="1"/>
          </p:nvPr>
        </p:nvSpPr>
        <p:spPr>
          <a:xfrm>
            <a:off x="994955" y="1054916"/>
            <a:ext cx="10515600" cy="4351338"/>
          </a:xfrm>
        </p:spPr>
        <p:txBody>
          <a:bodyPr>
            <a:normAutofit fontScale="77500" lnSpcReduction="20000"/>
          </a:bodyPr>
          <a:lstStyle/>
          <a:p>
            <a:pPr marL="0" indent="0">
              <a:buNone/>
            </a:pPr>
            <a:r>
              <a:rPr lang="en-US" b="1" dirty="0"/>
              <a:t>class</a:t>
            </a:r>
            <a:r>
              <a:rPr lang="en-US" dirty="0"/>
              <a:t> Calculation{  </a:t>
            </a:r>
          </a:p>
          <a:p>
            <a:pPr marL="0" indent="0">
              <a:buNone/>
            </a:pPr>
            <a:r>
              <a:rPr lang="en-US" dirty="0"/>
              <a:t> </a:t>
            </a:r>
            <a:r>
              <a:rPr lang="en-US" b="1" dirty="0"/>
              <a:t>void</a:t>
            </a:r>
            <a:r>
              <a:rPr lang="en-US" dirty="0"/>
              <a:t> fact(</a:t>
            </a:r>
            <a:r>
              <a:rPr lang="en-US" b="1" dirty="0" err="1"/>
              <a:t>int</a:t>
            </a:r>
            <a:r>
              <a:rPr lang="en-US" dirty="0"/>
              <a:t>  n){  </a:t>
            </a:r>
          </a:p>
          <a:p>
            <a:pPr marL="0" indent="0">
              <a:buNone/>
            </a:pPr>
            <a:r>
              <a:rPr lang="en-US" dirty="0"/>
              <a:t>  </a:t>
            </a:r>
            <a:r>
              <a:rPr lang="en-US" b="1" dirty="0" err="1"/>
              <a:t>int</a:t>
            </a:r>
            <a:r>
              <a:rPr lang="en-US" dirty="0"/>
              <a:t> fact=1;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a:t>
            </a:r>
            <a:r>
              <a:rPr lang="en-US" dirty="0" err="1"/>
              <a:t>n;i</a:t>
            </a:r>
            <a:r>
              <a:rPr lang="en-US" dirty="0"/>
              <a:t>++){  </a:t>
            </a:r>
          </a:p>
          <a:p>
            <a:pPr marL="0" indent="0">
              <a:buNone/>
            </a:pPr>
            <a:r>
              <a:rPr lang="en-US" dirty="0"/>
              <a:t>   fact=fact*</a:t>
            </a:r>
            <a:r>
              <a:rPr lang="en-US" dirty="0" err="1"/>
              <a:t>i</a:t>
            </a:r>
            <a:r>
              <a:rPr lang="en-US" dirty="0"/>
              <a:t>;  </a:t>
            </a:r>
          </a:p>
          <a:p>
            <a:pPr marL="0" indent="0">
              <a:buNone/>
            </a:pPr>
            <a:r>
              <a:rPr lang="en-US" dirty="0"/>
              <a:t>  }  </a:t>
            </a:r>
          </a:p>
          <a:p>
            <a:pPr marL="0" indent="0">
              <a:buNone/>
            </a:pPr>
            <a:r>
              <a:rPr lang="en-US" dirty="0"/>
              <a:t> </a:t>
            </a:r>
            <a:r>
              <a:rPr lang="en-US" dirty="0" err="1"/>
              <a:t>System.out.println</a:t>
            </a:r>
            <a:r>
              <a:rPr lang="en-US" dirty="0"/>
              <a:t>("factorial is "+fact);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new</a:t>
            </a:r>
            <a:r>
              <a:rPr lang="en-US" dirty="0"/>
              <a:t> Calculation().fact(5);//calling method with anonymous object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3580298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Autofit/>
          </a:bodyPr>
          <a:lstStyle/>
          <a:p>
            <a:pPr algn="ctr"/>
            <a:r>
              <a:rPr lang="en-US" sz="3600" b="1" u="sng" dirty="0"/>
              <a:t>interface in java</a:t>
            </a:r>
            <a:r>
              <a:rPr lang="en-US" sz="4800" dirty="0"/>
              <a:t> </a:t>
            </a:r>
          </a:p>
        </p:txBody>
      </p:sp>
      <p:sp>
        <p:nvSpPr>
          <p:cNvPr id="3" name="Content Placeholder 2"/>
          <p:cNvSpPr>
            <a:spLocks noGrp="1"/>
          </p:cNvSpPr>
          <p:nvPr>
            <p:ph idx="1"/>
          </p:nvPr>
        </p:nvSpPr>
        <p:spPr>
          <a:xfrm>
            <a:off x="550816" y="1067979"/>
            <a:ext cx="10802983" cy="5620204"/>
          </a:xfrm>
        </p:spPr>
        <p:txBody>
          <a:bodyPr>
            <a:normAutofit/>
          </a:bodyPr>
          <a:lstStyle/>
          <a:p>
            <a:r>
              <a:rPr lang="en-US" u="sng" dirty="0"/>
              <a:t>An </a:t>
            </a:r>
            <a:r>
              <a:rPr lang="en-US" b="1" u="sng" dirty="0"/>
              <a:t>interface in java</a:t>
            </a:r>
            <a:r>
              <a:rPr lang="en-US" u="sng" dirty="0"/>
              <a:t> is a blueprint of a class. It has static constants and abstract methods.</a:t>
            </a:r>
          </a:p>
          <a:p>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p>
          <a:p>
            <a:endParaRPr lang="en-US" b="1" dirty="0"/>
          </a:p>
          <a:p>
            <a:pPr marL="0" indent="0">
              <a:buNone/>
            </a:pPr>
            <a:r>
              <a:rPr lang="en-US" b="1" dirty="0"/>
              <a:t>interface</a:t>
            </a:r>
            <a:r>
              <a:rPr lang="en-US" dirty="0"/>
              <a:t> &lt;</a:t>
            </a:r>
            <a:r>
              <a:rPr lang="en-US" dirty="0" err="1"/>
              <a:t>interface_name</a:t>
            </a:r>
            <a:r>
              <a:rPr lang="en-US" dirty="0"/>
              <a:t>&gt;{  </a:t>
            </a:r>
          </a:p>
          <a:p>
            <a:pPr marL="0" indent="0">
              <a:buNone/>
            </a:pPr>
            <a:r>
              <a:rPr lang="en-US" dirty="0"/>
              <a:t>      // declare constant fields  </a:t>
            </a:r>
          </a:p>
          <a:p>
            <a:pPr marL="0" indent="0">
              <a:buNone/>
            </a:pPr>
            <a:r>
              <a:rPr lang="en-US" dirty="0"/>
              <a:t>    // declare methods that abstract   </a:t>
            </a:r>
          </a:p>
          <a:p>
            <a:pPr marL="0" indent="0">
              <a:buNone/>
            </a:pPr>
            <a:r>
              <a:rPr lang="en-US" dirty="0"/>
              <a:t>    // by default.  </a:t>
            </a:r>
          </a:p>
          <a:p>
            <a:pPr marL="0" indent="0">
              <a:buNone/>
            </a:pPr>
            <a:r>
              <a:rPr lang="en-US" dirty="0"/>
              <a:t>}  </a:t>
            </a:r>
          </a:p>
          <a:p>
            <a:endParaRPr lang="en-US" dirty="0"/>
          </a:p>
        </p:txBody>
      </p:sp>
    </p:spTree>
    <p:extLst>
      <p:ext uri="{BB962C8B-B14F-4D97-AF65-F5344CB8AC3E}">
        <p14:creationId xmlns:p14="http://schemas.microsoft.com/office/powerpoint/2010/main" val="3687206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relationship between classes and interfaces</a:t>
            </a:r>
          </a:p>
        </p:txBody>
      </p:sp>
      <p:pic>
        <p:nvPicPr>
          <p:cNvPr id="2050" name="Picture 2" descr="The relationship between class and interf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5369888" cy="25939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75811" y="1690688"/>
            <a:ext cx="6746966" cy="3785652"/>
          </a:xfrm>
          <a:prstGeom prst="rect">
            <a:avLst/>
          </a:prstGeom>
        </p:spPr>
        <p:txBody>
          <a:bodyPr wrap="square">
            <a:spAutoFit/>
          </a:bodyPr>
          <a:lstStyle/>
          <a:p>
            <a:r>
              <a:rPr lang="en-US" sz="2000" b="1" dirty="0">
                <a:solidFill>
                  <a:srgbClr val="006699"/>
                </a:solidFill>
                <a:latin typeface="verdana" panose="020B0604030504040204" pitchFamily="34" charset="0"/>
              </a:rPr>
              <a:t>interface</a:t>
            </a:r>
            <a:r>
              <a:rPr lang="en-US" sz="2000" dirty="0">
                <a:solidFill>
                  <a:srgbClr val="000000"/>
                </a:solidFill>
                <a:latin typeface="verdana" panose="020B0604030504040204" pitchFamily="34" charset="0"/>
              </a:rPr>
              <a:t> printable{  </a:t>
            </a:r>
          </a:p>
          <a:p>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print();  </a:t>
            </a:r>
          </a:p>
          <a:p>
            <a:r>
              <a:rPr lang="en-US" sz="2000" dirty="0">
                <a:solidFill>
                  <a:srgbClr val="000000"/>
                </a:solidFill>
                <a:latin typeface="verdana" panose="020B0604030504040204" pitchFamily="34" charset="0"/>
              </a:rPr>
              <a:t>}  </a:t>
            </a:r>
          </a:p>
          <a:p>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A6 </a:t>
            </a:r>
            <a:r>
              <a:rPr lang="en-US" sz="2000" b="1" dirty="0">
                <a:solidFill>
                  <a:srgbClr val="006699"/>
                </a:solidFill>
                <a:latin typeface="verdana" panose="020B0604030504040204" pitchFamily="34" charset="0"/>
              </a:rPr>
              <a:t>implements</a:t>
            </a:r>
            <a:r>
              <a:rPr lang="en-US" sz="2000" dirty="0">
                <a:solidFill>
                  <a:srgbClr val="000000"/>
                </a:solidFill>
                <a:latin typeface="verdana" panose="020B0604030504040204" pitchFamily="34" charset="0"/>
              </a:rPr>
              <a:t> printable{  </a:t>
            </a:r>
          </a:p>
          <a:p>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print(){</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a:solidFill>
                  <a:srgbClr val="0000FF"/>
                </a:solidFill>
                <a:latin typeface="verdana" panose="020B0604030504040204" pitchFamily="34" charset="0"/>
              </a:rPr>
              <a:t>"Hello"</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A6 </a:t>
            </a:r>
            <a:r>
              <a:rPr lang="en-US" sz="2000" dirty="0" err="1">
                <a:solidFill>
                  <a:srgbClr val="000000"/>
                </a:solidFill>
                <a:latin typeface="verdana" panose="020B0604030504040204" pitchFamily="34" charset="0"/>
              </a:rPr>
              <a:t>obj</a:t>
            </a:r>
            <a:r>
              <a:rPr lang="en-US" sz="2000" dirty="0">
                <a:solidFill>
                  <a:srgbClr val="000000"/>
                </a:solidFill>
                <a:latin typeface="verdana" panose="020B0604030504040204" pitchFamily="34" charset="0"/>
              </a:rPr>
              <a:t> = </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A6();  </a:t>
            </a:r>
          </a:p>
          <a:p>
            <a:r>
              <a:rPr lang="en-US" sz="2000" dirty="0" err="1">
                <a:solidFill>
                  <a:srgbClr val="000000"/>
                </a:solidFill>
                <a:latin typeface="verdana" panose="020B0604030504040204" pitchFamily="34" charset="0"/>
              </a:rPr>
              <a:t>obj.print</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  </a:t>
            </a:r>
          </a:p>
          <a:p>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
        <p:nvSpPr>
          <p:cNvPr id="3" name="TextBox 2"/>
          <p:cNvSpPr txBox="1"/>
          <p:nvPr/>
        </p:nvSpPr>
        <p:spPr>
          <a:xfrm>
            <a:off x="99024" y="5092151"/>
            <a:ext cx="5761843" cy="1323439"/>
          </a:xfrm>
          <a:prstGeom prst="rect">
            <a:avLst/>
          </a:prstGeom>
          <a:noFill/>
        </p:spPr>
        <p:txBody>
          <a:bodyPr wrap="square" rtlCol="0">
            <a:spAutoFit/>
          </a:bodyPr>
          <a:lstStyle/>
          <a:p>
            <a:r>
              <a:rPr lang="en-US" sz="2000" b="1" u="sng" dirty="0"/>
              <a:t>Types of Interface</a:t>
            </a:r>
          </a:p>
          <a:p>
            <a:pPr marL="342900" indent="-342900">
              <a:buFont typeface="+mj-lt"/>
              <a:buAutoNum type="arabicPeriod"/>
            </a:pPr>
            <a:r>
              <a:rPr lang="en-US" sz="2000" dirty="0"/>
              <a:t>Marker Interface(Blank Interface),</a:t>
            </a:r>
          </a:p>
          <a:p>
            <a:pPr marL="342900" indent="-342900">
              <a:buFont typeface="+mj-lt"/>
              <a:buAutoNum type="arabicPeriod"/>
            </a:pPr>
            <a:r>
              <a:rPr lang="en-US" sz="2000" dirty="0"/>
              <a:t>Single Abstract interface(Functional Interface)</a:t>
            </a:r>
          </a:p>
          <a:p>
            <a:pPr marL="342900" indent="-342900">
              <a:buFont typeface="+mj-lt"/>
              <a:buAutoNum type="arabicPeriod"/>
            </a:pPr>
            <a:r>
              <a:rPr lang="en-US" sz="2000" dirty="0"/>
              <a:t>Normal Interface</a:t>
            </a:r>
          </a:p>
        </p:txBody>
      </p:sp>
    </p:spTree>
    <p:extLst>
      <p:ext uri="{BB962C8B-B14F-4D97-AF65-F5344CB8AC3E}">
        <p14:creationId xmlns:p14="http://schemas.microsoft.com/office/powerpoint/2010/main" val="1909711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82" y="218893"/>
            <a:ext cx="11218818" cy="6403976"/>
          </a:xfrm>
        </p:spPr>
        <p:txBody>
          <a:bodyPr>
            <a:normAutofit fontScale="77500" lnSpcReduction="20000"/>
          </a:bodyPr>
          <a:lstStyle/>
          <a:p>
            <a:pPr marL="0" indent="0">
              <a:buNone/>
            </a:pPr>
            <a:r>
              <a:rPr lang="en-US" dirty="0">
                <a:solidFill>
                  <a:srgbClr val="008200"/>
                </a:solidFill>
                <a:latin typeface="verdana" panose="020B0604030504040204" pitchFamily="34" charset="0"/>
              </a:rPr>
              <a:t>//Interface declaration: by first user</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Drawable</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draw();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//Implementation: by second user</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Rectangle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Drawable</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draw(){</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"drawing rectangle"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Circle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Drawable</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draw(){</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"drawing circle"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//Using interface: by third user</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TestInterface1{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Drawable</a:t>
            </a:r>
            <a:r>
              <a:rPr lang="en-US" dirty="0">
                <a:solidFill>
                  <a:srgbClr val="000000"/>
                </a:solidFill>
                <a:latin typeface="verdana" panose="020B0604030504040204" pitchFamily="34" charset="0"/>
              </a:rPr>
              <a:t> d=</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Circle();</a:t>
            </a:r>
            <a:r>
              <a:rPr lang="en-US" dirty="0">
                <a:solidFill>
                  <a:srgbClr val="008200"/>
                </a:solidFill>
                <a:latin typeface="verdana" panose="020B0604030504040204" pitchFamily="34" charset="0"/>
              </a:rPr>
              <a:t>//In real scenario, object is provided by method e.g. </a:t>
            </a:r>
            <a:r>
              <a:rPr lang="en-US" dirty="0" err="1">
                <a:solidFill>
                  <a:srgbClr val="008200"/>
                </a:solidFill>
                <a:latin typeface="verdana" panose="020B0604030504040204" pitchFamily="34" charset="0"/>
              </a:rPr>
              <a:t>getDrawable</a:t>
            </a:r>
            <a:r>
              <a:rPr lang="en-US" dirty="0">
                <a:solidFill>
                  <a:srgbClr val="008200"/>
                </a:solidFill>
                <a:latin typeface="verdana" panose="020B0604030504040204" pitchFamily="34" charset="0"/>
              </a:rPr>
              <a: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d.draw</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370281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206"/>
          </a:xfrm>
        </p:spPr>
        <p:txBody>
          <a:bodyPr>
            <a:normAutofit fontScale="90000"/>
          </a:bodyPr>
          <a:lstStyle/>
          <a:p>
            <a:r>
              <a:rPr lang="en-US" sz="2800" b="1" u="sng" dirty="0"/>
              <a:t>Interface inheritance</a:t>
            </a:r>
          </a:p>
        </p:txBody>
      </p:sp>
      <p:sp>
        <p:nvSpPr>
          <p:cNvPr id="3" name="Content Placeholder 2"/>
          <p:cNvSpPr>
            <a:spLocks noGrp="1"/>
          </p:cNvSpPr>
          <p:nvPr>
            <p:ph idx="1"/>
          </p:nvPr>
        </p:nvSpPr>
        <p:spPr>
          <a:xfrm>
            <a:off x="694508" y="912812"/>
            <a:ext cx="10659292" cy="5801497"/>
          </a:xfrm>
        </p:spPr>
        <p:txBody>
          <a:bodyPr>
            <a:normAutofit fontScale="77500" lnSpcReduction="20000"/>
          </a:bodyPr>
          <a:lstStyle/>
          <a:p>
            <a:pPr marL="0" indent="0">
              <a:buNone/>
            </a:pP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Printable{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Showable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Printable{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TestInterface4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Showable{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"Welcome"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TestInterface4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TestInterface4();  </a:t>
            </a:r>
          </a:p>
          <a:p>
            <a:pPr marL="0" indent="0">
              <a:buNone/>
            </a:pPr>
            <a:r>
              <a:rPr lang="en-US" dirty="0" err="1">
                <a:solidFill>
                  <a:srgbClr val="000000"/>
                </a:solidFill>
                <a:latin typeface="verdana" panose="020B0604030504040204" pitchFamily="34" charset="0"/>
              </a:rPr>
              <a:t>obj.print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obj.show</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3448319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Multiple inheritance in Java by interface</a:t>
            </a:r>
            <a:br>
              <a:rPr lang="en-US" dirty="0"/>
            </a:br>
            <a:endParaRPr lang="en-US" dirty="0"/>
          </a:p>
        </p:txBody>
      </p:sp>
      <p:pic>
        <p:nvPicPr>
          <p:cNvPr id="1026" name="Picture 2" descr=" multiple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2453" y="3429000"/>
            <a:ext cx="68961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4138" y="1399791"/>
            <a:ext cx="11051176" cy="1200329"/>
          </a:xfrm>
          <a:prstGeom prst="rect">
            <a:avLst/>
          </a:prstGeom>
        </p:spPr>
        <p:txBody>
          <a:bodyPr wrap="square">
            <a:spAutoFit/>
          </a:bodyPr>
          <a:lstStyle/>
          <a:p>
            <a:r>
              <a:rPr lang="en-US" dirty="0">
                <a:solidFill>
                  <a:srgbClr val="000000"/>
                </a:solidFill>
                <a:latin typeface="verdana" panose="020B0604030504040204" pitchFamily="34" charset="0"/>
              </a:rPr>
              <a:t>If a class implements multiple interfaces, or an interface extends multiple interfaces, it is known as multiple inheritance.</a:t>
            </a: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400826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8018"/>
          </a:xfrm>
        </p:spPr>
        <p:txBody>
          <a:bodyPr>
            <a:noAutofit/>
          </a:bodyPr>
          <a:lstStyle/>
          <a:p>
            <a:r>
              <a:rPr lang="en-US" sz="3200" b="1" u="sng" dirty="0"/>
              <a:t>Multiple inheritance</a:t>
            </a:r>
          </a:p>
        </p:txBody>
      </p:sp>
      <p:sp>
        <p:nvSpPr>
          <p:cNvPr id="3" name="Content Placeholder 2"/>
          <p:cNvSpPr>
            <a:spLocks noGrp="1"/>
          </p:cNvSpPr>
          <p:nvPr>
            <p:ph idx="1"/>
          </p:nvPr>
        </p:nvSpPr>
        <p:spPr>
          <a:xfrm>
            <a:off x="407126" y="1162595"/>
            <a:ext cx="10515600" cy="5223374"/>
          </a:xfrm>
        </p:spPr>
        <p:txBody>
          <a:bodyPr>
            <a:normAutofit fontScale="62500" lnSpcReduction="20000"/>
          </a:bodyPr>
          <a:lstStyle/>
          <a:p>
            <a:pPr marL="0" indent="0">
              <a:buNone/>
            </a:pP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Printable{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Showable{  </a:t>
            </a:r>
          </a:p>
          <a:p>
            <a:pPr marL="0" indent="0">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A7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Printable,Showable</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"Welcome"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A7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A7();  </a:t>
            </a:r>
          </a:p>
          <a:p>
            <a:pPr marL="0" indent="0">
              <a:buNone/>
            </a:pPr>
            <a:r>
              <a:rPr lang="en-US" dirty="0" err="1">
                <a:solidFill>
                  <a:srgbClr val="000000"/>
                </a:solidFill>
                <a:latin typeface="verdana" panose="020B0604030504040204" pitchFamily="34" charset="0"/>
              </a:rPr>
              <a:t>obj.print</a:t>
            </a:r>
            <a:r>
              <a:rPr lang="en-US" dirty="0">
                <a:solidFill>
                  <a:srgbClr val="000000"/>
                </a:solidFill>
                <a:latin typeface="verdana" panose="020B0604030504040204" pitchFamily="34" charset="0"/>
              </a:rPr>
              <a:t>();  </a:t>
            </a:r>
          </a:p>
          <a:p>
            <a:pPr marL="0" indent="0">
              <a:buNone/>
            </a:pPr>
            <a:r>
              <a:rPr lang="en-US" dirty="0" err="1">
                <a:solidFill>
                  <a:srgbClr val="000000"/>
                </a:solidFill>
                <a:latin typeface="verdana" panose="020B0604030504040204" pitchFamily="34" charset="0"/>
              </a:rPr>
              <a:t>obj.show</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5208816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 class implements an interface, but one interface extends another interface.</a:t>
            </a:r>
          </a:p>
        </p:txBody>
      </p:sp>
      <p:sp>
        <p:nvSpPr>
          <p:cNvPr id="3" name="Content Placeholder 2"/>
          <p:cNvSpPr>
            <a:spLocks noGrp="1"/>
          </p:cNvSpPr>
          <p:nvPr>
            <p:ph idx="1"/>
          </p:nvPr>
        </p:nvSpPr>
        <p:spPr>
          <a:xfrm>
            <a:off x="838200" y="1825625"/>
            <a:ext cx="10657114" cy="4927872"/>
          </a:xfrm>
        </p:spPr>
        <p:txBody>
          <a:bodyPr>
            <a:normAutofit fontScale="40000" lnSpcReduction="20000"/>
          </a:bodyPr>
          <a:lstStyle/>
          <a:p>
            <a:pPr marL="0" indent="0">
              <a:buNone/>
            </a:pPr>
            <a:r>
              <a:rPr lang="en-US" sz="4300" b="1" dirty="0">
                <a:solidFill>
                  <a:srgbClr val="006699"/>
                </a:solidFill>
                <a:latin typeface="verdana" panose="020B0604030504040204" pitchFamily="34" charset="0"/>
              </a:rPr>
              <a:t>interface</a:t>
            </a:r>
            <a:r>
              <a:rPr lang="en-US" sz="4300" dirty="0">
                <a:solidFill>
                  <a:srgbClr val="000000"/>
                </a:solidFill>
                <a:latin typeface="verdana" panose="020B0604030504040204" pitchFamily="34" charset="0"/>
              </a:rPr>
              <a:t> Printable{  </a:t>
            </a:r>
          </a:p>
          <a:p>
            <a:pPr marL="0" indent="0">
              <a:buNone/>
            </a:pP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print();  </a:t>
            </a:r>
          </a:p>
          <a:p>
            <a:pPr marL="0" indent="0">
              <a:buNone/>
            </a:pP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interface</a:t>
            </a:r>
            <a:r>
              <a:rPr lang="en-US" sz="4300" dirty="0">
                <a:solidFill>
                  <a:srgbClr val="000000"/>
                </a:solidFill>
                <a:latin typeface="verdana" panose="020B0604030504040204" pitchFamily="34" charset="0"/>
              </a:rPr>
              <a:t> Showable </a:t>
            </a:r>
            <a:r>
              <a:rPr lang="en-US" sz="4300" b="1" dirty="0">
                <a:solidFill>
                  <a:srgbClr val="006699"/>
                </a:solidFill>
                <a:latin typeface="verdana" panose="020B0604030504040204" pitchFamily="34" charset="0"/>
              </a:rPr>
              <a:t>extends</a:t>
            </a:r>
            <a:r>
              <a:rPr lang="en-US" sz="4300" dirty="0">
                <a:solidFill>
                  <a:srgbClr val="000000"/>
                </a:solidFill>
                <a:latin typeface="verdana" panose="020B0604030504040204" pitchFamily="34" charset="0"/>
              </a:rPr>
              <a:t> Printable{  </a:t>
            </a:r>
          </a:p>
          <a:p>
            <a:pPr marL="0" indent="0">
              <a:buNone/>
            </a:pP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show();  </a:t>
            </a:r>
          </a:p>
          <a:p>
            <a:pPr marL="0" indent="0">
              <a:buNone/>
            </a:pP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class</a:t>
            </a:r>
            <a:r>
              <a:rPr lang="en-US" sz="4300" dirty="0">
                <a:solidFill>
                  <a:srgbClr val="000000"/>
                </a:solidFill>
                <a:latin typeface="verdana" panose="020B0604030504040204" pitchFamily="34" charset="0"/>
              </a:rPr>
              <a:t> TestInterface4 </a:t>
            </a:r>
            <a:r>
              <a:rPr lang="en-US" sz="4300" b="1" dirty="0">
                <a:solidFill>
                  <a:srgbClr val="006699"/>
                </a:solidFill>
                <a:latin typeface="verdana" panose="020B0604030504040204" pitchFamily="34" charset="0"/>
              </a:rPr>
              <a:t>implements</a:t>
            </a:r>
            <a:r>
              <a:rPr lang="en-US" sz="4300" dirty="0">
                <a:solidFill>
                  <a:srgbClr val="000000"/>
                </a:solidFill>
                <a:latin typeface="verdana" panose="020B0604030504040204" pitchFamily="34" charset="0"/>
              </a:rPr>
              <a:t> Showable{  </a:t>
            </a:r>
          </a:p>
          <a:p>
            <a:pPr marL="0" indent="0">
              <a:buNone/>
            </a:pPr>
            <a:r>
              <a:rPr lang="en-US" sz="4300" b="1" dirty="0">
                <a:solidFill>
                  <a:srgbClr val="006699"/>
                </a:solidFill>
                <a:latin typeface="verdana" panose="020B0604030504040204" pitchFamily="34" charset="0"/>
              </a:rPr>
              <a:t>public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print(){</a:t>
            </a:r>
            <a:r>
              <a:rPr lang="en-US" sz="4300" dirty="0" err="1">
                <a:solidFill>
                  <a:srgbClr val="000000"/>
                </a:solidFill>
                <a:latin typeface="verdana" panose="020B0604030504040204" pitchFamily="34" charset="0"/>
              </a:rPr>
              <a:t>System.out.println</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"Hello"</a:t>
            </a: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public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show(){</a:t>
            </a:r>
            <a:r>
              <a:rPr lang="en-US" sz="4300" dirty="0" err="1">
                <a:solidFill>
                  <a:srgbClr val="000000"/>
                </a:solidFill>
                <a:latin typeface="verdana" panose="020B0604030504040204" pitchFamily="34" charset="0"/>
              </a:rPr>
              <a:t>System.out.println</a:t>
            </a:r>
            <a:r>
              <a:rPr lang="en-US" sz="4300" dirty="0">
                <a:solidFill>
                  <a:srgbClr val="000000"/>
                </a:solidFill>
                <a:latin typeface="verdana" panose="020B0604030504040204" pitchFamily="34" charset="0"/>
              </a:rPr>
              <a:t>(</a:t>
            </a:r>
            <a:r>
              <a:rPr lang="en-US" sz="4300" dirty="0">
                <a:solidFill>
                  <a:srgbClr val="0000FF"/>
                </a:solidFill>
                <a:latin typeface="verdana" panose="020B0604030504040204" pitchFamily="34" charset="0"/>
              </a:rPr>
              <a:t>"Welcome"</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a:t>
            </a:r>
          </a:p>
          <a:p>
            <a:pPr marL="0" indent="0">
              <a:buNone/>
            </a:pPr>
            <a:r>
              <a:rPr lang="en-US" sz="4300" b="1" dirty="0">
                <a:solidFill>
                  <a:srgbClr val="006699"/>
                </a:solidFill>
                <a:latin typeface="verdana" panose="020B0604030504040204" pitchFamily="34" charset="0"/>
              </a:rPr>
              <a:t>public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static</a:t>
            </a:r>
            <a:r>
              <a:rPr lang="en-US" sz="4300" dirty="0">
                <a:solidFill>
                  <a:srgbClr val="000000"/>
                </a:solidFill>
                <a:latin typeface="verdana" panose="020B0604030504040204" pitchFamily="34" charset="0"/>
              </a:rPr>
              <a:t> </a:t>
            </a:r>
            <a:r>
              <a:rPr lang="en-US" sz="4300" b="1" dirty="0">
                <a:solidFill>
                  <a:srgbClr val="006699"/>
                </a:solidFill>
                <a:latin typeface="verdana" panose="020B0604030504040204" pitchFamily="34" charset="0"/>
              </a:rPr>
              <a:t>void</a:t>
            </a:r>
            <a:r>
              <a:rPr lang="en-US" sz="4300" dirty="0">
                <a:solidFill>
                  <a:srgbClr val="000000"/>
                </a:solidFill>
                <a:latin typeface="verdana" panose="020B0604030504040204" pitchFamily="34" charset="0"/>
              </a:rPr>
              <a:t> main(String </a:t>
            </a:r>
            <a:r>
              <a:rPr lang="en-US" sz="4300" dirty="0" err="1">
                <a:solidFill>
                  <a:srgbClr val="000000"/>
                </a:solidFill>
                <a:latin typeface="verdana" panose="020B0604030504040204" pitchFamily="34" charset="0"/>
              </a:rPr>
              <a:t>args</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TestInterface4 </a:t>
            </a:r>
            <a:r>
              <a:rPr lang="en-US" sz="4300" dirty="0" err="1">
                <a:solidFill>
                  <a:srgbClr val="000000"/>
                </a:solidFill>
                <a:latin typeface="verdana" panose="020B0604030504040204" pitchFamily="34" charset="0"/>
              </a:rPr>
              <a:t>obj</a:t>
            </a:r>
            <a:r>
              <a:rPr lang="en-US" sz="4300" dirty="0">
                <a:solidFill>
                  <a:srgbClr val="000000"/>
                </a:solidFill>
                <a:latin typeface="verdana" panose="020B0604030504040204" pitchFamily="34" charset="0"/>
              </a:rPr>
              <a:t> = </a:t>
            </a:r>
            <a:r>
              <a:rPr lang="en-US" sz="4300" b="1" dirty="0">
                <a:solidFill>
                  <a:srgbClr val="006699"/>
                </a:solidFill>
                <a:latin typeface="verdana" panose="020B0604030504040204" pitchFamily="34" charset="0"/>
              </a:rPr>
              <a:t>new</a:t>
            </a:r>
            <a:r>
              <a:rPr lang="en-US" sz="4300" dirty="0">
                <a:solidFill>
                  <a:srgbClr val="000000"/>
                </a:solidFill>
                <a:latin typeface="verdana" panose="020B0604030504040204" pitchFamily="34" charset="0"/>
              </a:rPr>
              <a:t> TestInterface4();  </a:t>
            </a:r>
          </a:p>
          <a:p>
            <a:pPr marL="0" indent="0">
              <a:buNone/>
            </a:pPr>
            <a:r>
              <a:rPr lang="en-US" sz="4300" dirty="0" err="1">
                <a:solidFill>
                  <a:srgbClr val="000000"/>
                </a:solidFill>
                <a:latin typeface="verdana" panose="020B0604030504040204" pitchFamily="34" charset="0"/>
              </a:rPr>
              <a:t>obj.print</a:t>
            </a:r>
            <a:r>
              <a:rPr lang="en-US" sz="4300" dirty="0">
                <a:solidFill>
                  <a:srgbClr val="000000"/>
                </a:solidFill>
                <a:latin typeface="verdana" panose="020B0604030504040204" pitchFamily="34" charset="0"/>
              </a:rPr>
              <a:t>();  </a:t>
            </a:r>
          </a:p>
          <a:p>
            <a:pPr marL="0" indent="0">
              <a:buNone/>
            </a:pPr>
            <a:r>
              <a:rPr lang="en-US" sz="4300" dirty="0" err="1">
                <a:solidFill>
                  <a:srgbClr val="000000"/>
                </a:solidFill>
                <a:latin typeface="verdana" panose="020B0604030504040204" pitchFamily="34" charset="0"/>
              </a:rPr>
              <a:t>obj.show</a:t>
            </a:r>
            <a:r>
              <a:rPr lang="en-US" sz="4300" dirty="0">
                <a:solidFill>
                  <a:srgbClr val="000000"/>
                </a:solidFill>
                <a:latin typeface="verdana" panose="020B0604030504040204" pitchFamily="34" charset="0"/>
              </a:rPr>
              <a:t>();  </a:t>
            </a:r>
          </a:p>
          <a:p>
            <a:pPr marL="0" indent="0">
              <a:buNone/>
            </a:pPr>
            <a:r>
              <a:rPr lang="en-US" sz="4300" dirty="0">
                <a:solidFill>
                  <a:srgbClr val="000000"/>
                </a:solidFill>
                <a:latin typeface="verdana" panose="020B0604030504040204" pitchFamily="34" charset="0"/>
              </a:rPr>
              <a:t> }  </a:t>
            </a:r>
          </a:p>
          <a:p>
            <a:pPr marL="0" indent="0">
              <a:buNone/>
            </a:pPr>
            <a:r>
              <a:rPr lang="en-US" sz="43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1102219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34027509"/>
              </p:ext>
            </p:extLst>
          </p:nvPr>
        </p:nvGraphicFramePr>
        <p:xfrm>
          <a:off x="119743" y="335799"/>
          <a:ext cx="11952514" cy="6186401"/>
        </p:xfrm>
        <a:graphic>
          <a:graphicData uri="http://schemas.openxmlformats.org/drawingml/2006/table">
            <a:tbl>
              <a:tblPr/>
              <a:tblGrid>
                <a:gridCol w="5976257">
                  <a:extLst>
                    <a:ext uri="{9D8B030D-6E8A-4147-A177-3AD203B41FA5}">
                      <a16:colId xmlns:a16="http://schemas.microsoft.com/office/drawing/2014/main" val="331637263"/>
                    </a:ext>
                  </a:extLst>
                </a:gridCol>
                <a:gridCol w="5976257">
                  <a:extLst>
                    <a:ext uri="{9D8B030D-6E8A-4147-A177-3AD203B41FA5}">
                      <a16:colId xmlns:a16="http://schemas.microsoft.com/office/drawing/2014/main" val="749467462"/>
                    </a:ext>
                  </a:extLst>
                </a:gridCol>
              </a:tblGrid>
              <a:tr h="322705">
                <a:tc>
                  <a:txBody>
                    <a:bodyPr/>
                    <a:lstStyle/>
                    <a:p>
                      <a:pPr algn="l" fontAlgn="t"/>
                      <a:r>
                        <a:rPr lang="en-US" sz="1600">
                          <a:solidFill>
                            <a:srgbClr val="000000"/>
                          </a:solidFill>
                          <a:effectLst/>
                          <a:latin typeface="times new roman" panose="02020603050405020304" pitchFamily="18" charset="0"/>
                        </a:rPr>
                        <a:t>Abstract class</a:t>
                      </a:r>
                    </a:p>
                  </a:txBody>
                  <a:tcPr marL="53588" marR="53588" marT="53588" marB="53588">
                    <a:lnL w="9525" cap="flat" cmpd="sng" algn="ctr">
                      <a:solidFill>
                        <a:srgbClr val="F831B3"/>
                      </a:solidFill>
                      <a:prstDash val="solid"/>
                      <a:round/>
                      <a:headEnd type="none" w="med" len="med"/>
                      <a:tailEnd type="none" w="med" len="med"/>
                    </a:lnL>
                    <a:lnR w="9525" cap="flat" cmpd="sng" algn="ctr">
                      <a:solidFill>
                        <a:srgbClr val="F831B3"/>
                      </a:solidFill>
                      <a:prstDash val="solid"/>
                      <a:round/>
                      <a:headEnd type="none" w="med" len="med"/>
                      <a:tailEnd type="none" w="med" len="med"/>
                    </a:lnR>
                    <a:lnT w="9525" cap="flat" cmpd="sng" algn="ctr">
                      <a:solidFill>
                        <a:srgbClr val="F831B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Interface</a:t>
                      </a:r>
                    </a:p>
                  </a:txBody>
                  <a:tcPr marL="53588" marR="53588" marT="53588" marB="53588">
                    <a:lnL w="9525" cap="flat" cmpd="sng" algn="ctr">
                      <a:solidFill>
                        <a:srgbClr val="F831B3"/>
                      </a:solidFill>
                      <a:prstDash val="solid"/>
                      <a:round/>
                      <a:headEnd type="none" w="med" len="med"/>
                      <a:tailEnd type="none" w="med" len="med"/>
                    </a:lnL>
                    <a:lnR w="9525" cap="flat" cmpd="sng" algn="ctr">
                      <a:solidFill>
                        <a:srgbClr val="F831B3"/>
                      </a:solidFill>
                      <a:prstDash val="solid"/>
                      <a:round/>
                      <a:headEnd type="none" w="med" len="med"/>
                      <a:tailEnd type="none" w="med" len="med"/>
                    </a:lnR>
                    <a:lnT w="9525" cap="flat" cmpd="sng" algn="ctr">
                      <a:solidFill>
                        <a:srgbClr val="F831B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15748205"/>
                  </a:ext>
                </a:extLst>
              </a:tr>
              <a:tr h="738208">
                <a:tc>
                  <a:txBody>
                    <a:bodyPr/>
                    <a:lstStyle/>
                    <a:p>
                      <a:pPr algn="l" fontAlgn="t"/>
                      <a:r>
                        <a:rPr lang="en-US" sz="1600">
                          <a:solidFill>
                            <a:srgbClr val="000000"/>
                          </a:solidFill>
                          <a:effectLst/>
                          <a:latin typeface="verdana" panose="020B0604030504040204" pitchFamily="34" charset="0"/>
                        </a:rPr>
                        <a:t>1) Abstract class can </a:t>
                      </a:r>
                      <a:r>
                        <a:rPr lang="en-US" sz="1600" b="1">
                          <a:solidFill>
                            <a:srgbClr val="000000"/>
                          </a:solidFill>
                          <a:effectLst/>
                          <a:latin typeface="verdana" panose="020B0604030504040204" pitchFamily="34" charset="0"/>
                        </a:rPr>
                        <a:t>have abstract and non-abstract</a:t>
                      </a:r>
                      <a:r>
                        <a:rPr lang="en-US" sz="1600">
                          <a:solidFill>
                            <a:srgbClr val="000000"/>
                          </a:solidFill>
                          <a:effectLst/>
                          <a:latin typeface="verdana" panose="020B0604030504040204" pitchFamily="34" charset="0"/>
                        </a:rPr>
                        <a:t>methods.</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Interface can have </a:t>
                      </a:r>
                      <a:r>
                        <a:rPr lang="en-US" sz="1600" b="1" dirty="0">
                          <a:solidFill>
                            <a:srgbClr val="000000"/>
                          </a:solidFill>
                          <a:effectLst/>
                          <a:latin typeface="verdana" panose="020B0604030504040204" pitchFamily="34" charset="0"/>
                        </a:rPr>
                        <a:t>only abstract</a:t>
                      </a:r>
                      <a:r>
                        <a:rPr lang="en-US" sz="1600" dirty="0">
                          <a:solidFill>
                            <a:srgbClr val="000000"/>
                          </a:solidFill>
                          <a:effectLst/>
                          <a:latin typeface="verdana" panose="020B0604030504040204" pitchFamily="34" charset="0"/>
                        </a:rPr>
                        <a:t> methods. Since Java 8, it can have </a:t>
                      </a:r>
                      <a:r>
                        <a:rPr lang="en-US" sz="1600" b="1" dirty="0">
                          <a:solidFill>
                            <a:srgbClr val="000000"/>
                          </a:solidFill>
                          <a:effectLst/>
                          <a:latin typeface="verdana" panose="020B0604030504040204" pitchFamily="34" charset="0"/>
                        </a:rPr>
                        <a:t>default and static methods</a:t>
                      </a:r>
                      <a:r>
                        <a:rPr lang="en-US" sz="1600" dirty="0">
                          <a:solidFill>
                            <a:srgbClr val="000000"/>
                          </a:solidFill>
                          <a:effectLst/>
                          <a:latin typeface="verdana" panose="020B0604030504040204" pitchFamily="34" charset="0"/>
                        </a:rPr>
                        <a:t> also.</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1712904"/>
                  </a:ext>
                </a:extLst>
              </a:tr>
              <a:tr h="514034">
                <a:tc>
                  <a:txBody>
                    <a:bodyPr/>
                    <a:lstStyle/>
                    <a:p>
                      <a:pPr algn="l" fontAlgn="t"/>
                      <a:r>
                        <a:rPr lang="en-US" sz="1600">
                          <a:solidFill>
                            <a:srgbClr val="000000"/>
                          </a:solidFill>
                          <a:effectLst/>
                          <a:latin typeface="verdana" panose="020B0604030504040204" pitchFamily="34" charset="0"/>
                        </a:rPr>
                        <a:t>2) Abstract class </a:t>
                      </a:r>
                      <a:r>
                        <a:rPr lang="en-US" sz="1600" b="1">
                          <a:solidFill>
                            <a:srgbClr val="000000"/>
                          </a:solidFill>
                          <a:effectLst/>
                          <a:latin typeface="verdana" panose="020B0604030504040204" pitchFamily="34" charset="0"/>
                        </a:rPr>
                        <a:t>doesn't support multiple inheritance</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Interface </a:t>
                      </a:r>
                      <a:r>
                        <a:rPr lang="en-US" sz="1600" b="1">
                          <a:solidFill>
                            <a:srgbClr val="000000"/>
                          </a:solidFill>
                          <a:effectLst/>
                          <a:latin typeface="verdana" panose="020B0604030504040204" pitchFamily="34" charset="0"/>
                        </a:rPr>
                        <a:t>supports multiple inheritance</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8638378"/>
                  </a:ext>
                </a:extLst>
              </a:tr>
              <a:tr h="514034">
                <a:tc>
                  <a:txBody>
                    <a:bodyPr/>
                    <a:lstStyle/>
                    <a:p>
                      <a:pPr algn="l" fontAlgn="t"/>
                      <a:r>
                        <a:rPr lang="en-US" sz="1600">
                          <a:solidFill>
                            <a:srgbClr val="000000"/>
                          </a:solidFill>
                          <a:effectLst/>
                          <a:latin typeface="verdana" panose="020B0604030504040204" pitchFamily="34" charset="0"/>
                        </a:rPr>
                        <a:t>3) Abstract class </a:t>
                      </a:r>
                      <a:r>
                        <a:rPr lang="en-US" sz="1600" b="1">
                          <a:solidFill>
                            <a:srgbClr val="000000"/>
                          </a:solidFill>
                          <a:effectLst/>
                          <a:latin typeface="verdana" panose="020B0604030504040204" pitchFamily="34" charset="0"/>
                        </a:rPr>
                        <a:t>can have final, non-final, static and non-static variables</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Interface has </a:t>
                      </a:r>
                      <a:r>
                        <a:rPr lang="en-US" sz="1600" b="1">
                          <a:solidFill>
                            <a:srgbClr val="000000"/>
                          </a:solidFill>
                          <a:effectLst/>
                          <a:latin typeface="verdana" panose="020B0604030504040204" pitchFamily="34" charset="0"/>
                        </a:rPr>
                        <a:t>only static and final variables</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285503"/>
                  </a:ext>
                </a:extLst>
              </a:tr>
              <a:tr h="514034">
                <a:tc>
                  <a:txBody>
                    <a:bodyPr/>
                    <a:lstStyle/>
                    <a:p>
                      <a:pPr algn="l" fontAlgn="t"/>
                      <a:r>
                        <a:rPr lang="en-US" sz="1600">
                          <a:solidFill>
                            <a:srgbClr val="000000"/>
                          </a:solidFill>
                          <a:effectLst/>
                          <a:latin typeface="verdana" panose="020B0604030504040204" pitchFamily="34" charset="0"/>
                        </a:rPr>
                        <a:t>4) Abstract class </a:t>
                      </a:r>
                      <a:r>
                        <a:rPr lang="en-US" sz="1600" b="1">
                          <a:solidFill>
                            <a:srgbClr val="000000"/>
                          </a:solidFill>
                          <a:effectLst/>
                          <a:latin typeface="verdana" panose="020B0604030504040204" pitchFamily="34" charset="0"/>
                        </a:rPr>
                        <a:t>can provide the implementation of interface</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Interface </a:t>
                      </a:r>
                      <a:r>
                        <a:rPr lang="en-US" sz="1600" b="1">
                          <a:solidFill>
                            <a:srgbClr val="000000"/>
                          </a:solidFill>
                          <a:effectLst/>
                          <a:latin typeface="verdana" panose="020B0604030504040204" pitchFamily="34" charset="0"/>
                        </a:rPr>
                        <a:t>can't provide the implementation of abstract class</a:t>
                      </a: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1671933"/>
                  </a:ext>
                </a:extLst>
              </a:tr>
              <a:tr h="514034">
                <a:tc>
                  <a:txBody>
                    <a:bodyPr/>
                    <a:lstStyle/>
                    <a:p>
                      <a:pPr algn="l" fontAlgn="t"/>
                      <a:r>
                        <a:rPr lang="en-US" sz="1600">
                          <a:solidFill>
                            <a:srgbClr val="000000"/>
                          </a:solidFill>
                          <a:effectLst/>
                          <a:latin typeface="verdana" panose="020B0604030504040204" pitchFamily="34" charset="0"/>
                        </a:rPr>
                        <a:t>5) The </a:t>
                      </a:r>
                      <a:r>
                        <a:rPr lang="en-US" sz="1600" b="1">
                          <a:solidFill>
                            <a:srgbClr val="000000"/>
                          </a:solidFill>
                          <a:effectLst/>
                          <a:latin typeface="verdana" panose="020B0604030504040204" pitchFamily="34" charset="0"/>
                        </a:rPr>
                        <a:t>abstract keyword</a:t>
                      </a:r>
                      <a:r>
                        <a:rPr lang="en-US" sz="1600">
                          <a:solidFill>
                            <a:srgbClr val="000000"/>
                          </a:solidFill>
                          <a:effectLst/>
                          <a:latin typeface="verdana" panose="020B0604030504040204" pitchFamily="34" charset="0"/>
                        </a:rPr>
                        <a:t> is used to declare abstract class.</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The </a:t>
                      </a:r>
                      <a:r>
                        <a:rPr lang="en-US" sz="1600" b="1">
                          <a:solidFill>
                            <a:srgbClr val="000000"/>
                          </a:solidFill>
                          <a:effectLst/>
                          <a:latin typeface="verdana" panose="020B0604030504040204" pitchFamily="34" charset="0"/>
                        </a:rPr>
                        <a:t>interface keyword</a:t>
                      </a:r>
                      <a:r>
                        <a:rPr lang="en-US" sz="1600">
                          <a:solidFill>
                            <a:srgbClr val="000000"/>
                          </a:solidFill>
                          <a:effectLst/>
                          <a:latin typeface="verdana" panose="020B0604030504040204" pitchFamily="34" charset="0"/>
                        </a:rPr>
                        <a:t> is used to declare interface.</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4190631"/>
                  </a:ext>
                </a:extLst>
              </a:tr>
              <a:tr h="695587">
                <a:tc>
                  <a:txBody>
                    <a:bodyPr/>
                    <a:lstStyle/>
                    <a:p>
                      <a:pPr algn="l" fontAlgn="t"/>
                      <a:r>
                        <a:rPr lang="en-US" sz="1600">
                          <a:solidFill>
                            <a:srgbClr val="000000"/>
                          </a:solidFill>
                          <a:effectLst/>
                          <a:latin typeface="verdana" panose="020B0604030504040204" pitchFamily="34" charset="0"/>
                        </a:rPr>
                        <a:t>6) An </a:t>
                      </a:r>
                      <a:r>
                        <a:rPr lang="en-US" sz="1600" b="1">
                          <a:solidFill>
                            <a:srgbClr val="000000"/>
                          </a:solidFill>
                          <a:effectLst/>
                          <a:latin typeface="verdana" panose="020B0604030504040204" pitchFamily="34" charset="0"/>
                        </a:rPr>
                        <a:t>abstract class</a:t>
                      </a:r>
                      <a:r>
                        <a:rPr lang="en-US" sz="1600">
                          <a:solidFill>
                            <a:srgbClr val="000000"/>
                          </a:solidFill>
                          <a:effectLst/>
                          <a:latin typeface="verdana" panose="020B0604030504040204" pitchFamily="34" charset="0"/>
                        </a:rPr>
                        <a:t> can extend another Java class and implement multiple Java interfaces.</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An </a:t>
                      </a:r>
                      <a:r>
                        <a:rPr lang="en-US" sz="1600" b="1">
                          <a:solidFill>
                            <a:srgbClr val="000000"/>
                          </a:solidFill>
                          <a:effectLst/>
                          <a:latin typeface="verdana" panose="020B0604030504040204" pitchFamily="34" charset="0"/>
                        </a:rPr>
                        <a:t>interface</a:t>
                      </a:r>
                      <a:r>
                        <a:rPr lang="en-US" sz="1600">
                          <a:solidFill>
                            <a:srgbClr val="000000"/>
                          </a:solidFill>
                          <a:effectLst/>
                          <a:latin typeface="verdana" panose="020B0604030504040204" pitchFamily="34" charset="0"/>
                        </a:rPr>
                        <a:t> can extend another Java interface only.</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9602507"/>
                  </a:ext>
                </a:extLst>
              </a:tr>
              <a:tr h="514034">
                <a:tc>
                  <a:txBody>
                    <a:bodyPr/>
                    <a:lstStyle/>
                    <a:p>
                      <a:pPr algn="l" fontAlgn="t"/>
                      <a:r>
                        <a:rPr lang="en-US" sz="1600">
                          <a:solidFill>
                            <a:srgbClr val="000000"/>
                          </a:solidFill>
                          <a:effectLst/>
                          <a:latin typeface="verdana" panose="020B0604030504040204" pitchFamily="34" charset="0"/>
                        </a:rPr>
                        <a:t>7) An </a:t>
                      </a:r>
                      <a:r>
                        <a:rPr lang="en-US" sz="1600" b="1">
                          <a:solidFill>
                            <a:srgbClr val="000000"/>
                          </a:solidFill>
                          <a:effectLst/>
                          <a:latin typeface="verdana" panose="020B0604030504040204" pitchFamily="34" charset="0"/>
                        </a:rPr>
                        <a:t>abstract class</a:t>
                      </a:r>
                      <a:r>
                        <a:rPr lang="en-US" sz="1600">
                          <a:solidFill>
                            <a:srgbClr val="000000"/>
                          </a:solidFill>
                          <a:effectLst/>
                          <a:latin typeface="verdana" panose="020B0604030504040204" pitchFamily="34" charset="0"/>
                        </a:rPr>
                        <a:t> can be extended using keyword "extends".</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An </a:t>
                      </a:r>
                      <a:r>
                        <a:rPr lang="en-US" sz="1600" b="1">
                          <a:solidFill>
                            <a:srgbClr val="000000"/>
                          </a:solidFill>
                          <a:effectLst/>
                          <a:latin typeface="verdana" panose="020B0604030504040204" pitchFamily="34" charset="0"/>
                        </a:rPr>
                        <a:t>interface</a:t>
                      </a:r>
                      <a:r>
                        <a:rPr lang="en-US" sz="1600">
                          <a:solidFill>
                            <a:srgbClr val="000000"/>
                          </a:solidFill>
                          <a:effectLst/>
                          <a:latin typeface="verdana" panose="020B0604030504040204" pitchFamily="34" charset="0"/>
                        </a:rPr>
                        <a:t> can be implemented using keyword "implements".</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4780243"/>
                  </a:ext>
                </a:extLst>
              </a:tr>
              <a:tr h="514034">
                <a:tc>
                  <a:txBody>
                    <a:bodyPr/>
                    <a:lstStyle/>
                    <a:p>
                      <a:pPr algn="l" fontAlgn="t"/>
                      <a:r>
                        <a:rPr lang="en-US" sz="1600" dirty="0">
                          <a:solidFill>
                            <a:srgbClr val="000000"/>
                          </a:solidFill>
                          <a:effectLst/>
                          <a:latin typeface="verdana" panose="020B0604030504040204" pitchFamily="34" charset="0"/>
                        </a:rPr>
                        <a:t>8) A Java </a:t>
                      </a:r>
                      <a:r>
                        <a:rPr lang="en-US" sz="1600" b="1" dirty="0">
                          <a:solidFill>
                            <a:srgbClr val="000000"/>
                          </a:solidFill>
                          <a:effectLst/>
                          <a:latin typeface="verdana" panose="020B0604030504040204" pitchFamily="34" charset="0"/>
                        </a:rPr>
                        <a:t>abstract class</a:t>
                      </a:r>
                      <a:r>
                        <a:rPr lang="en-US" sz="1600" dirty="0">
                          <a:solidFill>
                            <a:srgbClr val="000000"/>
                          </a:solidFill>
                          <a:effectLst/>
                          <a:latin typeface="verdana" panose="020B0604030504040204" pitchFamily="34" charset="0"/>
                        </a:rPr>
                        <a:t> can have class members like private, protected, etc.</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Members of a Java interface are public by default.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2723773"/>
                  </a:ext>
                </a:extLst>
              </a:tr>
              <a:tr h="962381">
                <a:tc>
                  <a:txBody>
                    <a:bodyPr/>
                    <a:lstStyle/>
                    <a:p>
                      <a:pPr algn="l" fontAlgn="t"/>
                      <a:r>
                        <a:rPr lang="en-US" sz="1600">
                          <a:solidFill>
                            <a:srgbClr val="000000"/>
                          </a:solidFill>
                          <a:effectLst/>
                          <a:latin typeface="verdana" panose="020B0604030504040204" pitchFamily="34" charset="0"/>
                        </a:rPr>
                        <a:t>9)</a:t>
                      </a:r>
                      <a:r>
                        <a:rPr lang="en-US" sz="1600" b="1">
                          <a:solidFill>
                            <a:srgbClr val="000000"/>
                          </a:solidFill>
                          <a:effectLst/>
                          <a:latin typeface="verdana" panose="020B0604030504040204" pitchFamily="34" charset="0"/>
                        </a:rPr>
                        <a:t>Example:</a:t>
                      </a:r>
                      <a:br>
                        <a:rPr lang="en-US" sz="1600">
                          <a:solidFill>
                            <a:srgbClr val="000000"/>
                          </a:solidFill>
                          <a:effectLst/>
                          <a:latin typeface="verdana" panose="020B0604030504040204" pitchFamily="34" charset="0"/>
                        </a:rPr>
                      </a:br>
                      <a:r>
                        <a:rPr lang="en-US" sz="1600">
                          <a:solidFill>
                            <a:srgbClr val="000000"/>
                          </a:solidFill>
                          <a:effectLst/>
                          <a:latin typeface="verdana" panose="020B0604030504040204" pitchFamily="34" charset="0"/>
                        </a:rPr>
                        <a:t>public abstract class Shape{</a:t>
                      </a:r>
                      <a:br>
                        <a:rPr lang="en-US" sz="1600">
                          <a:solidFill>
                            <a:srgbClr val="000000"/>
                          </a:solidFill>
                          <a:effectLst/>
                          <a:latin typeface="verdana" panose="020B0604030504040204" pitchFamily="34" charset="0"/>
                        </a:rPr>
                      </a:br>
                      <a:r>
                        <a:rPr lang="en-US" sz="1600">
                          <a:solidFill>
                            <a:srgbClr val="000000"/>
                          </a:solidFill>
                          <a:effectLst/>
                          <a:latin typeface="verdana" panose="020B0604030504040204" pitchFamily="34" charset="0"/>
                        </a:rPr>
                        <a:t>public abstract void draw();</a:t>
                      </a:r>
                      <a:br>
                        <a:rPr lang="en-US" sz="1600">
                          <a:solidFill>
                            <a:srgbClr val="000000"/>
                          </a:solidFill>
                          <a:effectLst/>
                          <a:latin typeface="verdana" panose="020B0604030504040204" pitchFamily="34" charset="0"/>
                        </a:rPr>
                      </a:br>
                      <a:r>
                        <a:rPr lang="en-US" sz="160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1" dirty="0">
                          <a:solidFill>
                            <a:srgbClr val="000000"/>
                          </a:solidFill>
                          <a:effectLst/>
                          <a:latin typeface="verdana" panose="020B0604030504040204" pitchFamily="34" charset="0"/>
                        </a:rPr>
                        <a:t>Example:</a:t>
                      </a:r>
                      <a:br>
                        <a:rPr lang="en-US" sz="1600" dirty="0">
                          <a:solidFill>
                            <a:srgbClr val="000000"/>
                          </a:solidFill>
                          <a:effectLst/>
                          <a:latin typeface="verdana" panose="020B0604030504040204" pitchFamily="34" charset="0"/>
                        </a:rPr>
                      </a:br>
                      <a:r>
                        <a:rPr lang="en-US" sz="1600" dirty="0">
                          <a:solidFill>
                            <a:srgbClr val="000000"/>
                          </a:solidFill>
                          <a:effectLst/>
                          <a:latin typeface="verdana" panose="020B0604030504040204" pitchFamily="34" charset="0"/>
                        </a:rPr>
                        <a:t>public interface </a:t>
                      </a:r>
                      <a:r>
                        <a:rPr lang="en-US" sz="1600" dirty="0" err="1">
                          <a:solidFill>
                            <a:srgbClr val="000000"/>
                          </a:solidFill>
                          <a:effectLst/>
                          <a:latin typeface="verdana" panose="020B0604030504040204" pitchFamily="34" charset="0"/>
                        </a:rPr>
                        <a:t>Drawable</a:t>
                      </a:r>
                      <a:r>
                        <a:rPr lang="en-US" sz="1600" dirty="0">
                          <a:solidFill>
                            <a:srgbClr val="000000"/>
                          </a:solidFill>
                          <a:effectLst/>
                          <a:latin typeface="verdana" panose="020B0604030504040204" pitchFamily="34" charset="0"/>
                        </a:rPr>
                        <a:t>{</a:t>
                      </a:r>
                      <a:br>
                        <a:rPr lang="en-US" sz="1600" dirty="0">
                          <a:solidFill>
                            <a:srgbClr val="000000"/>
                          </a:solidFill>
                          <a:effectLst/>
                          <a:latin typeface="verdana" panose="020B0604030504040204" pitchFamily="34" charset="0"/>
                        </a:rPr>
                      </a:br>
                      <a:r>
                        <a:rPr lang="en-US" sz="1600" dirty="0">
                          <a:solidFill>
                            <a:srgbClr val="000000"/>
                          </a:solidFill>
                          <a:effectLst/>
                          <a:latin typeface="verdana" panose="020B0604030504040204" pitchFamily="34" charset="0"/>
                        </a:rPr>
                        <a:t>void draw();</a:t>
                      </a:r>
                      <a:br>
                        <a:rPr lang="en-US" sz="1600" dirty="0">
                          <a:solidFill>
                            <a:srgbClr val="000000"/>
                          </a:solidFill>
                          <a:effectLst/>
                          <a:latin typeface="verdana" panose="020B0604030504040204" pitchFamily="34" charset="0"/>
                        </a:rPr>
                      </a:br>
                      <a:r>
                        <a:rPr lang="en-US" sz="1600" dirty="0">
                          <a:solidFill>
                            <a:srgbClr val="000000"/>
                          </a:solidFill>
                          <a:effectLst/>
                          <a:latin typeface="verdana" panose="020B0604030504040204" pitchFamily="34" charset="0"/>
                        </a:rPr>
                        <a:t>}</a:t>
                      </a:r>
                    </a:p>
                  </a:txBody>
                  <a:tcPr marL="35725" marR="35725" marT="35725" marB="357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9308168"/>
                  </a:ext>
                </a:extLst>
              </a:tr>
            </a:tbl>
          </a:graphicData>
        </a:graphic>
      </p:graphicFrame>
    </p:spTree>
    <p:extLst>
      <p:ext uri="{BB962C8B-B14F-4D97-AF65-F5344CB8AC3E}">
        <p14:creationId xmlns:p14="http://schemas.microsoft.com/office/powerpoint/2010/main" val="3488043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3686"/>
            <a:ext cx="3859293" cy="497024"/>
          </a:xfrm>
        </p:spPr>
        <p:txBody>
          <a:bodyPr>
            <a:normAutofit/>
          </a:bodyPr>
          <a:lstStyle/>
          <a:p>
            <a:r>
              <a:rPr lang="en-US" sz="2800" b="1" u="sng" dirty="0"/>
              <a:t>Wrapper class</a:t>
            </a:r>
          </a:p>
        </p:txBody>
      </p:sp>
      <p:pic>
        <p:nvPicPr>
          <p:cNvPr id="4" name="Content Placeholder 3"/>
          <p:cNvPicPr>
            <a:picLocks noGrp="1" noChangeAspect="1"/>
          </p:cNvPicPr>
          <p:nvPr>
            <p:ph idx="1"/>
          </p:nvPr>
        </p:nvPicPr>
        <p:blipFill>
          <a:blip r:embed="rId2"/>
          <a:stretch>
            <a:fillRect/>
          </a:stretch>
        </p:blipFill>
        <p:spPr>
          <a:xfrm>
            <a:off x="4240293" y="273685"/>
            <a:ext cx="7385649" cy="7102931"/>
          </a:xfrm>
          <a:prstGeom prst="rect">
            <a:avLst/>
          </a:prstGeom>
        </p:spPr>
      </p:pic>
    </p:spTree>
    <p:extLst>
      <p:ext uri="{BB962C8B-B14F-4D97-AF65-F5344CB8AC3E}">
        <p14:creationId xmlns:p14="http://schemas.microsoft.com/office/powerpoint/2010/main" val="12970232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458"/>
          </a:xfrm>
        </p:spPr>
        <p:txBody>
          <a:bodyPr>
            <a:normAutofit fontScale="90000"/>
          </a:bodyPr>
          <a:lstStyle/>
          <a:p>
            <a:pPr algn="ctr"/>
            <a:r>
              <a:rPr lang="en-US" sz="3600" b="1" u="sng" dirty="0"/>
              <a:t>object cloning</a:t>
            </a:r>
            <a:r>
              <a:rPr lang="en-US" sz="3600" dirty="0"/>
              <a:t> </a:t>
            </a:r>
          </a:p>
        </p:txBody>
      </p:sp>
      <p:sp>
        <p:nvSpPr>
          <p:cNvPr id="3" name="Content Placeholder 2"/>
          <p:cNvSpPr>
            <a:spLocks noGrp="1"/>
          </p:cNvSpPr>
          <p:nvPr>
            <p:ph idx="1"/>
          </p:nvPr>
        </p:nvSpPr>
        <p:spPr>
          <a:xfrm>
            <a:off x="590005" y="1146356"/>
            <a:ext cx="11075126" cy="5411197"/>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object cloning</a:t>
            </a:r>
            <a:r>
              <a:rPr lang="en-US" sz="2400" dirty="0">
                <a:latin typeface="Times New Roman" panose="02020603050405020304" pitchFamily="18" charset="0"/>
                <a:cs typeface="Times New Roman" panose="02020603050405020304" pitchFamily="18" charset="0"/>
              </a:rPr>
              <a:t> is a way to create exact copy of an object. The clone() method of Object class is used to clone an object.</a:t>
            </a:r>
          </a:p>
          <a:p>
            <a:r>
              <a:rPr lang="en-US" sz="2400" u="sng" dirty="0">
                <a:latin typeface="Times New Roman" panose="02020603050405020304" pitchFamily="18" charset="0"/>
                <a:cs typeface="Times New Roman" panose="02020603050405020304" pitchFamily="18" charset="0"/>
              </a:rPr>
              <a:t>The </a:t>
            </a:r>
            <a:r>
              <a:rPr lang="en-US" sz="2400" b="1" u="sng" dirty="0" err="1">
                <a:latin typeface="Times New Roman" panose="02020603050405020304" pitchFamily="18" charset="0"/>
                <a:cs typeface="Times New Roman" panose="02020603050405020304" pitchFamily="18" charset="0"/>
              </a:rPr>
              <a:t>java.lang.Cloneable</a:t>
            </a:r>
            <a:r>
              <a:rPr lang="en-US" sz="2400" b="1" u="sng" dirty="0">
                <a:latin typeface="Times New Roman" panose="02020603050405020304" pitchFamily="18" charset="0"/>
                <a:cs typeface="Times New Roman" panose="02020603050405020304" pitchFamily="18" charset="0"/>
              </a:rPr>
              <a:t> interface</a:t>
            </a:r>
            <a:r>
              <a:rPr lang="en-US" sz="2400" u="sng" dirty="0">
                <a:latin typeface="Times New Roman" panose="02020603050405020304" pitchFamily="18" charset="0"/>
                <a:cs typeface="Times New Roman" panose="02020603050405020304" pitchFamily="18" charset="0"/>
              </a:rPr>
              <a:t> must be implemented by the class whose object clone we want to create. If we don't implement </a:t>
            </a:r>
            <a:r>
              <a:rPr lang="en-US" sz="2400" u="sng" dirty="0" err="1">
                <a:latin typeface="Times New Roman" panose="02020603050405020304" pitchFamily="18" charset="0"/>
                <a:cs typeface="Times New Roman" panose="02020603050405020304" pitchFamily="18" charset="0"/>
              </a:rPr>
              <a:t>Cloneable</a:t>
            </a:r>
            <a:r>
              <a:rPr lang="en-US" sz="2400" u="sng" dirty="0">
                <a:latin typeface="Times New Roman" panose="02020603050405020304" pitchFamily="18" charset="0"/>
                <a:cs typeface="Times New Roman" panose="02020603050405020304" pitchFamily="18" charset="0"/>
              </a:rPr>
              <a:t> interface, clone() method generates </a:t>
            </a:r>
            <a:r>
              <a:rPr lang="en-US" sz="2400" b="1" u="sng" dirty="0" err="1">
                <a:latin typeface="Times New Roman" panose="02020603050405020304" pitchFamily="18" charset="0"/>
                <a:cs typeface="Times New Roman" panose="02020603050405020304" pitchFamily="18" charset="0"/>
              </a:rPr>
              <a:t>CloneNotSupportedException</a:t>
            </a:r>
            <a:r>
              <a:rPr lang="en-US" sz="2400" u="sng"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clone() method</a:t>
            </a:r>
            <a:r>
              <a:rPr lang="en-US" sz="2400" dirty="0">
                <a:latin typeface="Times New Roman" panose="02020603050405020304" pitchFamily="18" charset="0"/>
                <a:cs typeface="Times New Roman" panose="02020603050405020304" pitchFamily="18" charset="0"/>
              </a:rPr>
              <a:t> is defined in the Object class. Syntax of the clone() method is </a:t>
            </a:r>
          </a:p>
          <a:p>
            <a:pPr marL="0" indent="0">
              <a:buNone/>
            </a:pPr>
            <a:r>
              <a:rPr lang="en-US" sz="2400" b="1" dirty="0">
                <a:solidFill>
                  <a:srgbClr val="006699"/>
                </a:solidFill>
                <a:latin typeface="Times New Roman" panose="02020603050405020304" pitchFamily="18" charset="0"/>
                <a:cs typeface="Times New Roman" panose="02020603050405020304" pitchFamily="18" charset="0"/>
              </a:rPr>
              <a:t> protected</a:t>
            </a:r>
            <a:r>
              <a:rPr lang="en-US" sz="2400" dirty="0">
                <a:solidFill>
                  <a:srgbClr val="000000"/>
                </a:solidFill>
                <a:latin typeface="Times New Roman" panose="02020603050405020304" pitchFamily="18" charset="0"/>
                <a:cs typeface="Times New Roman" panose="02020603050405020304" pitchFamily="18" charset="0"/>
              </a:rPr>
              <a:t> Object clone() </a:t>
            </a:r>
            <a:r>
              <a:rPr lang="en-US" sz="2400" b="1" dirty="0">
                <a:solidFill>
                  <a:srgbClr val="006699"/>
                </a:solidFill>
                <a:latin typeface="Times New Roman" panose="02020603050405020304" pitchFamily="18" charset="0"/>
                <a:cs typeface="Times New Roman" panose="02020603050405020304" pitchFamily="18" charset="0"/>
              </a:rPr>
              <a:t>throws</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CloneNotSupportedException</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clone() method</a:t>
            </a:r>
            <a:r>
              <a:rPr lang="en-US" sz="2400" dirty="0">
                <a:latin typeface="Times New Roman" panose="02020603050405020304" pitchFamily="18" charset="0"/>
                <a:cs typeface="Times New Roman" panose="02020603050405020304" pitchFamily="18" charset="0"/>
              </a:rPr>
              <a:t> saves the extra processing task for creating the exact copy of an object.</a:t>
            </a:r>
          </a:p>
          <a:p>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If we perform it by using the new keyword, it will take a lot of processing time to be performed that is why we use object cloning.</a:t>
            </a:r>
          </a:p>
        </p:txBody>
      </p:sp>
    </p:spTree>
    <p:extLst>
      <p:ext uri="{BB962C8B-B14F-4D97-AF65-F5344CB8AC3E}">
        <p14:creationId xmlns:p14="http://schemas.microsoft.com/office/powerpoint/2010/main" val="388265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95943"/>
            <a:ext cx="10343607" cy="6492240"/>
          </a:xfrm>
        </p:spPr>
        <p:txBody>
          <a:bodyPr>
            <a:normAutofit fontScale="62500" lnSpcReduction="20000"/>
          </a:bodyPr>
          <a:lstStyle/>
          <a:p>
            <a:pPr marL="0" indent="0">
              <a:buNone/>
            </a:pPr>
            <a:r>
              <a:rPr lang="en-US" dirty="0">
                <a:solidFill>
                  <a:srgbClr val="008200"/>
                </a:solidFill>
                <a:latin typeface="verdana" panose="020B0604030504040204" pitchFamily="34" charset="0"/>
              </a:rPr>
              <a:t>//Java Program to illustrate the use of Rectangle class which</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//has length and width data members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Rectangle{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length;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width;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insert(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w){  </a:t>
            </a:r>
          </a:p>
          <a:p>
            <a:pPr marL="0" indent="0">
              <a:buNone/>
            </a:pPr>
            <a:r>
              <a:rPr lang="en-US" dirty="0">
                <a:solidFill>
                  <a:srgbClr val="000000"/>
                </a:solidFill>
                <a:latin typeface="verdana" panose="020B0604030504040204" pitchFamily="34" charset="0"/>
              </a:rPr>
              <a:t>  length=l;  </a:t>
            </a:r>
          </a:p>
          <a:p>
            <a:pPr marL="0" indent="0">
              <a:buNone/>
            </a:pPr>
            <a:r>
              <a:rPr lang="en-US" dirty="0">
                <a:solidFill>
                  <a:srgbClr val="000000"/>
                </a:solidFill>
                <a:latin typeface="verdana" panose="020B0604030504040204" pitchFamily="34" charset="0"/>
              </a:rPr>
              <a:t>  width=w;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calculateArea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(length*width);}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TestRectangle2{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Rectangle r1=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Rectangle(),r2=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Rectangle();</a:t>
            </a:r>
            <a:r>
              <a:rPr lang="en-US" dirty="0">
                <a:solidFill>
                  <a:srgbClr val="008200"/>
                </a:solidFill>
                <a:latin typeface="verdana" panose="020B0604030504040204" pitchFamily="34" charset="0"/>
              </a:rPr>
              <a:t>//creating two objects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r1.insert(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r2.insert(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15</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r1.calculateArea();  </a:t>
            </a:r>
          </a:p>
          <a:p>
            <a:pPr marL="0" indent="0">
              <a:buNone/>
            </a:pPr>
            <a:r>
              <a:rPr lang="en-US" dirty="0">
                <a:solidFill>
                  <a:srgbClr val="000000"/>
                </a:solidFill>
                <a:latin typeface="verdana" panose="020B0604030504040204" pitchFamily="34" charset="0"/>
              </a:rPr>
              <a:t>  r2.calculateArea();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734318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417376"/>
            <a:ext cx="10515600" cy="340269"/>
          </a:xfrm>
        </p:spPr>
        <p:txBody>
          <a:bodyPr>
            <a:normAutofit fontScale="90000"/>
          </a:bodyPr>
          <a:lstStyle/>
          <a:p>
            <a:r>
              <a:rPr lang="en-US" sz="3200" dirty="0"/>
              <a:t>Example</a:t>
            </a:r>
          </a:p>
        </p:txBody>
      </p:sp>
      <p:sp>
        <p:nvSpPr>
          <p:cNvPr id="3" name="Content Placeholder 2"/>
          <p:cNvSpPr>
            <a:spLocks noGrp="1"/>
          </p:cNvSpPr>
          <p:nvPr>
            <p:ph idx="1"/>
          </p:nvPr>
        </p:nvSpPr>
        <p:spPr>
          <a:xfrm>
            <a:off x="130629" y="1551304"/>
            <a:ext cx="12061371" cy="5424262"/>
          </a:xfrm>
        </p:spPr>
        <p:txBody>
          <a:bodyPr numCol="2">
            <a:normAutofit fontScale="85000" lnSpcReduction="20000"/>
          </a:bodyPr>
          <a:lstStyle/>
          <a:p>
            <a:pPr marL="0" indent="0">
              <a:buNone/>
            </a:pPr>
            <a:r>
              <a:rPr lang="en-US" sz="2100" b="1" dirty="0">
                <a:solidFill>
                  <a:srgbClr val="006699"/>
                </a:solidFill>
                <a:latin typeface="verdana" panose="020B0604030504040204" pitchFamily="34" charset="0"/>
              </a:rPr>
              <a:t>class</a:t>
            </a:r>
            <a:r>
              <a:rPr lang="en-US" sz="2100" dirty="0">
                <a:solidFill>
                  <a:srgbClr val="000000"/>
                </a:solidFill>
                <a:latin typeface="verdana" panose="020B0604030504040204" pitchFamily="34" charset="0"/>
              </a:rPr>
              <a:t> Student18 </a:t>
            </a:r>
            <a:r>
              <a:rPr lang="en-US" sz="2100" b="1" dirty="0">
                <a:solidFill>
                  <a:srgbClr val="006699"/>
                </a:solidFill>
                <a:latin typeface="verdana" panose="020B0604030504040204" pitchFamily="34" charset="0"/>
              </a:rPr>
              <a:t>implements</a:t>
            </a: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Cloneable</a:t>
            </a:r>
            <a:r>
              <a:rPr lang="en-US" sz="2100" dirty="0">
                <a:solidFill>
                  <a:srgbClr val="000000"/>
                </a:solidFill>
                <a:latin typeface="verdana" panose="020B0604030504040204" pitchFamily="34" charset="0"/>
              </a:rPr>
              <a:t>{  </a:t>
            </a:r>
          </a:p>
          <a:p>
            <a:pPr marL="0" indent="0">
              <a:buNone/>
            </a:pPr>
            <a:r>
              <a:rPr lang="en-US" sz="2100" b="1" dirty="0" err="1">
                <a:solidFill>
                  <a:srgbClr val="006699"/>
                </a:solidFill>
                <a:latin typeface="verdana" panose="020B0604030504040204" pitchFamily="34" charset="0"/>
              </a:rPr>
              <a:t>int</a:t>
            </a: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rollno</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String name;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Student18(</a:t>
            </a:r>
            <a:r>
              <a:rPr lang="en-US" sz="2100" b="1" dirty="0" err="1">
                <a:solidFill>
                  <a:srgbClr val="006699"/>
                </a:solidFill>
                <a:latin typeface="verdana" panose="020B0604030504040204" pitchFamily="34" charset="0"/>
              </a:rPr>
              <a:t>int</a:t>
            </a:r>
            <a:r>
              <a:rPr lang="en-US" sz="2100" dirty="0">
                <a:solidFill>
                  <a:srgbClr val="000000"/>
                </a:solidFill>
                <a:latin typeface="verdana" panose="020B0604030504040204" pitchFamily="34" charset="0"/>
              </a:rPr>
              <a:t> </a:t>
            </a:r>
            <a:r>
              <a:rPr lang="en-US" sz="2100" dirty="0" err="1">
                <a:solidFill>
                  <a:srgbClr val="000000"/>
                </a:solidFill>
                <a:latin typeface="verdana" panose="020B0604030504040204" pitchFamily="34" charset="0"/>
              </a:rPr>
              <a:t>rollno,String</a:t>
            </a:r>
            <a:r>
              <a:rPr lang="en-US" sz="2100" dirty="0">
                <a:solidFill>
                  <a:srgbClr val="000000"/>
                </a:solidFill>
                <a:latin typeface="verdana" panose="020B0604030504040204" pitchFamily="34" charset="0"/>
              </a:rPr>
              <a:t> name){  </a:t>
            </a:r>
          </a:p>
          <a:p>
            <a:pPr marL="0" indent="0">
              <a:buNone/>
            </a:pPr>
            <a:r>
              <a:rPr lang="en-US" sz="2100" b="1" dirty="0" err="1">
                <a:solidFill>
                  <a:srgbClr val="006699"/>
                </a:solidFill>
                <a:latin typeface="verdana" panose="020B0604030504040204" pitchFamily="34" charset="0"/>
              </a:rPr>
              <a:t>this</a:t>
            </a:r>
            <a:r>
              <a:rPr lang="en-US" sz="2100" dirty="0" err="1">
                <a:solidFill>
                  <a:srgbClr val="000000"/>
                </a:solidFill>
                <a:latin typeface="verdana" panose="020B0604030504040204" pitchFamily="34" charset="0"/>
              </a:rPr>
              <a:t>.rollno</a:t>
            </a:r>
            <a:r>
              <a:rPr lang="en-US" sz="2100" dirty="0">
                <a:solidFill>
                  <a:srgbClr val="000000"/>
                </a:solidFill>
                <a:latin typeface="verdana" panose="020B0604030504040204" pitchFamily="34" charset="0"/>
              </a:rPr>
              <a:t>=</a:t>
            </a:r>
            <a:r>
              <a:rPr lang="en-US" sz="2100" dirty="0" err="1">
                <a:solidFill>
                  <a:srgbClr val="000000"/>
                </a:solidFill>
                <a:latin typeface="verdana" panose="020B0604030504040204" pitchFamily="34" charset="0"/>
              </a:rPr>
              <a:t>rollno</a:t>
            </a:r>
            <a:r>
              <a:rPr lang="en-US" sz="2100" dirty="0">
                <a:solidFill>
                  <a:srgbClr val="000000"/>
                </a:solidFill>
                <a:latin typeface="verdana" panose="020B0604030504040204" pitchFamily="34" charset="0"/>
              </a:rPr>
              <a:t>;  </a:t>
            </a:r>
          </a:p>
          <a:p>
            <a:pPr marL="0" indent="0">
              <a:buNone/>
            </a:pPr>
            <a:r>
              <a:rPr lang="en-US" sz="2100" b="1" dirty="0">
                <a:solidFill>
                  <a:srgbClr val="006699"/>
                </a:solidFill>
                <a:latin typeface="verdana" panose="020B0604030504040204" pitchFamily="34" charset="0"/>
              </a:rPr>
              <a:t>this</a:t>
            </a:r>
            <a:r>
              <a:rPr lang="en-US" sz="2100" dirty="0">
                <a:solidFill>
                  <a:srgbClr val="000000"/>
                </a:solidFill>
                <a:latin typeface="verdana" panose="020B0604030504040204" pitchFamily="34" charset="0"/>
              </a:rPr>
              <a:t>.name=name;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Object clone()</a:t>
            </a:r>
            <a:r>
              <a:rPr lang="en-US" sz="1600" b="1" dirty="0">
                <a:solidFill>
                  <a:srgbClr val="006699"/>
                </a:solidFill>
                <a:latin typeface="verdana" panose="020B0604030504040204" pitchFamily="34" charset="0"/>
              </a:rPr>
              <a:t>throws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CloneNotSupportedException</a:t>
            </a:r>
            <a:r>
              <a:rPr lang="en-US" sz="1600" dirty="0">
                <a:solidFill>
                  <a:srgbClr val="000000"/>
                </a:solidFill>
                <a:latin typeface="verdana" panose="020B0604030504040204" pitchFamily="34" charset="0"/>
              </a:rPr>
              <a:t>{  </a:t>
            </a:r>
          </a:p>
          <a:p>
            <a:pPr marL="0" indent="0">
              <a:buNone/>
            </a:pPr>
            <a:r>
              <a:rPr lang="en-US" sz="2100" b="1" dirty="0">
                <a:solidFill>
                  <a:srgbClr val="006699"/>
                </a:solidFill>
                <a:latin typeface="verdana" panose="020B0604030504040204" pitchFamily="34" charset="0"/>
              </a:rPr>
              <a:t>return</a:t>
            </a:r>
            <a:r>
              <a:rPr lang="en-US" sz="2100" dirty="0">
                <a:solidFill>
                  <a:srgbClr val="000000"/>
                </a:solidFill>
                <a:latin typeface="verdana" panose="020B0604030504040204" pitchFamily="34" charset="0"/>
              </a:rPr>
              <a:t> </a:t>
            </a:r>
            <a:r>
              <a:rPr lang="en-US" sz="2100" b="1" dirty="0" err="1">
                <a:solidFill>
                  <a:srgbClr val="006699"/>
                </a:solidFill>
                <a:latin typeface="verdana" panose="020B0604030504040204" pitchFamily="34" charset="0"/>
              </a:rPr>
              <a:t>super</a:t>
            </a:r>
            <a:r>
              <a:rPr lang="en-US" sz="2100" dirty="0" err="1">
                <a:solidFill>
                  <a:srgbClr val="000000"/>
                </a:solidFill>
                <a:latin typeface="verdana" panose="020B0604030504040204" pitchFamily="34" charset="0"/>
              </a:rPr>
              <a:t>.clone</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endParaRPr lang="en-US" sz="2100" dirty="0">
              <a:solidFill>
                <a:srgbClr val="000000"/>
              </a:solidFill>
              <a:latin typeface="verdana" panose="020B0604030504040204" pitchFamily="34" charset="0"/>
            </a:endParaRPr>
          </a:p>
          <a:p>
            <a:pPr marL="0" indent="0">
              <a:buNone/>
            </a:pPr>
            <a:endParaRPr lang="en-US" sz="2100" dirty="0">
              <a:solidFill>
                <a:srgbClr val="000000"/>
              </a:solidFill>
              <a:latin typeface="verdana" panose="020B0604030504040204" pitchFamily="34" charset="0"/>
            </a:endParaRPr>
          </a:p>
          <a:p>
            <a:pPr marL="0" indent="0">
              <a:buNone/>
            </a:pPr>
            <a:endParaRPr lang="en-US" sz="2100" dirty="0">
              <a:solidFill>
                <a:srgbClr val="000000"/>
              </a:solidFill>
              <a:latin typeface="verdana" panose="020B0604030504040204" pitchFamily="34" charset="0"/>
            </a:endParaRPr>
          </a:p>
          <a:p>
            <a:pPr marL="0" indent="0">
              <a:buNone/>
            </a:pPr>
            <a:endParaRPr lang="en-US" sz="2100" dirty="0">
              <a:solidFill>
                <a:srgbClr val="000000"/>
              </a:solidFill>
              <a:latin typeface="verdana" panose="020B0604030504040204" pitchFamily="34" charset="0"/>
            </a:endParaRPr>
          </a:p>
          <a:p>
            <a:pPr marL="0" indent="0">
              <a:buNone/>
            </a:pPr>
            <a:r>
              <a:rPr lang="en-US" sz="2100" b="1" dirty="0">
                <a:solidFill>
                  <a:srgbClr val="006699"/>
                </a:solidFill>
                <a:latin typeface="verdana" panose="020B0604030504040204" pitchFamily="34" charset="0"/>
              </a:rPr>
              <a:t>public</a:t>
            </a: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static</a:t>
            </a:r>
            <a:r>
              <a:rPr lang="en-US" sz="2100" dirty="0">
                <a:solidFill>
                  <a:srgbClr val="000000"/>
                </a:solidFill>
                <a:latin typeface="verdana" panose="020B0604030504040204" pitchFamily="34" charset="0"/>
              </a:rPr>
              <a:t> </a:t>
            </a:r>
            <a:r>
              <a:rPr lang="en-US" sz="2100" b="1" dirty="0">
                <a:solidFill>
                  <a:srgbClr val="006699"/>
                </a:solidFill>
                <a:latin typeface="verdana" panose="020B0604030504040204" pitchFamily="34" charset="0"/>
              </a:rPr>
              <a:t>void</a:t>
            </a:r>
            <a:r>
              <a:rPr lang="en-US" sz="2100" dirty="0">
                <a:solidFill>
                  <a:srgbClr val="000000"/>
                </a:solidFill>
                <a:latin typeface="verdana" panose="020B0604030504040204" pitchFamily="34" charset="0"/>
              </a:rPr>
              <a:t> main(String </a:t>
            </a:r>
            <a:r>
              <a:rPr lang="en-US" sz="2100" dirty="0" err="1">
                <a:solidFill>
                  <a:srgbClr val="000000"/>
                </a:solidFill>
                <a:latin typeface="verdana" panose="020B0604030504040204" pitchFamily="34" charset="0"/>
              </a:rPr>
              <a:t>args</a:t>
            </a:r>
            <a:r>
              <a:rPr lang="en-US" sz="2100" dirty="0">
                <a:solidFill>
                  <a:srgbClr val="000000"/>
                </a:solidFill>
                <a:latin typeface="verdana" panose="020B0604030504040204" pitchFamily="34" charset="0"/>
              </a:rPr>
              <a:t>[]){  </a:t>
            </a:r>
          </a:p>
          <a:p>
            <a:pPr marL="0" indent="0">
              <a:buNone/>
            </a:pPr>
            <a:r>
              <a:rPr lang="en-US" sz="2100" b="1" dirty="0">
                <a:solidFill>
                  <a:srgbClr val="006699"/>
                </a:solidFill>
                <a:latin typeface="verdana" panose="020B0604030504040204" pitchFamily="34" charset="0"/>
              </a:rPr>
              <a:t>try</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Student18 s1=</a:t>
            </a:r>
            <a:r>
              <a:rPr lang="en-US" sz="2100" b="1" dirty="0">
                <a:solidFill>
                  <a:srgbClr val="006699"/>
                </a:solidFill>
                <a:latin typeface="verdana" panose="020B0604030504040204" pitchFamily="34" charset="0"/>
              </a:rPr>
              <a:t>new</a:t>
            </a:r>
            <a:r>
              <a:rPr lang="en-US" sz="2100" dirty="0">
                <a:solidFill>
                  <a:srgbClr val="000000"/>
                </a:solidFill>
                <a:latin typeface="verdana" panose="020B0604030504040204" pitchFamily="34" charset="0"/>
              </a:rPr>
              <a:t> Student18(</a:t>
            </a:r>
            <a:r>
              <a:rPr lang="en-US" sz="2100" dirty="0">
                <a:solidFill>
                  <a:srgbClr val="C00000"/>
                </a:solidFill>
                <a:latin typeface="verdana" panose="020B0604030504040204" pitchFamily="34" charset="0"/>
              </a:rPr>
              <a:t>101</a:t>
            </a:r>
            <a:r>
              <a:rPr lang="en-US" sz="2100" dirty="0">
                <a:solidFill>
                  <a:srgbClr val="000000"/>
                </a:solidFill>
                <a:latin typeface="verdana" panose="020B0604030504040204" pitchFamily="34" charset="0"/>
              </a:rPr>
              <a:t>,</a:t>
            </a:r>
            <a:r>
              <a:rPr lang="en-US" sz="2100" dirty="0">
                <a:solidFill>
                  <a:srgbClr val="0000FF"/>
                </a:solidFill>
                <a:latin typeface="verdana" panose="020B0604030504040204" pitchFamily="34" charset="0"/>
              </a:rPr>
              <a:t>"amit"</a:t>
            </a: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Student18 s2=(Student18)s1.clone();  </a:t>
            </a:r>
          </a:p>
          <a:p>
            <a:pPr marL="0" indent="0">
              <a:buNone/>
            </a:pPr>
            <a:r>
              <a:rPr lang="en-US" sz="2100" dirty="0">
                <a:solidFill>
                  <a:srgbClr val="000000"/>
                </a:solidFill>
                <a:latin typeface="verdana" panose="020B0604030504040204" pitchFamily="34" charset="0"/>
              </a:rPr>
              <a:t>  </a:t>
            </a:r>
          </a:p>
          <a:p>
            <a:pPr marL="0" indent="0">
              <a:buNone/>
            </a:pPr>
            <a:r>
              <a:rPr lang="en-US" sz="2100" dirty="0" err="1">
                <a:solidFill>
                  <a:srgbClr val="000000"/>
                </a:solidFill>
                <a:latin typeface="verdana" panose="020B0604030504040204" pitchFamily="34" charset="0"/>
              </a:rPr>
              <a:t>System.out.println</a:t>
            </a:r>
            <a:r>
              <a:rPr lang="en-US" sz="2100" dirty="0">
                <a:solidFill>
                  <a:srgbClr val="000000"/>
                </a:solidFill>
                <a:latin typeface="verdana" panose="020B0604030504040204" pitchFamily="34" charset="0"/>
              </a:rPr>
              <a:t>(s1.rollno+</a:t>
            </a:r>
            <a:r>
              <a:rPr lang="en-US" sz="2100" dirty="0">
                <a:solidFill>
                  <a:srgbClr val="0000FF"/>
                </a:solidFill>
                <a:latin typeface="verdana" panose="020B0604030504040204" pitchFamily="34" charset="0"/>
              </a:rPr>
              <a:t>" "</a:t>
            </a:r>
            <a:r>
              <a:rPr lang="en-US" sz="2100" dirty="0">
                <a:solidFill>
                  <a:srgbClr val="000000"/>
                </a:solidFill>
                <a:latin typeface="verdana" panose="020B0604030504040204" pitchFamily="34" charset="0"/>
              </a:rPr>
              <a:t>+s1.name);  </a:t>
            </a:r>
          </a:p>
          <a:p>
            <a:pPr marL="0" indent="0">
              <a:buNone/>
            </a:pPr>
            <a:r>
              <a:rPr lang="en-US" sz="2100" dirty="0" err="1">
                <a:solidFill>
                  <a:srgbClr val="000000"/>
                </a:solidFill>
                <a:latin typeface="verdana" panose="020B0604030504040204" pitchFamily="34" charset="0"/>
              </a:rPr>
              <a:t>System.out.println</a:t>
            </a:r>
            <a:r>
              <a:rPr lang="en-US" sz="2100" dirty="0">
                <a:solidFill>
                  <a:srgbClr val="000000"/>
                </a:solidFill>
                <a:latin typeface="verdana" panose="020B0604030504040204" pitchFamily="34" charset="0"/>
              </a:rPr>
              <a:t>(s2.rollno+</a:t>
            </a:r>
            <a:r>
              <a:rPr lang="en-US" sz="2100" dirty="0">
                <a:solidFill>
                  <a:srgbClr val="0000FF"/>
                </a:solidFill>
                <a:latin typeface="verdana" panose="020B0604030504040204" pitchFamily="34" charset="0"/>
              </a:rPr>
              <a:t>" "</a:t>
            </a:r>
            <a:r>
              <a:rPr lang="en-US" sz="2100" dirty="0">
                <a:solidFill>
                  <a:srgbClr val="000000"/>
                </a:solidFill>
                <a:latin typeface="verdana" panose="020B0604030504040204" pitchFamily="34" charset="0"/>
              </a:rPr>
              <a:t>+s2.name);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a:t>
            </a:r>
            <a:r>
              <a:rPr lang="en-US" sz="2100" b="1" dirty="0">
                <a:solidFill>
                  <a:srgbClr val="006699"/>
                </a:solidFill>
                <a:latin typeface="verdana" panose="020B0604030504040204" pitchFamily="34" charset="0"/>
              </a:rPr>
              <a:t>catch</a:t>
            </a:r>
            <a:r>
              <a:rPr lang="en-US" sz="2100" dirty="0">
                <a:solidFill>
                  <a:srgbClr val="000000"/>
                </a:solidFill>
                <a:latin typeface="verdana" panose="020B0604030504040204" pitchFamily="34" charset="0"/>
              </a:rPr>
              <a:t>(</a:t>
            </a:r>
            <a:r>
              <a:rPr lang="en-US" sz="2100" dirty="0" err="1">
                <a:solidFill>
                  <a:srgbClr val="000000"/>
                </a:solidFill>
                <a:latin typeface="verdana" panose="020B0604030504040204" pitchFamily="34" charset="0"/>
              </a:rPr>
              <a:t>CloneNotSupportedException</a:t>
            </a:r>
            <a:r>
              <a:rPr lang="en-US" sz="2100" dirty="0">
                <a:solidFill>
                  <a:srgbClr val="000000"/>
                </a:solidFill>
                <a:latin typeface="verdana" panose="020B0604030504040204" pitchFamily="34" charset="0"/>
              </a:rPr>
              <a:t> c){}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pPr marL="0" indent="0">
              <a:buNone/>
            </a:pPr>
            <a:r>
              <a:rPr lang="en-US" sz="21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291412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fontScale="90000"/>
          </a:bodyPr>
          <a:lstStyle/>
          <a:p>
            <a:pPr algn="ctr"/>
            <a:r>
              <a:rPr lang="en-US" sz="2800" b="1" u="sng" dirty="0">
                <a:solidFill>
                  <a:srgbClr val="000000"/>
                </a:solidFill>
                <a:latin typeface="verdana" panose="020B0604030504040204" pitchFamily="34" charset="0"/>
              </a:rPr>
              <a:t>java package</a:t>
            </a:r>
            <a:endParaRPr lang="en-US" sz="2800" u="sng" dirty="0"/>
          </a:p>
        </p:txBody>
      </p:sp>
      <p:sp>
        <p:nvSpPr>
          <p:cNvPr id="3" name="Content Placeholder 2"/>
          <p:cNvSpPr>
            <a:spLocks noGrp="1"/>
          </p:cNvSpPr>
          <p:nvPr>
            <p:ph idx="1"/>
          </p:nvPr>
        </p:nvSpPr>
        <p:spPr>
          <a:xfrm>
            <a:off x="733696" y="1067979"/>
            <a:ext cx="10931435" cy="5502638"/>
          </a:xfrm>
        </p:spPr>
        <p:txBody>
          <a:bodyPr>
            <a:normAutofit/>
          </a:bodyPr>
          <a:lstStyle/>
          <a:p>
            <a:r>
              <a:rPr lang="en-US" sz="2200" dirty="0">
                <a:solidFill>
                  <a:srgbClr val="000000"/>
                </a:solidFill>
                <a:latin typeface="verdana" panose="020B0604030504040204" pitchFamily="34" charset="0"/>
              </a:rPr>
              <a:t>A </a:t>
            </a:r>
            <a:r>
              <a:rPr lang="en-US" sz="2200" b="1" dirty="0">
                <a:solidFill>
                  <a:srgbClr val="000000"/>
                </a:solidFill>
                <a:latin typeface="verdana" panose="020B0604030504040204" pitchFamily="34" charset="0"/>
              </a:rPr>
              <a:t>java package</a:t>
            </a:r>
            <a:r>
              <a:rPr lang="en-US" sz="2200" dirty="0">
                <a:solidFill>
                  <a:srgbClr val="000000"/>
                </a:solidFill>
                <a:latin typeface="verdana" panose="020B0604030504040204" pitchFamily="34" charset="0"/>
              </a:rPr>
              <a:t> is a group of similar types of classes, interfaces and sub-packages.</a:t>
            </a:r>
          </a:p>
          <a:p>
            <a:r>
              <a:rPr lang="en-US" sz="2200" dirty="0">
                <a:solidFill>
                  <a:srgbClr val="000000"/>
                </a:solidFill>
                <a:latin typeface="verdana" panose="020B0604030504040204" pitchFamily="34" charset="0"/>
              </a:rPr>
              <a:t>Package in java can be categorized in two form,</a:t>
            </a:r>
          </a:p>
          <a:p>
            <a:pPr lvl="1"/>
            <a:r>
              <a:rPr lang="en-US" dirty="0">
                <a:solidFill>
                  <a:srgbClr val="000000"/>
                </a:solidFill>
                <a:latin typeface="verdana" panose="020B0604030504040204" pitchFamily="34" charset="0"/>
              </a:rPr>
              <a:t> built-in package and </a:t>
            </a:r>
          </a:p>
          <a:p>
            <a:pPr lvl="1"/>
            <a:r>
              <a:rPr lang="en-US" dirty="0">
                <a:solidFill>
                  <a:srgbClr val="000000"/>
                </a:solidFill>
                <a:latin typeface="verdana" panose="020B0604030504040204" pitchFamily="34" charset="0"/>
              </a:rPr>
              <a:t>user-defined package.</a:t>
            </a:r>
          </a:p>
          <a:p>
            <a:r>
              <a:rPr lang="en-US" sz="2200" dirty="0">
                <a:solidFill>
                  <a:srgbClr val="000000"/>
                </a:solidFill>
                <a:latin typeface="verdana" panose="020B0604030504040204" pitchFamily="34" charset="0"/>
              </a:rPr>
              <a:t>There are many built-in packages such as java, </a:t>
            </a:r>
            <a:r>
              <a:rPr lang="en-US" sz="2200" dirty="0" err="1">
                <a:solidFill>
                  <a:srgbClr val="000000"/>
                </a:solidFill>
                <a:latin typeface="verdana" panose="020B0604030504040204" pitchFamily="34" charset="0"/>
              </a:rPr>
              <a:t>lang</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awt</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javax</a:t>
            </a:r>
            <a:r>
              <a:rPr lang="en-US" sz="2200" dirty="0">
                <a:solidFill>
                  <a:srgbClr val="000000"/>
                </a:solidFill>
                <a:latin typeface="verdana" panose="020B0604030504040204" pitchFamily="34" charset="0"/>
              </a:rPr>
              <a:t>, swing, net, </a:t>
            </a:r>
            <a:r>
              <a:rPr lang="en-US" sz="2200" dirty="0" err="1">
                <a:solidFill>
                  <a:srgbClr val="000000"/>
                </a:solidFill>
                <a:latin typeface="verdana" panose="020B0604030504040204" pitchFamily="34" charset="0"/>
              </a:rPr>
              <a:t>io</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util</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sql</a:t>
            </a:r>
            <a:r>
              <a:rPr lang="en-US" sz="2200" dirty="0">
                <a:solidFill>
                  <a:srgbClr val="000000"/>
                </a:solidFill>
                <a:latin typeface="verdana" panose="020B0604030504040204" pitchFamily="34" charset="0"/>
              </a:rPr>
              <a:t> etc.</a:t>
            </a:r>
            <a:r>
              <a:rPr lang="en-US" sz="2200" dirty="0">
                <a:solidFill>
                  <a:srgbClr val="610B4B"/>
                </a:solidFill>
                <a:latin typeface="erdana"/>
              </a:rPr>
              <a:t> </a:t>
            </a:r>
          </a:p>
          <a:p>
            <a:endParaRPr lang="en-US" dirty="0">
              <a:solidFill>
                <a:srgbClr val="610B4B"/>
              </a:solidFill>
              <a:latin typeface="erdana"/>
            </a:endParaRPr>
          </a:p>
          <a:p>
            <a:r>
              <a:rPr lang="en-US" dirty="0">
                <a:solidFill>
                  <a:srgbClr val="610B4B"/>
                </a:solidFill>
                <a:latin typeface="erdana"/>
              </a:rPr>
              <a:t>Advantage of Java Package</a:t>
            </a:r>
          </a:p>
          <a:p>
            <a:pPr marL="457200" lvl="1" indent="0">
              <a:buNone/>
            </a:pPr>
            <a:r>
              <a:rPr lang="en-US" sz="2000" dirty="0">
                <a:solidFill>
                  <a:srgbClr val="000000"/>
                </a:solidFill>
                <a:latin typeface="verdana" panose="020B0604030504040204" pitchFamily="34" charset="0"/>
              </a:rPr>
              <a:t>1) Java package is used to categorize the classes and interfaces so that they can be easily maintained.</a:t>
            </a:r>
          </a:p>
          <a:p>
            <a:pPr marL="457200" lvl="1" indent="0">
              <a:buNone/>
            </a:pPr>
            <a:r>
              <a:rPr lang="en-US" sz="2000" dirty="0">
                <a:solidFill>
                  <a:srgbClr val="000000"/>
                </a:solidFill>
                <a:latin typeface="verdana" panose="020B0604030504040204" pitchFamily="34" charset="0"/>
              </a:rPr>
              <a:t>2) Java package provides access protection.</a:t>
            </a:r>
          </a:p>
          <a:p>
            <a:pPr marL="457200" lvl="1" indent="0">
              <a:buNone/>
            </a:pPr>
            <a:r>
              <a:rPr lang="en-US" sz="2000" dirty="0">
                <a:solidFill>
                  <a:srgbClr val="000000"/>
                </a:solidFill>
                <a:latin typeface="verdana" panose="020B0604030504040204" pitchFamily="34" charset="0"/>
              </a:rPr>
              <a:t>3) Java package removes naming collision.</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9059137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97181" y="195944"/>
            <a:ext cx="8160477" cy="4923450"/>
          </a:xfrm>
          <a:prstGeom prst="rect">
            <a:avLst/>
          </a:prstGeom>
        </p:spPr>
      </p:pic>
      <p:sp>
        <p:nvSpPr>
          <p:cNvPr id="5" name="Rectangle 4"/>
          <p:cNvSpPr/>
          <p:nvPr/>
        </p:nvSpPr>
        <p:spPr>
          <a:xfrm>
            <a:off x="770709" y="4924085"/>
            <a:ext cx="10332720" cy="1938992"/>
          </a:xfrm>
          <a:prstGeom prst="rect">
            <a:avLst/>
          </a:prstGeom>
        </p:spPr>
        <p:txBody>
          <a:bodyPr wrap="square">
            <a:spAutoFit/>
          </a:bodyPr>
          <a:lstStyle/>
          <a:p>
            <a:r>
              <a:rPr lang="en-US" sz="2400" dirty="0">
                <a:solidFill>
                  <a:srgbClr val="000000"/>
                </a:solidFill>
                <a:latin typeface="verdana" panose="020B0604030504040204" pitchFamily="34" charset="0"/>
              </a:rPr>
              <a:t>There are three ways to access the package from outside the package.</a:t>
            </a:r>
          </a:p>
          <a:p>
            <a:pPr lvl="1">
              <a:buFont typeface="+mj-lt"/>
              <a:buAutoNum type="arabicPeriod"/>
            </a:pPr>
            <a:r>
              <a:rPr lang="en-US" sz="2400" dirty="0">
                <a:solidFill>
                  <a:srgbClr val="000000"/>
                </a:solidFill>
                <a:latin typeface="verdana" panose="020B0604030504040204" pitchFamily="34" charset="0"/>
              </a:rPr>
              <a:t>import package.*;</a:t>
            </a:r>
          </a:p>
          <a:p>
            <a:pPr lvl="1">
              <a:buFont typeface="+mj-lt"/>
              <a:buAutoNum type="arabicPeriod"/>
            </a:pPr>
            <a:r>
              <a:rPr lang="en-US" sz="2400" dirty="0">
                <a:solidFill>
                  <a:srgbClr val="000000"/>
                </a:solidFill>
                <a:latin typeface="verdana" panose="020B0604030504040204" pitchFamily="34" charset="0"/>
              </a:rPr>
              <a:t>import </a:t>
            </a:r>
            <a:r>
              <a:rPr lang="en-US" sz="2400" dirty="0" err="1">
                <a:solidFill>
                  <a:srgbClr val="000000"/>
                </a:solidFill>
                <a:latin typeface="verdana" panose="020B0604030504040204" pitchFamily="34" charset="0"/>
              </a:rPr>
              <a:t>package.classname</a:t>
            </a:r>
            <a:r>
              <a:rPr lang="en-US" sz="2400" dirty="0">
                <a:solidFill>
                  <a:srgbClr val="000000"/>
                </a:solidFill>
                <a:latin typeface="verdana" panose="020B0604030504040204" pitchFamily="34" charset="0"/>
              </a:rPr>
              <a:t>;</a:t>
            </a:r>
          </a:p>
          <a:p>
            <a:pPr lvl="1">
              <a:buFont typeface="+mj-lt"/>
              <a:buAutoNum type="arabicPeriod"/>
            </a:pPr>
            <a:r>
              <a:rPr lang="en-US" sz="2400" dirty="0">
                <a:solidFill>
                  <a:srgbClr val="000000"/>
                </a:solidFill>
                <a:latin typeface="verdana" panose="020B0604030504040204" pitchFamily="34" charset="0"/>
              </a:rPr>
              <a:t>fully qualified name.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00876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sz="2400" b="1" u="sng" dirty="0">
                <a:solidFill>
                  <a:srgbClr val="000000"/>
                </a:solidFill>
                <a:latin typeface="verdana" panose="020B0604030504040204" pitchFamily="34" charset="0"/>
              </a:rPr>
              <a:t>1. import package.*;</a:t>
            </a:r>
          </a:p>
        </p:txBody>
      </p:sp>
      <p:sp>
        <p:nvSpPr>
          <p:cNvPr id="3" name="Content Placeholder 2"/>
          <p:cNvSpPr>
            <a:spLocks noGrp="1"/>
          </p:cNvSpPr>
          <p:nvPr>
            <p:ph idx="1"/>
          </p:nvPr>
        </p:nvSpPr>
        <p:spPr>
          <a:xfrm>
            <a:off x="433252" y="1851751"/>
            <a:ext cx="11140440" cy="5136878"/>
          </a:xfrm>
        </p:spPr>
        <p:txBody>
          <a:bodyPr numCol="2">
            <a:normAutofit/>
          </a:bodyPr>
          <a:lstStyle/>
          <a:p>
            <a:pPr marL="0" indent="0">
              <a:buNone/>
            </a:pPr>
            <a:r>
              <a:rPr lang="en-US" sz="2000" dirty="0">
                <a:solidFill>
                  <a:srgbClr val="008200"/>
                </a:solidFill>
                <a:latin typeface="verdana" panose="020B0604030504040204" pitchFamily="34" charset="0"/>
              </a:rPr>
              <a:t>//save by A.java</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package</a:t>
            </a:r>
            <a:r>
              <a:rPr lang="en-US" sz="2000" dirty="0">
                <a:solidFill>
                  <a:srgbClr val="000000"/>
                </a:solidFill>
                <a:latin typeface="verdana" panose="020B0604030504040204" pitchFamily="34" charset="0"/>
              </a:rPr>
              <a:t> pack;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msg</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"Hello"</a:t>
            </a:r>
            <a:r>
              <a:rPr lang="en-US" sz="16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endParaRPr lang="en-US" sz="2000" dirty="0">
              <a:solidFill>
                <a:srgbClr val="000000"/>
              </a:solidFill>
              <a:latin typeface="verdana" panose="020B0604030504040204" pitchFamily="34" charset="0"/>
            </a:endParaRPr>
          </a:p>
          <a:p>
            <a:pPr marL="0" indent="0">
              <a:buNone/>
            </a:pPr>
            <a:r>
              <a:rPr lang="en-US" sz="2000" dirty="0">
                <a:solidFill>
                  <a:srgbClr val="008200"/>
                </a:solidFill>
                <a:latin typeface="verdana" panose="020B0604030504040204" pitchFamily="34" charset="0"/>
              </a:rPr>
              <a:t>//save by B.java</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package</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mypack</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import</a:t>
            </a:r>
            <a:r>
              <a:rPr lang="en-US" sz="2000" dirty="0">
                <a:solidFill>
                  <a:srgbClr val="000000"/>
                </a:solidFill>
                <a:latin typeface="verdana" panose="020B0604030504040204" pitchFamily="34" charset="0"/>
              </a:rPr>
              <a:t> pack.*;  </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B{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 </a:t>
            </a:r>
            <a:r>
              <a:rPr lang="en-US" sz="2000" dirty="0" err="1">
                <a:solidFill>
                  <a:srgbClr val="000000"/>
                </a:solidFill>
                <a:latin typeface="verdana" panose="020B0604030504040204" pitchFamily="34" charset="0"/>
              </a:rPr>
              <a:t>obj</a:t>
            </a:r>
            <a:r>
              <a:rPr lang="en-US" sz="2000" dirty="0">
                <a:solidFill>
                  <a:srgbClr val="000000"/>
                </a:solidFill>
                <a:latin typeface="verdana" panose="020B0604030504040204" pitchFamily="34" charset="0"/>
              </a:rPr>
              <a:t> = </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A();  </a:t>
            </a:r>
          </a:p>
          <a:p>
            <a:pPr marL="0" indent="0">
              <a:buNone/>
            </a:pPr>
            <a:r>
              <a:rPr lang="en-US" sz="2000" dirty="0">
                <a:solidFill>
                  <a:srgbClr val="000000"/>
                </a:solidFill>
                <a:latin typeface="verdana" panose="020B0604030504040204" pitchFamily="34" charset="0"/>
              </a:rPr>
              <a:t>   obj.msg();  </a:t>
            </a:r>
          </a:p>
          <a:p>
            <a:pPr marL="0" indent="0">
              <a:buNone/>
            </a:pP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411833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sz="2400" b="1" u="sng" dirty="0">
                <a:solidFill>
                  <a:srgbClr val="000000"/>
                </a:solidFill>
                <a:latin typeface="verdana" panose="020B0604030504040204" pitchFamily="34" charset="0"/>
              </a:rPr>
              <a:t>2. import </a:t>
            </a:r>
            <a:r>
              <a:rPr lang="en-US" sz="2400" b="1" u="sng" dirty="0" err="1">
                <a:solidFill>
                  <a:srgbClr val="000000"/>
                </a:solidFill>
                <a:latin typeface="verdana" panose="020B0604030504040204" pitchFamily="34" charset="0"/>
              </a:rPr>
              <a:t>package.classname</a:t>
            </a:r>
            <a:r>
              <a:rPr lang="en-US" sz="2400" b="1" u="sng" dirty="0">
                <a:solidFill>
                  <a:srgbClr val="000000"/>
                </a:solidFill>
                <a:latin typeface="verdana" panose="020B0604030504040204" pitchFamily="34" charset="0"/>
              </a:rPr>
              <a:t>;</a:t>
            </a:r>
          </a:p>
        </p:txBody>
      </p:sp>
      <p:sp>
        <p:nvSpPr>
          <p:cNvPr id="3" name="Content Placeholder 2"/>
          <p:cNvSpPr>
            <a:spLocks noGrp="1"/>
          </p:cNvSpPr>
          <p:nvPr>
            <p:ph idx="1"/>
          </p:nvPr>
        </p:nvSpPr>
        <p:spPr>
          <a:xfrm>
            <a:off x="0" y="1825625"/>
            <a:ext cx="12070080" cy="4235541"/>
          </a:xfrm>
        </p:spPr>
        <p:txBody>
          <a:bodyPr numCol="2">
            <a:normAutofit fontScale="92500" lnSpcReduction="20000"/>
          </a:bodyPr>
          <a:lstStyle/>
          <a:p>
            <a:pPr marL="0" indent="0">
              <a:buNone/>
            </a:pPr>
            <a:r>
              <a:rPr lang="en-US" sz="2400" dirty="0">
                <a:solidFill>
                  <a:srgbClr val="008200"/>
                </a:solidFill>
                <a:latin typeface="verdana" panose="020B0604030504040204" pitchFamily="34" charset="0"/>
              </a:rPr>
              <a:t>/save by A.java</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package</a:t>
            </a:r>
            <a:r>
              <a:rPr lang="en-US" sz="2400" dirty="0">
                <a:solidFill>
                  <a:srgbClr val="000000"/>
                </a:solidFill>
                <a:latin typeface="verdana" panose="020B0604030504040204" pitchFamily="34" charset="0"/>
              </a:rPr>
              <a:t> pack;  </a:t>
            </a:r>
          </a:p>
          <a:p>
            <a:pPr marL="0" indent="0">
              <a:buNone/>
            </a:pP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  </a:t>
            </a:r>
          </a:p>
          <a:p>
            <a:pPr marL="0" indent="0">
              <a:buNone/>
            </a:pPr>
            <a:r>
              <a:rPr lang="en-US" sz="24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public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void</a:t>
            </a:r>
            <a:r>
              <a:rPr lang="en-US" sz="1900" dirty="0">
                <a:solidFill>
                  <a:srgbClr val="000000"/>
                </a:solidFill>
                <a:latin typeface="verdana" panose="020B0604030504040204" pitchFamily="34" charset="0"/>
              </a:rPr>
              <a:t> </a:t>
            </a:r>
            <a:r>
              <a:rPr lang="en-US" sz="1900" dirty="0" err="1">
                <a:solidFill>
                  <a:srgbClr val="000000"/>
                </a:solidFill>
                <a:latin typeface="verdana" panose="020B0604030504040204" pitchFamily="34" charset="0"/>
              </a:rPr>
              <a:t>msg</a:t>
            </a:r>
            <a:r>
              <a:rPr lang="en-US" sz="1900" dirty="0">
                <a:solidFill>
                  <a:srgbClr val="000000"/>
                </a:solidFill>
                <a:latin typeface="verdana" panose="020B0604030504040204" pitchFamily="34" charset="0"/>
              </a:rPr>
              <a:t>(){</a:t>
            </a:r>
            <a:r>
              <a:rPr lang="en-US" sz="1900" dirty="0" err="1">
                <a:solidFill>
                  <a:srgbClr val="000000"/>
                </a:solidFill>
                <a:latin typeface="verdana" panose="020B0604030504040204" pitchFamily="34" charset="0"/>
              </a:rPr>
              <a:t>System.out.println</a:t>
            </a:r>
            <a:r>
              <a:rPr lang="en-US" sz="1900" dirty="0">
                <a:solidFill>
                  <a:srgbClr val="000000"/>
                </a:solidFill>
                <a:latin typeface="verdana" panose="020B0604030504040204" pitchFamily="34" charset="0"/>
              </a:rPr>
              <a:t>(</a:t>
            </a:r>
            <a:r>
              <a:rPr lang="en-US" sz="1900" dirty="0">
                <a:solidFill>
                  <a:srgbClr val="0000FF"/>
                </a:solidFill>
                <a:latin typeface="verdana" panose="020B0604030504040204" pitchFamily="34" charset="0"/>
              </a:rPr>
              <a:t>"Hello"</a:t>
            </a:r>
            <a:r>
              <a:rPr lang="en-US" sz="1900"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r>
              <a:rPr lang="en-US" sz="2400" dirty="0">
                <a:solidFill>
                  <a:srgbClr val="008200"/>
                </a:solidFill>
                <a:latin typeface="verdana" panose="020B0604030504040204" pitchFamily="34" charset="0"/>
              </a:rPr>
              <a:t>//save by B.java</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package</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mypack</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import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pack.A</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B{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main(String </a:t>
            </a:r>
            <a:r>
              <a:rPr lang="en-US" sz="2400" dirty="0" err="1">
                <a:solidFill>
                  <a:srgbClr val="000000"/>
                </a:solidFill>
                <a:latin typeface="verdana" panose="020B0604030504040204" pitchFamily="34" charset="0"/>
              </a:rPr>
              <a:t>args</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 </a:t>
            </a:r>
            <a:r>
              <a:rPr lang="en-US" sz="2400" dirty="0" err="1">
                <a:solidFill>
                  <a:srgbClr val="000000"/>
                </a:solidFill>
                <a:latin typeface="verdana" panose="020B0604030504040204" pitchFamily="34" charset="0"/>
              </a:rPr>
              <a:t>obj</a:t>
            </a:r>
            <a:r>
              <a:rPr lang="en-US" sz="2400" dirty="0">
                <a:solidFill>
                  <a:srgbClr val="000000"/>
                </a:solidFill>
                <a:latin typeface="verdana" panose="020B0604030504040204" pitchFamily="34" charset="0"/>
              </a:rPr>
              <a:t> = </a:t>
            </a:r>
            <a:r>
              <a:rPr lang="en-US" sz="2400" b="1" dirty="0">
                <a:solidFill>
                  <a:srgbClr val="006699"/>
                </a:solidFill>
                <a:latin typeface="verdana" panose="020B0604030504040204" pitchFamily="34" charset="0"/>
              </a:rPr>
              <a:t>new</a:t>
            </a:r>
            <a:r>
              <a:rPr lang="en-US" sz="2400" dirty="0">
                <a:solidFill>
                  <a:srgbClr val="000000"/>
                </a:solidFill>
                <a:latin typeface="verdana" panose="020B0604030504040204" pitchFamily="34" charset="0"/>
              </a:rPr>
              <a:t> A();  </a:t>
            </a:r>
          </a:p>
          <a:p>
            <a:pPr marL="0" indent="0">
              <a:buNone/>
            </a:pPr>
            <a:r>
              <a:rPr lang="en-US" sz="2400" dirty="0">
                <a:solidFill>
                  <a:srgbClr val="000000"/>
                </a:solidFill>
                <a:latin typeface="verdana" panose="020B0604030504040204" pitchFamily="34" charset="0"/>
              </a:rPr>
              <a:t>   obj.msg();  </a:t>
            </a:r>
          </a:p>
          <a:p>
            <a:pPr marL="0" indent="0">
              <a:buNone/>
            </a:pPr>
            <a:r>
              <a:rPr lang="en-US" sz="2400" dirty="0">
                <a:solidFill>
                  <a:srgbClr val="000000"/>
                </a:solidFill>
                <a:latin typeface="verdana" panose="020B0604030504040204" pitchFamily="34" charset="0"/>
              </a:rPr>
              <a:t>  }  </a:t>
            </a:r>
          </a:p>
          <a:p>
            <a:pPr marL="0" indent="0">
              <a:buNone/>
            </a:pPr>
            <a:r>
              <a:rPr lang="en-US" sz="2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0470324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a:solidFill>
                  <a:srgbClr val="000000"/>
                </a:solidFill>
                <a:latin typeface="verdana" panose="020B0604030504040204" pitchFamily="34" charset="0"/>
              </a:rPr>
              <a:t>3. fully qualified name</a:t>
            </a:r>
            <a:br>
              <a:rPr lang="en-US" dirty="0">
                <a:solidFill>
                  <a:srgbClr val="000000"/>
                </a:solidFill>
                <a:latin typeface="verdana" panose="020B0604030504040204" pitchFamily="34" charset="0"/>
              </a:rPr>
            </a:br>
            <a:endParaRPr lang="en-US" dirty="0"/>
          </a:p>
        </p:txBody>
      </p:sp>
      <p:sp>
        <p:nvSpPr>
          <p:cNvPr id="3" name="Content Placeholder 2"/>
          <p:cNvSpPr>
            <a:spLocks noGrp="1"/>
          </p:cNvSpPr>
          <p:nvPr>
            <p:ph idx="1"/>
          </p:nvPr>
        </p:nvSpPr>
        <p:spPr>
          <a:xfrm>
            <a:off x="0" y="1825625"/>
            <a:ext cx="11353800" cy="4351338"/>
          </a:xfrm>
        </p:spPr>
        <p:txBody>
          <a:bodyPr numCol="2">
            <a:normAutofit lnSpcReduction="10000"/>
          </a:bodyPr>
          <a:lstStyle/>
          <a:p>
            <a:pPr marL="0" indent="0">
              <a:buNone/>
            </a:pPr>
            <a:r>
              <a:rPr lang="en-US" sz="2400" dirty="0">
                <a:solidFill>
                  <a:srgbClr val="008200"/>
                </a:solidFill>
                <a:latin typeface="verdana" panose="020B0604030504040204" pitchFamily="34" charset="0"/>
              </a:rPr>
              <a:t>//save by A.java</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package</a:t>
            </a:r>
            <a:r>
              <a:rPr lang="en-US" sz="2400" dirty="0">
                <a:solidFill>
                  <a:srgbClr val="000000"/>
                </a:solidFill>
                <a:latin typeface="verdana" panose="020B0604030504040204" pitchFamily="34" charset="0"/>
              </a:rPr>
              <a:t> pack;  </a:t>
            </a:r>
          </a:p>
          <a:p>
            <a:pPr marL="0" indent="0">
              <a:buNone/>
            </a:pP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  </a:t>
            </a:r>
          </a:p>
          <a:p>
            <a:pPr marL="0" indent="0">
              <a:buNone/>
            </a:pPr>
            <a:r>
              <a:rPr lang="en-US" sz="24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msg</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"Hello"</a:t>
            </a:r>
            <a:r>
              <a:rPr lang="en-US" sz="1700"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endParaRPr lang="en-US" sz="2400" dirty="0">
              <a:solidFill>
                <a:srgbClr val="000000"/>
              </a:solidFill>
              <a:latin typeface="verdana" panose="020B0604030504040204" pitchFamily="34" charset="0"/>
            </a:endParaRPr>
          </a:p>
          <a:p>
            <a:pPr marL="0" indent="0">
              <a:buNone/>
            </a:pPr>
            <a:r>
              <a:rPr lang="en-US" sz="2400" dirty="0">
                <a:solidFill>
                  <a:srgbClr val="008200"/>
                </a:solidFill>
                <a:latin typeface="verdana" panose="020B0604030504040204" pitchFamily="34" charset="0"/>
              </a:rPr>
              <a:t>//save by B.java</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package</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mypack</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B{  </a:t>
            </a:r>
          </a:p>
          <a:p>
            <a:pPr marL="0" indent="0">
              <a:buNone/>
            </a:pPr>
            <a:r>
              <a:rPr lang="en-US" sz="2400" dirty="0">
                <a:solidFill>
                  <a:srgbClr val="000000"/>
                </a:solidFill>
                <a:latin typeface="verdana" panose="020B0604030504040204" pitchFamily="34" charset="0"/>
              </a:rPr>
              <a:t> </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public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static</a:t>
            </a:r>
            <a:r>
              <a:rPr lang="en-US" sz="1900" dirty="0">
                <a:solidFill>
                  <a:srgbClr val="000000"/>
                </a:solidFill>
                <a:latin typeface="verdana" panose="020B0604030504040204" pitchFamily="34" charset="0"/>
              </a:rPr>
              <a:t> </a:t>
            </a:r>
            <a:r>
              <a:rPr lang="en-US" sz="1900" b="1" dirty="0">
                <a:solidFill>
                  <a:srgbClr val="006699"/>
                </a:solidFill>
                <a:latin typeface="verdana" panose="020B0604030504040204" pitchFamily="34" charset="0"/>
              </a:rPr>
              <a:t>void</a:t>
            </a:r>
            <a:r>
              <a:rPr lang="en-US" sz="1900" dirty="0">
                <a:solidFill>
                  <a:srgbClr val="000000"/>
                </a:solidFill>
                <a:latin typeface="verdana" panose="020B0604030504040204" pitchFamily="34" charset="0"/>
              </a:rPr>
              <a:t> main(String </a:t>
            </a:r>
            <a:r>
              <a:rPr lang="en-US" sz="1900" dirty="0" err="1">
                <a:solidFill>
                  <a:srgbClr val="000000"/>
                </a:solidFill>
                <a:latin typeface="verdana" panose="020B0604030504040204" pitchFamily="34" charset="0"/>
              </a:rPr>
              <a:t>args</a:t>
            </a:r>
            <a:r>
              <a:rPr lang="en-US" sz="1900"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pack.A</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obj</a:t>
            </a:r>
            <a:r>
              <a:rPr lang="en-US" sz="2400" dirty="0">
                <a:solidFill>
                  <a:srgbClr val="000000"/>
                </a:solidFill>
                <a:latin typeface="verdana" panose="020B0604030504040204" pitchFamily="34" charset="0"/>
              </a:rPr>
              <a:t> = </a:t>
            </a:r>
            <a:r>
              <a:rPr lang="en-US" sz="2400" b="1" dirty="0">
                <a:solidFill>
                  <a:srgbClr val="006699"/>
                </a:solidFill>
                <a:latin typeface="verdana" panose="020B0604030504040204" pitchFamily="34" charset="0"/>
              </a:rPr>
              <a:t>new</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pack.A</a:t>
            </a:r>
            <a:r>
              <a:rPr lang="en-US" sz="2400" dirty="0">
                <a:solidFill>
                  <a:srgbClr val="000000"/>
                </a:solidFill>
                <a:latin typeface="verdana" panose="020B0604030504040204" pitchFamily="34" charset="0"/>
              </a:rPr>
              <a:t>();</a:t>
            </a:r>
            <a:r>
              <a:rPr lang="en-US" sz="2400" dirty="0">
                <a:solidFill>
                  <a:srgbClr val="008200"/>
                </a:solidFill>
                <a:latin typeface="verdana" panose="020B0604030504040204" pitchFamily="34" charset="0"/>
              </a:rPr>
              <a:t>//using fully qualified name</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obj.msg();  </a:t>
            </a:r>
          </a:p>
          <a:p>
            <a:pPr marL="0" indent="0">
              <a:buNone/>
            </a:pPr>
            <a:r>
              <a:rPr lang="en-US" sz="2400" dirty="0">
                <a:solidFill>
                  <a:srgbClr val="000000"/>
                </a:solidFill>
                <a:latin typeface="verdana" panose="020B0604030504040204" pitchFamily="34" charset="0"/>
              </a:rPr>
              <a:t>  }  </a:t>
            </a:r>
          </a:p>
          <a:p>
            <a:pPr marL="0" indent="0">
              <a:buNone/>
            </a:pPr>
            <a:r>
              <a:rPr lang="en-US" sz="2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9519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0"/>
            <a:ext cx="10515600" cy="1325563"/>
          </a:xfrm>
        </p:spPr>
        <p:txBody>
          <a:bodyPr>
            <a:normAutofit/>
          </a:bodyPr>
          <a:lstStyle/>
          <a:p>
            <a:r>
              <a:rPr lang="en-US" sz="3600" u="sng" dirty="0">
                <a:solidFill>
                  <a:srgbClr val="000000"/>
                </a:solidFill>
                <a:latin typeface="verdana" panose="020B0604030504040204" pitchFamily="34" charset="0"/>
              </a:rPr>
              <a:t>constructor</a:t>
            </a:r>
            <a:endParaRPr lang="en-US" sz="3600" u="sng" dirty="0"/>
          </a:p>
        </p:txBody>
      </p:sp>
      <p:sp>
        <p:nvSpPr>
          <p:cNvPr id="3" name="Content Placeholder 2"/>
          <p:cNvSpPr>
            <a:spLocks noGrp="1"/>
          </p:cNvSpPr>
          <p:nvPr>
            <p:ph idx="1"/>
          </p:nvPr>
        </p:nvSpPr>
        <p:spPr>
          <a:xfrm>
            <a:off x="746759" y="1054915"/>
            <a:ext cx="10944497" cy="5567953"/>
          </a:xfrm>
        </p:spPr>
        <p:txBody>
          <a:bodyPr>
            <a:normAutofit/>
          </a:bodyPr>
          <a:lstStyle/>
          <a:p>
            <a:r>
              <a:rPr lang="en-US" sz="2400" dirty="0">
                <a:solidFill>
                  <a:srgbClr val="000000"/>
                </a:solidFill>
                <a:latin typeface="Times New Roman" panose="02020603050405020304" pitchFamily="18" charset="0"/>
                <a:cs typeface="Times New Roman" panose="02020603050405020304" pitchFamily="18" charset="0"/>
              </a:rPr>
              <a:t>In Java, a constructor is a block of codes similar to the method. It is </a:t>
            </a:r>
            <a:r>
              <a:rPr lang="en-US" sz="2400" u="sng" dirty="0">
                <a:solidFill>
                  <a:srgbClr val="000000"/>
                </a:solidFill>
                <a:latin typeface="Times New Roman" panose="02020603050405020304" pitchFamily="18" charset="0"/>
                <a:cs typeface="Times New Roman" panose="02020603050405020304" pitchFamily="18" charset="0"/>
              </a:rPr>
              <a:t>called when an instance of the class is created</a:t>
            </a:r>
            <a:r>
              <a:rPr lang="en-US" sz="2400" dirty="0">
                <a:solidFill>
                  <a:srgbClr val="000000"/>
                </a:solidFill>
                <a:latin typeface="Times New Roman" panose="02020603050405020304" pitchFamily="18" charset="0"/>
                <a:cs typeface="Times New Roman" panose="02020603050405020304" pitchFamily="18" charset="0"/>
              </a:rPr>
              <a:t>. At the time of calling constructor, memory for the object is allocated in the memory.</a:t>
            </a:r>
          </a:p>
          <a:p>
            <a:r>
              <a:rPr lang="en-US" sz="2400" dirty="0">
                <a:solidFill>
                  <a:srgbClr val="000000"/>
                </a:solidFill>
                <a:latin typeface="Times New Roman" panose="02020603050405020304" pitchFamily="18" charset="0"/>
                <a:cs typeface="Times New Roman" panose="02020603050405020304" pitchFamily="18" charset="0"/>
              </a:rPr>
              <a:t>It is a special type of method which is used to initialize the object.</a:t>
            </a:r>
          </a:p>
          <a:p>
            <a:r>
              <a:rPr lang="en-US" sz="2400" dirty="0">
                <a:solidFill>
                  <a:srgbClr val="000000"/>
                </a:solidFill>
                <a:latin typeface="Times New Roman" panose="02020603050405020304" pitchFamily="18" charset="0"/>
                <a:cs typeface="Times New Roman" panose="02020603050405020304" pitchFamily="18" charset="0"/>
              </a:rPr>
              <a:t>Every time an object is created using the new() keyword, at least one constructor is called.</a:t>
            </a:r>
          </a:p>
          <a:p>
            <a:r>
              <a:rPr lang="en-US" sz="2400" dirty="0">
                <a:latin typeface="Times New Roman" panose="02020603050405020304" pitchFamily="18" charset="0"/>
                <a:cs typeface="Times New Roman" panose="02020603050405020304" pitchFamily="18" charset="0"/>
              </a:rPr>
              <a:t>There are two rules defined for the constructor.</a:t>
            </a:r>
          </a:p>
          <a:p>
            <a:pPr lvl="1"/>
            <a:r>
              <a:rPr lang="en-US" dirty="0">
                <a:latin typeface="Times New Roman" panose="02020603050405020304" pitchFamily="18" charset="0"/>
                <a:cs typeface="Times New Roman" panose="02020603050405020304" pitchFamily="18" charset="0"/>
              </a:rPr>
              <a:t>Constructor name must be the same as its class name</a:t>
            </a:r>
          </a:p>
          <a:p>
            <a:pPr lvl="1"/>
            <a:r>
              <a:rPr lang="en-US" u="sng" dirty="0">
                <a:latin typeface="Times New Roman" panose="02020603050405020304" pitchFamily="18" charset="0"/>
                <a:cs typeface="Times New Roman" panose="02020603050405020304" pitchFamily="18" charset="0"/>
              </a:rPr>
              <a:t>A Constructor must have no explicit return type</a:t>
            </a:r>
          </a:p>
          <a:p>
            <a:r>
              <a:rPr lang="en-US" sz="2400" dirty="0">
                <a:latin typeface="Times New Roman" panose="02020603050405020304" pitchFamily="18" charset="0"/>
                <a:cs typeface="Times New Roman" panose="02020603050405020304" pitchFamily="18" charset="0"/>
              </a:rPr>
              <a:t>A Java constructor </a:t>
            </a:r>
            <a:r>
              <a:rPr lang="en-US" sz="2400" u="sng" dirty="0">
                <a:latin typeface="Times New Roman" panose="02020603050405020304" pitchFamily="18" charset="0"/>
                <a:cs typeface="Times New Roman" panose="02020603050405020304" pitchFamily="18" charset="0"/>
              </a:rPr>
              <a:t>cannot be abstract, static, final, and synchronized</a:t>
            </a:r>
          </a:p>
          <a:p>
            <a:r>
              <a:rPr lang="en-US" sz="2400" dirty="0">
                <a:latin typeface="Times New Roman" panose="02020603050405020304" pitchFamily="18" charset="0"/>
                <a:cs typeface="Times New Roman" panose="02020603050405020304" pitchFamily="18" charset="0"/>
              </a:rPr>
              <a:t>There are two types of constructors in Java:</a:t>
            </a:r>
          </a:p>
          <a:p>
            <a:pPr lvl="1"/>
            <a:r>
              <a:rPr lang="en-US" dirty="0">
                <a:latin typeface="Times New Roman" panose="02020603050405020304" pitchFamily="18" charset="0"/>
                <a:cs typeface="Times New Roman" panose="02020603050405020304" pitchFamily="18" charset="0"/>
              </a:rPr>
              <a:t>Default constructor (no-</a:t>
            </a:r>
            <a:r>
              <a:rPr lang="en-US" dirty="0" err="1">
                <a:latin typeface="Times New Roman" panose="02020603050405020304" pitchFamily="18" charset="0"/>
                <a:cs typeface="Times New Roman" panose="02020603050405020304" pitchFamily="18" charset="0"/>
              </a:rPr>
              <a:t>arg</a:t>
            </a:r>
            <a:r>
              <a:rPr lang="en-US" dirty="0">
                <a:latin typeface="Times New Roman" panose="02020603050405020304" pitchFamily="18" charset="0"/>
                <a:cs typeface="Times New Roman" panose="02020603050405020304" pitchFamily="18" charset="0"/>
              </a:rPr>
              <a:t> constructor)</a:t>
            </a:r>
          </a:p>
          <a:p>
            <a:pPr lvl="1"/>
            <a:r>
              <a:rPr lang="en-US" dirty="0">
                <a:latin typeface="Times New Roman" panose="02020603050405020304" pitchFamily="18" charset="0"/>
                <a:cs typeface="Times New Roman" panose="02020603050405020304" pitchFamily="18" charset="0"/>
              </a:rPr>
              <a:t>Parameterized constructor</a:t>
            </a:r>
          </a:p>
          <a:p>
            <a:endParaRPr lang="en-US" dirty="0"/>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277355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TotalTime>
  <Words>1557</Words>
  <Application>Microsoft Office PowerPoint</Application>
  <PresentationFormat>Widescreen</PresentationFormat>
  <Paragraphs>1228</Paragraphs>
  <Slides>85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Arial Unicode MS</vt:lpstr>
      <vt:lpstr>Calibri</vt:lpstr>
      <vt:lpstr>Calibri Light</vt:lpstr>
      <vt:lpstr>erdana</vt:lpstr>
      <vt:lpstr>times new roman</vt:lpstr>
      <vt:lpstr>times new roman</vt:lpstr>
      <vt:lpstr>Verdana</vt:lpstr>
      <vt:lpstr>Verdana</vt:lpstr>
      <vt:lpstr>Office Theme</vt:lpstr>
      <vt:lpstr>  Introduction to Object and classes </vt:lpstr>
      <vt:lpstr>Object</vt:lpstr>
      <vt:lpstr>PowerPoint Presentation</vt:lpstr>
      <vt:lpstr>PowerPoint Presentation</vt:lpstr>
      <vt:lpstr>PowerPoint Presentation</vt:lpstr>
      <vt:lpstr>PowerPoint Presentation</vt:lpstr>
      <vt:lpstr>Anonymous object </vt:lpstr>
      <vt:lpstr>PowerPoint Presentation</vt:lpstr>
      <vt:lpstr>constructor</vt:lpstr>
      <vt:lpstr>PowerPoint Presentation</vt:lpstr>
      <vt:lpstr>PowerPoint Presentation</vt:lpstr>
      <vt:lpstr>PowerPoint Presentation</vt:lpstr>
      <vt:lpstr>PowerPoint Presentation</vt:lpstr>
      <vt:lpstr>PowerPoint Presentation</vt:lpstr>
      <vt:lpstr>Copy without constructor</vt:lpstr>
      <vt:lpstr>this keyword in java </vt:lpstr>
      <vt:lpstr>PowerPoint Presentation</vt:lpstr>
      <vt:lpstr>PowerPoint Presentation</vt:lpstr>
      <vt:lpstr>PowerPoint Presentation</vt:lpstr>
      <vt:lpstr>Calling default constructor from parameterized constructor:</vt:lpstr>
      <vt:lpstr>Calling parameterized constructor from default constructor:</vt:lpstr>
      <vt:lpstr>Passing this parameter</vt:lpstr>
      <vt:lpstr>Inheritance in Java</vt:lpstr>
      <vt:lpstr>Terms used in Inheritance</vt:lpstr>
      <vt:lpstr>Example</vt:lpstr>
      <vt:lpstr>PowerPoint Presentation</vt:lpstr>
      <vt:lpstr>PowerPoint Presentation</vt:lpstr>
      <vt:lpstr>Single inheritance</vt:lpstr>
      <vt:lpstr>Multilevel inheritance</vt:lpstr>
      <vt:lpstr>Hierarchical Inheritance Example</vt:lpstr>
      <vt:lpstr> multiple inheritance is not supported in java </vt:lpstr>
      <vt:lpstr>Aggregation in Java</vt:lpstr>
      <vt:lpstr>PowerPoint Presentation</vt:lpstr>
      <vt:lpstr>Method Overloading</vt:lpstr>
      <vt:lpstr>Method Overloading: changing no. of arguments</vt:lpstr>
      <vt:lpstr>Method Overloading: changing data type of arguments</vt:lpstr>
      <vt:lpstr>PowerPoint Presentation</vt:lpstr>
      <vt:lpstr>method overriding in Java</vt:lpstr>
      <vt:lpstr>PowerPoint Presentation</vt:lpstr>
      <vt:lpstr>PowerPoint Presentation</vt:lpstr>
      <vt:lpstr>super keyword</vt:lpstr>
      <vt:lpstr>refer immediate parent class instance variable</vt:lpstr>
      <vt:lpstr>super can be used to invoke parent class method</vt:lpstr>
      <vt:lpstr>super is used to invoke parent class constructor</vt:lpstr>
      <vt:lpstr>Instance Initializer block</vt:lpstr>
      <vt:lpstr>PowerPoint Presentation</vt:lpstr>
      <vt:lpstr>PowerPoint Presentation</vt:lpstr>
      <vt:lpstr>final keyword</vt:lpstr>
      <vt:lpstr>final variable  </vt:lpstr>
      <vt:lpstr>If you make any method as final, you cannot override it.</vt:lpstr>
      <vt:lpstr>If you make any class as final, you cannot extend it.</vt:lpstr>
      <vt:lpstr>initialize blank final variable</vt:lpstr>
      <vt:lpstr>static blank final variable</vt:lpstr>
      <vt:lpstr>Polymorphism in Java</vt:lpstr>
      <vt:lpstr>Java Runtime Polymorphism</vt:lpstr>
      <vt:lpstr>PowerPoint Presentation</vt:lpstr>
      <vt:lpstr>Runtime polymorphism can't be achieved by data members.</vt:lpstr>
      <vt:lpstr>Runtime Polymorphism with Multilevel Inheritance </vt:lpstr>
      <vt:lpstr>Static Binding and Dynamic Binding</vt:lpstr>
      <vt:lpstr>Example for static binding</vt:lpstr>
      <vt:lpstr>When type of the object is determined at run-time, it is known as dynamic binding.</vt:lpstr>
      <vt:lpstr>downcasting with instanceof</vt:lpstr>
      <vt:lpstr>Compile time Polymorphism</vt:lpstr>
      <vt:lpstr>Runtime Polymorphism </vt:lpstr>
      <vt:lpstr>abstract class</vt:lpstr>
      <vt:lpstr>Abstract class that has an abstract method</vt:lpstr>
      <vt:lpstr>PowerPoint Presentation</vt:lpstr>
      <vt:lpstr>PowerPoint Presentation</vt:lpstr>
      <vt:lpstr>PowerPoint Presentation</vt:lpstr>
      <vt:lpstr>interface in java </vt:lpstr>
      <vt:lpstr>The relationship between classes and interfaces</vt:lpstr>
      <vt:lpstr>PowerPoint Presentation</vt:lpstr>
      <vt:lpstr>Interface inheritance</vt:lpstr>
      <vt:lpstr>Multiple inheritance in Java by interface </vt:lpstr>
      <vt:lpstr>Multiple inheritance</vt:lpstr>
      <vt:lpstr>A class implements an interface, but one interface extends another interface.</vt:lpstr>
      <vt:lpstr>PowerPoint Presentation</vt:lpstr>
      <vt:lpstr>Wrapper class</vt:lpstr>
      <vt:lpstr>object cloning </vt:lpstr>
      <vt:lpstr>Example</vt:lpstr>
      <vt:lpstr>java package</vt:lpstr>
      <vt:lpstr>PowerPoint Presentation</vt:lpstr>
      <vt:lpstr>1. import package.*;</vt:lpstr>
      <vt:lpstr>2. import package.classname;</vt:lpstr>
      <vt:lpstr>3. fully qualified name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Yashvardhan Singh Nathawat</cp:lastModifiedBy>
  <cp:revision>129</cp:revision>
  <dcterms:created xsi:type="dcterms:W3CDTF">2019-08-05T11:02:27Z</dcterms:created>
  <dcterms:modified xsi:type="dcterms:W3CDTF">2019-10-12T11:22:13Z</dcterms:modified>
</cp:coreProperties>
</file>