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1" r:id="rId6"/>
    <p:sldId id="262" r:id="rId7"/>
    <p:sldId id="263" r:id="rId8"/>
    <p:sldId id="264" r:id="rId9"/>
    <p:sldId id="265" r:id="rId10"/>
    <p:sldId id="277"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81"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8" d="100"/>
          <a:sy n="78" d="100"/>
        </p:scale>
        <p:origin x="456" y="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5DA74-3838-4F27-AC3B-F5345DF93752}"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4E09D-35B5-40D7-A457-21DC49E1B852}" type="slidenum">
              <a:rPr lang="en-US" smtClean="0"/>
              <a:t>‹#›</a:t>
            </a:fld>
            <a:endParaRPr lang="en-US"/>
          </a:p>
        </p:txBody>
      </p:sp>
    </p:spTree>
    <p:extLst>
      <p:ext uri="{BB962C8B-B14F-4D97-AF65-F5344CB8AC3E}">
        <p14:creationId xmlns:p14="http://schemas.microsoft.com/office/powerpoint/2010/main" val="21653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F2A78D-D337-4BD1-8453-C5ADA9487AEC}"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407702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100768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49512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29327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F2A78D-D337-4BD1-8453-C5ADA9487AEC}"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77997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2A78D-D337-4BD1-8453-C5ADA9487AEC}"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89078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F2A78D-D337-4BD1-8453-C5ADA9487AEC}" type="datetimeFigureOut">
              <a:rPr lang="en-US" smtClean="0"/>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51815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F2A78D-D337-4BD1-8453-C5ADA9487AEC}" type="datetimeFigureOut">
              <a:rPr lang="en-US" smtClean="0"/>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3638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2A78D-D337-4BD1-8453-C5ADA9487AEC}" type="datetimeFigureOut">
              <a:rPr lang="en-US" smtClean="0"/>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8144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2A78D-D337-4BD1-8453-C5ADA9487AEC}"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93911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2A78D-D337-4BD1-8453-C5ADA9487AEC}"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40673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2A78D-D337-4BD1-8453-C5ADA9487AEC}" type="datetimeFigureOut">
              <a:rPr lang="en-US" smtClean="0"/>
              <a:t>11/29/2019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AAB93-597B-4786-A3FE-939949FE169F}" type="slidenum">
              <a:rPr lang="en-US" smtClean="0"/>
              <a:t>‹#›</a:t>
            </a:fld>
            <a:endParaRPr lang="en-US"/>
          </a:p>
        </p:txBody>
      </p:sp>
    </p:spTree>
    <p:extLst>
      <p:ext uri="{BB962C8B-B14F-4D97-AF65-F5344CB8AC3E}">
        <p14:creationId xmlns:p14="http://schemas.microsoft.com/office/powerpoint/2010/main" val="199402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67352"/>
            <a:ext cx="9144000" cy="1335722"/>
          </a:xfrm>
        </p:spPr>
        <p:txBody>
          <a:bodyPr>
            <a:normAutofit/>
          </a:bodyPr>
          <a:lstStyle/>
          <a:p>
            <a:endParaRPr lang="en-US" sz="3200" b="1" dirty="0"/>
          </a:p>
        </p:txBody>
      </p:sp>
      <p:sp>
        <p:nvSpPr>
          <p:cNvPr id="4" name="Rectangle 3"/>
          <p:cNvSpPr>
            <a:spLocks noGrp="1" noChangeArrowheads="1"/>
          </p:cNvSpPr>
          <p:nvPr>
            <p:ph type="ctrTitle"/>
          </p:nvPr>
        </p:nvSpPr>
        <p:spPr>
          <a:xfrm>
            <a:off x="1524000" y="2116182"/>
            <a:ext cx="9144000" cy="953589"/>
          </a:xfrm>
        </p:spPr>
        <p:txBody>
          <a:bodyPr>
            <a:noAutofit/>
          </a:bodyPr>
          <a:lstStyle/>
          <a:p>
            <a:br>
              <a:rPr lang="en-US" sz="4000" b="1" dirty="0"/>
            </a:br>
            <a:br>
              <a:rPr lang="en-US" sz="4000" b="1" dirty="0"/>
            </a:br>
            <a:r>
              <a:rPr lang="en-US" sz="4000" b="1" dirty="0"/>
              <a:t>Introduction to JDBC-ODBC</a:t>
            </a:r>
            <a:br>
              <a:rPr lang="en-US" sz="2000" b="1" dirty="0"/>
            </a:br>
            <a:endParaRPr lang="en-US" altLang="zh-TW" sz="2000" dirty="0">
              <a:latin typeface="Times New Roman" panose="02020603050405020304" pitchFamily="18" charset="0"/>
              <a:ea typeface="PMingLiU" pitchFamily="18" charset="-120"/>
              <a:cs typeface="Times New Roman" panose="02020603050405020304" pitchFamily="18" charset="0"/>
            </a:endParaRPr>
          </a:p>
        </p:txBody>
      </p:sp>
    </p:spTree>
    <p:extLst>
      <p:ext uri="{BB962C8B-B14F-4D97-AF65-F5344CB8AC3E}">
        <p14:creationId xmlns:p14="http://schemas.microsoft.com/office/powerpoint/2010/main" val="103191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solidFill>
                  <a:srgbClr val="000000"/>
                </a:solidFill>
                <a:latin typeface="Lucida Grande"/>
              </a:rPr>
              <a:t>Fundamental Steps in JDBC</a:t>
            </a:r>
          </a:p>
        </p:txBody>
      </p:sp>
      <p:sp>
        <p:nvSpPr>
          <p:cNvPr id="4" name="Rectangle 3"/>
          <p:cNvSpPr/>
          <p:nvPr/>
        </p:nvSpPr>
        <p:spPr>
          <a:xfrm>
            <a:off x="838199" y="1808252"/>
            <a:ext cx="10317481" cy="4154984"/>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The fundamental steps involved in the process of connecting to a database and executing a query consist of the following:</a:t>
            </a:r>
          </a:p>
          <a:p>
            <a:endParaRPr lang="en-US" sz="24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Import JDBC packages.</a:t>
            </a:r>
          </a:p>
          <a:p>
            <a:pPr>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Load and register the JDBC driver.</a:t>
            </a:r>
          </a:p>
          <a:p>
            <a:pPr>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Open a connection to the database.</a:t>
            </a:r>
          </a:p>
          <a:p>
            <a:pPr>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Create a statement object to perform a query.</a:t>
            </a:r>
          </a:p>
          <a:p>
            <a:pPr>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Execute the statement object and return a query </a:t>
            </a:r>
            <a:r>
              <a:rPr lang="en-US" sz="2400" dirty="0" err="1">
                <a:solidFill>
                  <a:srgbClr val="000000"/>
                </a:solidFill>
                <a:latin typeface="Times New Roman" panose="02020603050405020304" pitchFamily="18" charset="0"/>
                <a:cs typeface="Times New Roman" panose="02020603050405020304" pitchFamily="18" charset="0"/>
              </a:rPr>
              <a:t>resultset</a:t>
            </a:r>
            <a:r>
              <a:rPr lang="en-US" sz="2400" dirty="0">
                <a:solidFill>
                  <a:srgbClr val="00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Process the </a:t>
            </a:r>
            <a:r>
              <a:rPr lang="en-US" sz="2400" dirty="0" err="1">
                <a:solidFill>
                  <a:srgbClr val="000000"/>
                </a:solidFill>
                <a:latin typeface="Times New Roman" panose="02020603050405020304" pitchFamily="18" charset="0"/>
                <a:cs typeface="Times New Roman" panose="02020603050405020304" pitchFamily="18" charset="0"/>
              </a:rPr>
              <a:t>resultset</a:t>
            </a:r>
            <a:r>
              <a:rPr lang="en-US" sz="2400" dirty="0">
                <a:solidFill>
                  <a:srgbClr val="00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Close the </a:t>
            </a:r>
            <a:r>
              <a:rPr lang="en-US" sz="2400" dirty="0" err="1">
                <a:solidFill>
                  <a:srgbClr val="000000"/>
                </a:solidFill>
                <a:latin typeface="Times New Roman" panose="02020603050405020304" pitchFamily="18" charset="0"/>
                <a:cs typeface="Times New Roman" panose="02020603050405020304" pitchFamily="18" charset="0"/>
              </a:rPr>
              <a:t>resultset</a:t>
            </a:r>
            <a:r>
              <a:rPr lang="en-US" sz="2400" dirty="0">
                <a:solidFill>
                  <a:srgbClr val="000000"/>
                </a:solidFill>
                <a:latin typeface="Times New Roman" panose="02020603050405020304" pitchFamily="18" charset="0"/>
                <a:cs typeface="Times New Roman" panose="02020603050405020304" pitchFamily="18" charset="0"/>
              </a:rPr>
              <a:t> and statement objects.</a:t>
            </a:r>
          </a:p>
          <a:p>
            <a:pPr>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Close the connection.</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24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8646"/>
          </a:xfrm>
        </p:spPr>
        <p:txBody>
          <a:bodyPr>
            <a:noAutofit/>
          </a:bodyPr>
          <a:lstStyle/>
          <a:p>
            <a:pPr algn="ctr"/>
            <a:r>
              <a:rPr lang="en-US" sz="2400" u="sng" dirty="0">
                <a:solidFill>
                  <a:srgbClr val="610B38"/>
                </a:solidFill>
                <a:latin typeface="erdana"/>
              </a:rPr>
              <a:t>Java Database Connectivity with Oracle</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1725030"/>
              </p:ext>
            </p:extLst>
          </p:nvPr>
        </p:nvGraphicFramePr>
        <p:xfrm>
          <a:off x="269966" y="783774"/>
          <a:ext cx="10977155" cy="6186976"/>
        </p:xfrm>
        <a:graphic>
          <a:graphicData uri="http://schemas.openxmlformats.org/drawingml/2006/table">
            <a:tbl>
              <a:tblPr/>
              <a:tblGrid>
                <a:gridCol w="10977155">
                  <a:extLst>
                    <a:ext uri="{9D8B030D-6E8A-4147-A177-3AD203B41FA5}">
                      <a16:colId xmlns:a16="http://schemas.microsoft.com/office/drawing/2014/main" val="1760219504"/>
                    </a:ext>
                  </a:extLst>
                </a:gridCol>
              </a:tblGrid>
              <a:tr h="290557">
                <a:tc>
                  <a:txBody>
                    <a:bodyPr/>
                    <a:lstStyle/>
                    <a:p>
                      <a:endParaRPr lang="en-US" sz="1800" b="0" dirty="0">
                        <a:solidFill>
                          <a:srgbClr val="610B38"/>
                        </a:solidFill>
                        <a:effectLst/>
                        <a:latin typeface="erdana"/>
                      </a:endParaRPr>
                    </a:p>
                  </a:txBody>
                  <a:tcPr marL="63063" marR="63063" marT="31531" marB="31531" anchor="ctr">
                    <a:lnL>
                      <a:noFill/>
                    </a:lnL>
                    <a:lnR>
                      <a:noFill/>
                    </a:lnR>
                    <a:lnT>
                      <a:noFill/>
                    </a:lnT>
                    <a:lnB>
                      <a:noFill/>
                    </a:lnB>
                    <a:solidFill>
                      <a:srgbClr val="FFFFFF"/>
                    </a:solidFill>
                  </a:tcPr>
                </a:tc>
                <a:extLst>
                  <a:ext uri="{0D108BD9-81ED-4DB2-BD59-A6C34878D82A}">
                    <a16:rowId xmlns:a16="http://schemas.microsoft.com/office/drawing/2014/main" val="3287810840"/>
                  </a:ext>
                </a:extLst>
              </a:tr>
              <a:tr h="4543011">
                <a:tc>
                  <a:txBody>
                    <a:bodyPr/>
                    <a:lstStyle/>
                    <a:p>
                      <a:pPr>
                        <a:buFont typeface="+mj-lt"/>
                        <a:buNone/>
                      </a:pPr>
                      <a:r>
                        <a:rPr lang="en-US" sz="1800" dirty="0">
                          <a:solidFill>
                            <a:srgbClr val="000000"/>
                          </a:solidFill>
                          <a:effectLst/>
                          <a:latin typeface="verdana" panose="020B0604030504040204" pitchFamily="34" charset="0"/>
                        </a:rPr>
                        <a:t> In this example, we are using Oracle 10g as the database. So we need to know following information for the oracle database:</a:t>
                      </a:r>
                    </a:p>
                    <a:p>
                      <a:pPr>
                        <a:buFont typeface="+mj-lt"/>
                        <a:buAutoNum type="arabicPeriod"/>
                      </a:pPr>
                      <a:endParaRPr lang="en-US" sz="1800" b="1" dirty="0">
                        <a:solidFill>
                          <a:srgbClr val="000000"/>
                        </a:solidFill>
                        <a:effectLst/>
                        <a:latin typeface="verdana" panose="020B0604030504040204" pitchFamily="34" charset="0"/>
                      </a:endParaRPr>
                    </a:p>
                    <a:p>
                      <a:pPr>
                        <a:buFont typeface="+mj-lt"/>
                        <a:buAutoNum type="arabicPeriod"/>
                      </a:pPr>
                      <a:r>
                        <a:rPr lang="en-US" sz="1800" b="1" dirty="0">
                          <a:solidFill>
                            <a:srgbClr val="000000"/>
                          </a:solidFill>
                          <a:effectLst/>
                          <a:latin typeface="verdana" panose="020B0604030504040204" pitchFamily="34" charset="0"/>
                        </a:rPr>
                        <a:t>Driver class: </a:t>
                      </a:r>
                      <a:r>
                        <a:rPr lang="en-US" sz="1800" dirty="0">
                          <a:solidFill>
                            <a:srgbClr val="000000"/>
                          </a:solidFill>
                          <a:effectLst/>
                          <a:latin typeface="verdana" panose="020B0604030504040204" pitchFamily="34" charset="0"/>
                        </a:rPr>
                        <a:t>The driver class for the oracle database is </a:t>
                      </a:r>
                      <a:r>
                        <a:rPr lang="en-US" sz="1800" b="1" dirty="0" err="1">
                          <a:solidFill>
                            <a:srgbClr val="000000"/>
                          </a:solidFill>
                          <a:effectLst/>
                          <a:latin typeface="verdana" panose="020B0604030504040204" pitchFamily="34" charset="0"/>
                        </a:rPr>
                        <a:t>oracle.jdbc.driver.OracleDriver</a:t>
                      </a:r>
                      <a:r>
                        <a:rPr lang="en-US" sz="1800" dirty="0">
                          <a:solidFill>
                            <a:srgbClr val="000000"/>
                          </a:solidFill>
                          <a:effectLst/>
                          <a:latin typeface="verdana" panose="020B0604030504040204" pitchFamily="34" charset="0"/>
                        </a:rPr>
                        <a:t>.</a:t>
                      </a:r>
                    </a:p>
                    <a:p>
                      <a:pPr>
                        <a:buFont typeface="+mj-lt"/>
                        <a:buAutoNum type="arabicPeriod"/>
                      </a:pPr>
                      <a:endParaRPr lang="en-US" sz="1800" dirty="0">
                        <a:solidFill>
                          <a:srgbClr val="000000"/>
                        </a:solidFill>
                        <a:effectLst/>
                        <a:latin typeface="verdana" panose="020B0604030504040204" pitchFamily="34" charset="0"/>
                      </a:endParaRPr>
                    </a:p>
                    <a:p>
                      <a:pPr>
                        <a:buFont typeface="+mj-lt"/>
                        <a:buAutoNum type="arabicPeriod"/>
                      </a:pPr>
                      <a:r>
                        <a:rPr lang="en-US" sz="1800" b="1" dirty="0">
                          <a:solidFill>
                            <a:srgbClr val="000000"/>
                          </a:solidFill>
                          <a:effectLst/>
                          <a:latin typeface="verdana" panose="020B0604030504040204" pitchFamily="34" charset="0"/>
                        </a:rPr>
                        <a:t>Connection URL: </a:t>
                      </a:r>
                      <a:r>
                        <a:rPr lang="en-US" sz="1800" dirty="0">
                          <a:solidFill>
                            <a:srgbClr val="000000"/>
                          </a:solidFill>
                          <a:effectLst/>
                          <a:latin typeface="verdana" panose="020B0604030504040204" pitchFamily="34" charset="0"/>
                        </a:rPr>
                        <a:t>The connection URL for the oracle10G database is</a:t>
                      </a:r>
                    </a:p>
                    <a:p>
                      <a:pPr>
                        <a:buFont typeface="+mj-lt"/>
                        <a:buAutoNum type="arabicPeriod"/>
                      </a:pPr>
                      <a:endParaRPr lang="en-US" sz="1800" dirty="0">
                        <a:solidFill>
                          <a:srgbClr val="000000"/>
                        </a:solidFill>
                        <a:effectLst/>
                        <a:latin typeface="verdana" panose="020B0604030504040204" pitchFamily="34" charset="0"/>
                      </a:endParaRPr>
                    </a:p>
                    <a:p>
                      <a:pPr>
                        <a:buFont typeface="+mj-lt"/>
                        <a:buNone/>
                      </a:pPr>
                      <a:r>
                        <a:rPr lang="en-US" sz="1800" dirty="0">
                          <a:solidFill>
                            <a:srgbClr val="000000"/>
                          </a:solidFill>
                          <a:effectLst/>
                          <a:latin typeface="verdana" panose="020B0604030504040204" pitchFamily="34" charset="0"/>
                        </a:rPr>
                        <a:t> </a:t>
                      </a:r>
                      <a:r>
                        <a:rPr lang="en-US" sz="1800" b="1" dirty="0" err="1">
                          <a:solidFill>
                            <a:srgbClr val="000000"/>
                          </a:solidFill>
                          <a:effectLst/>
                          <a:latin typeface="verdana" panose="020B0604030504040204" pitchFamily="34" charset="0"/>
                        </a:rPr>
                        <a:t>jdbc:oracle:thin</a:t>
                      </a:r>
                      <a:r>
                        <a:rPr lang="en-US" sz="1800" b="1" dirty="0">
                          <a:solidFill>
                            <a:srgbClr val="000000"/>
                          </a:solidFill>
                          <a:effectLst/>
                          <a:latin typeface="verdana" panose="020B0604030504040204" pitchFamily="34" charset="0"/>
                        </a:rPr>
                        <a:t>:@localhost:1521:xe</a:t>
                      </a:r>
                      <a:r>
                        <a:rPr lang="en-US" sz="1800" dirty="0">
                          <a:solidFill>
                            <a:srgbClr val="000000"/>
                          </a:solidFill>
                          <a:effectLst/>
                          <a:latin typeface="verdana" panose="020B0604030504040204" pitchFamily="34" charset="0"/>
                        </a:rPr>
                        <a:t> </a:t>
                      </a:r>
                    </a:p>
                    <a:p>
                      <a:pPr>
                        <a:buFont typeface="+mj-lt"/>
                        <a:buNone/>
                      </a:pPr>
                      <a:endParaRPr lang="en-US" sz="1800" dirty="0">
                        <a:solidFill>
                          <a:srgbClr val="000000"/>
                        </a:solidFill>
                        <a:effectLst/>
                        <a:latin typeface="verdana" panose="020B0604030504040204" pitchFamily="34" charset="0"/>
                      </a:endParaRPr>
                    </a:p>
                    <a:p>
                      <a:pPr>
                        <a:buFont typeface="+mj-lt"/>
                        <a:buNone/>
                      </a:pPr>
                      <a:r>
                        <a:rPr lang="en-US" sz="1800" dirty="0">
                          <a:solidFill>
                            <a:srgbClr val="000000"/>
                          </a:solidFill>
                          <a:effectLst/>
                          <a:latin typeface="verdana" panose="020B0604030504040204" pitchFamily="34" charset="0"/>
                        </a:rPr>
                        <a:t>where </a:t>
                      </a:r>
                      <a:r>
                        <a:rPr lang="en-US" sz="1800" dirty="0" err="1">
                          <a:solidFill>
                            <a:srgbClr val="000000"/>
                          </a:solidFill>
                          <a:effectLst/>
                          <a:latin typeface="verdana" panose="020B0604030504040204" pitchFamily="34" charset="0"/>
                        </a:rPr>
                        <a:t>jdbc</a:t>
                      </a:r>
                      <a:r>
                        <a:rPr lang="en-US" sz="1800" dirty="0">
                          <a:solidFill>
                            <a:srgbClr val="000000"/>
                          </a:solidFill>
                          <a:effectLst/>
                          <a:latin typeface="verdana" panose="020B0604030504040204" pitchFamily="34" charset="0"/>
                        </a:rPr>
                        <a:t> is the API, oracle is the database, thin is the driver, localhost is the server name on which oracle is running, we may also use IP address, 1521 is the port number and XE is the Oracle service name. </a:t>
                      </a:r>
                    </a:p>
                    <a:p>
                      <a:pPr>
                        <a:buFont typeface="+mj-lt"/>
                        <a:buAutoNum type="arabicPeriod"/>
                      </a:pPr>
                      <a:r>
                        <a:rPr lang="en-US" sz="1800" b="1" dirty="0">
                          <a:solidFill>
                            <a:srgbClr val="000000"/>
                          </a:solidFill>
                          <a:effectLst/>
                          <a:latin typeface="verdana" panose="020B0604030504040204" pitchFamily="34" charset="0"/>
                        </a:rPr>
                        <a:t>Username: </a:t>
                      </a:r>
                      <a:r>
                        <a:rPr lang="en-US" sz="1800" dirty="0">
                          <a:solidFill>
                            <a:srgbClr val="000000"/>
                          </a:solidFill>
                          <a:effectLst/>
                          <a:latin typeface="verdana" panose="020B0604030504040204" pitchFamily="34" charset="0"/>
                        </a:rPr>
                        <a:t>The default username for the oracle database is </a:t>
                      </a:r>
                      <a:r>
                        <a:rPr lang="en-US" sz="1800" b="1" dirty="0">
                          <a:solidFill>
                            <a:srgbClr val="000000"/>
                          </a:solidFill>
                          <a:effectLst/>
                          <a:latin typeface="verdana" panose="020B0604030504040204" pitchFamily="34" charset="0"/>
                        </a:rPr>
                        <a:t>system</a:t>
                      </a:r>
                      <a:r>
                        <a:rPr lang="en-US" sz="1800" dirty="0">
                          <a:solidFill>
                            <a:srgbClr val="000000"/>
                          </a:solidFill>
                          <a:effectLst/>
                          <a:latin typeface="verdana" panose="020B0604030504040204" pitchFamily="34" charset="0"/>
                        </a:rPr>
                        <a:t>.</a:t>
                      </a:r>
                    </a:p>
                    <a:p>
                      <a:pPr>
                        <a:buFont typeface="+mj-lt"/>
                        <a:buAutoNum type="arabicPeriod"/>
                      </a:pPr>
                      <a:endParaRPr lang="en-US" sz="1800" dirty="0">
                        <a:solidFill>
                          <a:srgbClr val="000000"/>
                        </a:solidFill>
                        <a:effectLst/>
                        <a:latin typeface="verdana" panose="020B0604030504040204" pitchFamily="34" charset="0"/>
                      </a:endParaRPr>
                    </a:p>
                    <a:p>
                      <a:pPr>
                        <a:buFont typeface="+mj-lt"/>
                        <a:buAutoNum type="arabicPeriod"/>
                      </a:pPr>
                      <a:r>
                        <a:rPr lang="en-US" sz="1800" b="1" dirty="0">
                          <a:solidFill>
                            <a:srgbClr val="000000"/>
                          </a:solidFill>
                          <a:effectLst/>
                          <a:latin typeface="verdana" panose="020B0604030504040204" pitchFamily="34" charset="0"/>
                        </a:rPr>
                        <a:t>Password: </a:t>
                      </a:r>
                      <a:r>
                        <a:rPr lang="en-US" sz="1800" dirty="0">
                          <a:solidFill>
                            <a:srgbClr val="000000"/>
                          </a:solidFill>
                          <a:effectLst/>
                          <a:latin typeface="verdana" panose="020B0604030504040204" pitchFamily="34" charset="0"/>
                        </a:rPr>
                        <a:t>It is the password given by the user at the time of installing the oracle database.</a:t>
                      </a:r>
                    </a:p>
                  </a:txBody>
                  <a:tcPr marL="63063" marR="63063" marT="31531" marB="31531" anchor="ctr">
                    <a:lnL>
                      <a:noFill/>
                    </a:lnL>
                    <a:lnR>
                      <a:noFill/>
                    </a:lnR>
                    <a:lnT>
                      <a:noFill/>
                    </a:lnT>
                    <a:lnB>
                      <a:noFill/>
                    </a:lnB>
                    <a:solidFill>
                      <a:srgbClr val="FFFFFF"/>
                    </a:solidFill>
                  </a:tcPr>
                </a:tc>
                <a:extLst>
                  <a:ext uri="{0D108BD9-81ED-4DB2-BD59-A6C34878D82A}">
                    <a16:rowId xmlns:a16="http://schemas.microsoft.com/office/drawing/2014/main" val="4170893119"/>
                  </a:ext>
                </a:extLst>
              </a:tr>
              <a:tr h="1123092">
                <a:tc>
                  <a:txBody>
                    <a:bodyPr/>
                    <a:lstStyle/>
                    <a:p>
                      <a:endParaRPr lang="en-US" sz="1800" dirty="0">
                        <a:solidFill>
                          <a:srgbClr val="000000"/>
                        </a:solidFill>
                        <a:effectLst/>
                        <a:latin typeface="verdana" panose="020B0604030504040204" pitchFamily="34" charset="0"/>
                      </a:endParaRPr>
                    </a:p>
                    <a:p>
                      <a:endParaRPr lang="en-US" sz="1800" dirty="0">
                        <a:solidFill>
                          <a:srgbClr val="000000"/>
                        </a:solidFill>
                        <a:effectLst/>
                        <a:latin typeface="verdana" panose="020B0604030504040204" pitchFamily="34" charset="0"/>
                      </a:endParaRPr>
                    </a:p>
                  </a:txBody>
                  <a:tcPr marL="63063" marR="63063" marT="31531" marB="31531" anchor="ctr">
                    <a:lnL>
                      <a:noFill/>
                    </a:lnL>
                    <a:lnR>
                      <a:noFill/>
                    </a:lnR>
                    <a:lnT>
                      <a:noFill/>
                    </a:lnT>
                    <a:lnB>
                      <a:noFill/>
                    </a:lnB>
                    <a:solidFill>
                      <a:srgbClr val="FFFFFF"/>
                    </a:solidFill>
                  </a:tcPr>
                </a:tc>
                <a:extLst>
                  <a:ext uri="{0D108BD9-81ED-4DB2-BD59-A6C34878D82A}">
                    <a16:rowId xmlns:a16="http://schemas.microsoft.com/office/drawing/2014/main" val="48884623"/>
                  </a:ext>
                </a:extLst>
              </a:tr>
            </a:tbl>
          </a:graphicData>
        </a:graphic>
      </p:graphicFrame>
    </p:spTree>
    <p:extLst>
      <p:ext uri="{BB962C8B-B14F-4D97-AF65-F5344CB8AC3E}">
        <p14:creationId xmlns:p14="http://schemas.microsoft.com/office/powerpoint/2010/main" val="84912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b="1" u="sng" dirty="0">
                <a:solidFill>
                  <a:srgbClr val="000000"/>
                </a:solidFill>
                <a:latin typeface="verdana" panose="020B0604030504040204" pitchFamily="34" charset="0"/>
              </a:rPr>
              <a:t>Create a Table</a:t>
            </a:r>
          </a:p>
          <a:p>
            <a:r>
              <a:rPr lang="en-US" sz="1800" dirty="0">
                <a:solidFill>
                  <a:srgbClr val="000000"/>
                </a:solidFill>
                <a:latin typeface="verdana" panose="020B0604030504040204" pitchFamily="34" charset="0"/>
              </a:rPr>
              <a:t>Before establishing connection, let's first create a table in oracle database. </a:t>
            </a:r>
          </a:p>
          <a:p>
            <a:endParaRPr lang="en-US" sz="1800" dirty="0">
              <a:solidFill>
                <a:srgbClr val="000000"/>
              </a:solidFill>
              <a:latin typeface="verdana" panose="020B0604030504040204" pitchFamily="34" charset="0"/>
            </a:endParaRPr>
          </a:p>
          <a:p>
            <a:r>
              <a:rPr lang="en-US" sz="1800" dirty="0">
                <a:solidFill>
                  <a:srgbClr val="000000"/>
                </a:solidFill>
                <a:latin typeface="verdana" panose="020B0604030504040204" pitchFamily="34" charset="0"/>
              </a:rPr>
              <a:t>Following is the SQL query to create a table.</a:t>
            </a:r>
          </a:p>
          <a:p>
            <a:endParaRPr lang="en-US" sz="1800" dirty="0">
              <a:solidFill>
                <a:srgbClr val="000000"/>
              </a:solidFill>
              <a:latin typeface="verdana" panose="020B0604030504040204" pitchFamily="34" charset="0"/>
            </a:endParaRPr>
          </a:p>
          <a:p>
            <a:r>
              <a:rPr lang="en-US" sz="1800" dirty="0">
                <a:solidFill>
                  <a:srgbClr val="000000"/>
                </a:solidFill>
                <a:latin typeface="verdana" panose="020B0604030504040204" pitchFamily="34" charset="0"/>
              </a:rPr>
              <a:t>create table </a:t>
            </a:r>
            <a:r>
              <a:rPr lang="en-US" sz="1800" dirty="0" err="1">
                <a:solidFill>
                  <a:srgbClr val="000000"/>
                </a:solidFill>
                <a:latin typeface="verdana" panose="020B0604030504040204" pitchFamily="34" charset="0"/>
              </a:rPr>
              <a:t>emp</a:t>
            </a:r>
            <a:r>
              <a:rPr lang="en-US" sz="1800" dirty="0">
                <a:solidFill>
                  <a:srgbClr val="000000"/>
                </a:solidFill>
                <a:latin typeface="verdana" panose="020B0604030504040204" pitchFamily="34" charset="0"/>
              </a:rPr>
              <a:t>(id number(10),name varchar2(40),age number(3));  </a:t>
            </a:r>
          </a:p>
          <a:p>
            <a:endParaRPr lang="en-US" dirty="0"/>
          </a:p>
        </p:txBody>
      </p:sp>
    </p:spTree>
    <p:extLst>
      <p:ext uri="{BB962C8B-B14F-4D97-AF65-F5344CB8AC3E}">
        <p14:creationId xmlns:p14="http://schemas.microsoft.com/office/powerpoint/2010/main" val="428006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991" y="493212"/>
            <a:ext cx="11676017" cy="6364788"/>
          </a:xfrm>
        </p:spPr>
        <p:txBody>
          <a:bodyPr numCol="2">
            <a:normAutofit/>
          </a:bodyPr>
          <a:lstStyle/>
          <a:p>
            <a:pPr marL="0" indent="0">
              <a:buNone/>
            </a:pPr>
            <a:r>
              <a:rPr lang="en-US" sz="1400" b="1" dirty="0">
                <a:solidFill>
                  <a:srgbClr val="006699"/>
                </a:solidFill>
                <a:latin typeface="verdana" panose="020B0604030504040204" pitchFamily="34" charset="0"/>
              </a:rPr>
              <a:t>import</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java.sql</a:t>
            </a:r>
            <a:r>
              <a:rPr lang="en-US" sz="1400" dirty="0">
                <a:solidFill>
                  <a:srgbClr val="000000"/>
                </a:solidFill>
                <a:latin typeface="verdana" panose="020B0604030504040204" pitchFamily="34" charset="0"/>
              </a:rPr>
              <a:t>.*;  </a:t>
            </a:r>
          </a:p>
          <a:p>
            <a:pPr marL="0" indent="0">
              <a:buNone/>
            </a:pPr>
            <a:r>
              <a:rPr lang="en-US" sz="1400" b="1" dirty="0">
                <a:solidFill>
                  <a:srgbClr val="006699"/>
                </a:solidFill>
                <a:latin typeface="verdana" panose="020B0604030504040204" pitchFamily="34" charset="0"/>
              </a:rPr>
              <a:t>class</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OracleCon</a:t>
            </a:r>
            <a:r>
              <a:rPr lang="en-US" sz="1400" dirty="0">
                <a:solidFill>
                  <a:srgbClr val="000000"/>
                </a:solidFill>
                <a:latin typeface="verdana" panose="020B0604030504040204" pitchFamily="34" charset="0"/>
              </a:rPr>
              <a:t>{  </a:t>
            </a:r>
          </a:p>
          <a:p>
            <a:pPr marL="0" indent="0">
              <a:buNone/>
            </a:pP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static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main(String </a:t>
            </a:r>
            <a:r>
              <a:rPr lang="en-US" sz="1400" dirty="0" err="1">
                <a:solidFill>
                  <a:srgbClr val="000000"/>
                </a:solidFill>
                <a:latin typeface="verdana" panose="020B0604030504040204" pitchFamily="34" charset="0"/>
              </a:rPr>
              <a:t>args</a:t>
            </a:r>
            <a:r>
              <a:rPr lang="en-US" sz="1400" dirty="0">
                <a:solidFill>
                  <a:srgbClr val="000000"/>
                </a:solidFill>
                <a:latin typeface="verdana" panose="020B0604030504040204" pitchFamily="34" charset="0"/>
              </a:rPr>
              <a:t>[]){  </a:t>
            </a:r>
          </a:p>
          <a:p>
            <a:pPr marL="0" indent="0">
              <a:buNone/>
            </a:pPr>
            <a:r>
              <a:rPr lang="en-US" sz="1400" b="1" dirty="0">
                <a:solidFill>
                  <a:srgbClr val="006699"/>
                </a:solidFill>
                <a:latin typeface="verdana" panose="020B0604030504040204" pitchFamily="34" charset="0"/>
              </a:rPr>
              <a:t>try</a:t>
            </a:r>
            <a:r>
              <a:rPr lang="en-US" sz="1400" dirty="0">
                <a:solidFill>
                  <a:srgbClr val="000000"/>
                </a:solidFill>
                <a:latin typeface="verdana" panose="020B0604030504040204" pitchFamily="34" charset="0"/>
              </a:rPr>
              <a:t>{  </a:t>
            </a:r>
          </a:p>
          <a:p>
            <a:pPr marL="0" indent="0">
              <a:buNone/>
            </a:pPr>
            <a:r>
              <a:rPr lang="en-US" sz="1400" dirty="0">
                <a:solidFill>
                  <a:srgbClr val="008200"/>
                </a:solidFill>
                <a:latin typeface="verdana" panose="020B0604030504040204" pitchFamily="34" charset="0"/>
              </a:rPr>
              <a:t>//step1 load the driver class</a:t>
            </a: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Class.forName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oracle.jdbc.driver.OracleDriver</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dirty="0">
                <a:solidFill>
                  <a:srgbClr val="008200"/>
                </a:solidFill>
                <a:latin typeface="verdana" panose="020B0604030504040204" pitchFamily="34" charset="0"/>
              </a:rPr>
              <a:t>//step2 create  the connection object</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Connection con=</a:t>
            </a:r>
            <a:r>
              <a:rPr lang="en-US" sz="1400" dirty="0" err="1">
                <a:solidFill>
                  <a:srgbClr val="000000"/>
                </a:solidFill>
                <a:latin typeface="verdana" panose="020B0604030504040204" pitchFamily="34" charset="0"/>
              </a:rPr>
              <a:t>DriverManager.getConnection</a:t>
            </a:r>
            <a:r>
              <a:rPr lang="en-US" sz="1400" dirty="0">
                <a:solidFill>
                  <a:srgbClr val="000000"/>
                </a:solidFill>
                <a:latin typeface="verdana" panose="020B0604030504040204" pitchFamily="34" charset="0"/>
              </a:rPr>
              <a:t>(  </a:t>
            </a:r>
          </a:p>
          <a:p>
            <a:pPr marL="0" indent="0">
              <a:buNone/>
            </a:pP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jdbc:oracle:thin</a:t>
            </a:r>
            <a:r>
              <a:rPr lang="en-US" sz="1400" dirty="0">
                <a:solidFill>
                  <a:srgbClr val="0000FF"/>
                </a:solidFill>
                <a:latin typeface="verdana" panose="020B0604030504040204" pitchFamily="34" charset="0"/>
              </a:rPr>
              <a:t>:@localhost:1521:xe"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"system"</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"oracle"</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dirty="0">
                <a:solidFill>
                  <a:srgbClr val="008200"/>
                </a:solidFill>
                <a:latin typeface="verdana" panose="020B0604030504040204" pitchFamily="34" charset="0"/>
              </a:rPr>
              <a:t>//step3 create the statement object</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Statement </a:t>
            </a:r>
            <a:r>
              <a:rPr lang="en-US" sz="1400" dirty="0" err="1">
                <a:solidFill>
                  <a:srgbClr val="000000"/>
                </a:solidFill>
                <a:latin typeface="verdana" panose="020B0604030504040204" pitchFamily="34" charset="0"/>
              </a:rPr>
              <a:t>stmt</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con.createStatement</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dirty="0">
                <a:solidFill>
                  <a:srgbClr val="008200"/>
                </a:solidFill>
                <a:latin typeface="verdana" panose="020B0604030504040204" pitchFamily="34" charset="0"/>
              </a:rPr>
              <a:t>//step4 execute query</a:t>
            </a: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ResultSet</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rs</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stmt.executeQuery</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"select * from </a:t>
            </a:r>
            <a:r>
              <a:rPr lang="en-US" sz="1400" dirty="0" err="1">
                <a:solidFill>
                  <a:srgbClr val="0000FF"/>
                </a:solidFill>
                <a:latin typeface="verdana" panose="020B0604030504040204" pitchFamily="34" charset="0"/>
              </a:rPr>
              <a:t>emp</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marL="0" indent="0">
              <a:buNone/>
            </a:pPr>
            <a:r>
              <a:rPr lang="en-US" sz="1400" b="1" dirty="0">
                <a:solidFill>
                  <a:srgbClr val="006699"/>
                </a:solidFill>
                <a:latin typeface="verdana" panose="020B0604030504040204" pitchFamily="34" charset="0"/>
              </a:rPr>
              <a:t>while</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rs.next</a:t>
            </a: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System.out.println</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rs.getInt</a:t>
            </a:r>
            <a:r>
              <a:rPr lang="en-US" sz="1400" dirty="0">
                <a:solidFill>
                  <a:srgbClr val="000000"/>
                </a:solidFill>
                <a:latin typeface="verdana" panose="020B0604030504040204" pitchFamily="34" charset="0"/>
              </a:rPr>
              <a:t>(</a:t>
            </a:r>
            <a:r>
              <a:rPr lang="en-US" sz="1400" dirty="0">
                <a:solidFill>
                  <a:srgbClr val="C00000"/>
                </a:solidFill>
                <a:latin typeface="verdana" panose="020B0604030504040204" pitchFamily="34" charset="0"/>
              </a:rPr>
              <a:t>1</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  "</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rs.getString</a:t>
            </a:r>
            <a:r>
              <a:rPr lang="en-US" sz="1400" dirty="0">
                <a:solidFill>
                  <a:srgbClr val="000000"/>
                </a:solidFill>
                <a:latin typeface="verdana" panose="020B0604030504040204" pitchFamily="34" charset="0"/>
              </a:rPr>
              <a:t>(</a:t>
            </a:r>
            <a:r>
              <a:rPr lang="en-US" sz="1400" dirty="0">
                <a:solidFill>
                  <a:srgbClr val="C00000"/>
                </a:solidFill>
                <a:latin typeface="verdana" panose="020B0604030504040204" pitchFamily="34" charset="0"/>
              </a:rPr>
              <a:t>2</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  "</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rs.getString</a:t>
            </a:r>
            <a:r>
              <a:rPr lang="en-US" sz="1400" dirty="0">
                <a:solidFill>
                  <a:srgbClr val="000000"/>
                </a:solidFill>
                <a:latin typeface="verdana" panose="020B0604030504040204" pitchFamily="34" charset="0"/>
              </a:rPr>
              <a:t>(</a:t>
            </a:r>
            <a:r>
              <a:rPr lang="en-US" sz="1400" dirty="0">
                <a:solidFill>
                  <a:srgbClr val="C00000"/>
                </a:solidFill>
                <a:latin typeface="verdana" panose="020B0604030504040204" pitchFamily="34" charset="0"/>
              </a:rPr>
              <a:t>3</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dirty="0">
                <a:solidFill>
                  <a:srgbClr val="008200"/>
                </a:solidFill>
                <a:latin typeface="verdana" panose="020B0604030504040204" pitchFamily="34" charset="0"/>
              </a:rPr>
              <a:t>//step5 close the connection object</a:t>
            </a: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con.close</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a:t>
            </a:r>
            <a:r>
              <a:rPr lang="en-US" sz="1400" b="1" dirty="0">
                <a:solidFill>
                  <a:srgbClr val="006699"/>
                </a:solidFill>
                <a:latin typeface="verdana" panose="020B0604030504040204" pitchFamily="34" charset="0"/>
              </a:rPr>
              <a:t>catch</a:t>
            </a:r>
            <a:r>
              <a:rPr lang="en-US" sz="1400" dirty="0">
                <a:solidFill>
                  <a:srgbClr val="000000"/>
                </a:solidFill>
                <a:latin typeface="verdana" panose="020B0604030504040204" pitchFamily="34" charset="0"/>
              </a:rPr>
              <a:t>(Exception e){ </a:t>
            </a:r>
            <a:r>
              <a:rPr lang="en-US" sz="1400" dirty="0" err="1">
                <a:solidFill>
                  <a:srgbClr val="000000"/>
                </a:solidFill>
                <a:latin typeface="verdana" panose="020B0604030504040204" pitchFamily="34" charset="0"/>
              </a:rPr>
              <a:t>System.out.println</a:t>
            </a:r>
            <a:r>
              <a:rPr lang="en-US" sz="1400" dirty="0">
                <a:solidFill>
                  <a:srgbClr val="000000"/>
                </a:solidFill>
                <a:latin typeface="verdana" panose="020B0604030504040204" pitchFamily="34" charset="0"/>
              </a:rPr>
              <a:t>(e);}  </a:t>
            </a:r>
          </a:p>
          <a:p>
            <a:pPr marL="0" indent="0">
              <a:buNone/>
            </a:pP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endParaRPr lang="en-US" sz="500" dirty="0"/>
          </a:p>
        </p:txBody>
      </p:sp>
    </p:spTree>
    <p:extLst>
      <p:ext uri="{BB962C8B-B14F-4D97-AF65-F5344CB8AC3E}">
        <p14:creationId xmlns:p14="http://schemas.microsoft.com/office/powerpoint/2010/main" val="1598888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3057" cy="549275"/>
          </a:xfrm>
        </p:spPr>
        <p:txBody>
          <a:bodyPr>
            <a:normAutofit/>
          </a:bodyPr>
          <a:lstStyle/>
          <a:p>
            <a:pPr algn="ctr"/>
            <a:r>
              <a:rPr lang="en-US" altLang="en-US" sz="2700" u="sng" dirty="0">
                <a:solidFill>
                  <a:srgbClr val="610B38"/>
                </a:solidFill>
                <a:latin typeface="erdana"/>
              </a:rPr>
              <a:t>Java Database Connectivity with MySQL</a:t>
            </a:r>
            <a:endParaRPr lang="en-US" u="sng" dirty="0"/>
          </a:p>
        </p:txBody>
      </p:sp>
      <p:sp>
        <p:nvSpPr>
          <p:cNvPr id="4" name="Rectangle 1"/>
          <p:cNvSpPr>
            <a:spLocks noGrp="1" noChangeArrowheads="1"/>
          </p:cNvSpPr>
          <p:nvPr>
            <p:ph idx="1"/>
          </p:nvPr>
        </p:nvSpPr>
        <p:spPr bwMode="auto">
          <a:xfrm>
            <a:off x="138840" y="1125258"/>
            <a:ext cx="11914319"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In this example we are using </a:t>
            </a:r>
            <a:r>
              <a:rPr kumimoji="0" lang="en-US" altLang="en-US" sz="1600" b="0" i="0" u="none" strike="noStrike" cap="none" normalizeH="0" baseline="0" dirty="0" err="1">
                <a:ln>
                  <a:noFill/>
                </a:ln>
                <a:solidFill>
                  <a:srgbClr val="000000"/>
                </a:solidFill>
                <a:effectLst/>
                <a:latin typeface="Verdana" panose="020B0604030504040204" pitchFamily="34" charset="0"/>
              </a:rPr>
              <a:t>MySql</a:t>
            </a:r>
            <a:r>
              <a:rPr kumimoji="0" lang="en-US" altLang="en-US" sz="1600" b="0" i="0" u="none" strike="noStrike" cap="none" normalizeH="0" baseline="0" dirty="0">
                <a:ln>
                  <a:noFill/>
                </a:ln>
                <a:solidFill>
                  <a:srgbClr val="000000"/>
                </a:solidFill>
                <a:effectLst/>
                <a:latin typeface="Verdana" panose="020B0604030504040204" pitchFamily="34" charset="0"/>
              </a:rPr>
              <a:t> as the database. So we need to know following </a:t>
            </a:r>
            <a:r>
              <a:rPr kumimoji="0" lang="en-US" altLang="en-US" sz="1600" b="0" i="0" u="none" strike="noStrike" cap="none" normalizeH="0" baseline="0" dirty="0" err="1">
                <a:ln>
                  <a:noFill/>
                </a:ln>
                <a:solidFill>
                  <a:srgbClr val="000000"/>
                </a:solidFill>
                <a:effectLst/>
                <a:latin typeface="Verdana" panose="020B0604030504040204" pitchFamily="34" charset="0"/>
              </a:rPr>
              <a:t>informations</a:t>
            </a:r>
            <a:r>
              <a:rPr kumimoji="0" lang="en-US" altLang="en-US" sz="1600" b="0" i="0" u="none" strike="noStrike" cap="none" normalizeH="0" baseline="0" dirty="0">
                <a:ln>
                  <a:noFill/>
                </a:ln>
                <a:solidFill>
                  <a:srgbClr val="000000"/>
                </a:solidFill>
                <a:effectLst/>
                <a:latin typeface="Verdana" panose="020B0604030504040204" pitchFamily="34" charset="0"/>
              </a:rPr>
              <a:t> for the </a:t>
            </a:r>
            <a:r>
              <a:rPr kumimoji="0" lang="en-US" altLang="en-US" sz="1600" b="0" i="0" u="none" strike="noStrike" cap="none" normalizeH="0" baseline="0" dirty="0" err="1">
                <a:ln>
                  <a:noFill/>
                </a:ln>
                <a:solidFill>
                  <a:srgbClr val="000000"/>
                </a:solidFill>
                <a:effectLst/>
                <a:latin typeface="Verdana" panose="020B0604030504040204" pitchFamily="34" charset="0"/>
              </a:rPr>
              <a:t>mysql</a:t>
            </a:r>
            <a:r>
              <a:rPr kumimoji="0" lang="en-US" altLang="en-US" sz="1600" b="0" i="0" u="none" strike="noStrike" cap="none" normalizeH="0" baseline="0" dirty="0">
                <a:ln>
                  <a:noFill/>
                </a:ln>
                <a:solidFill>
                  <a:srgbClr val="000000"/>
                </a:solidFill>
                <a:effectLst/>
                <a:latin typeface="Verdana" panose="020B0604030504040204" pitchFamily="34" charset="0"/>
              </a:rPr>
              <a:t>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Verdana" panose="020B0604030504040204" pitchFamily="34" charset="0"/>
              </a:rPr>
              <a:t>Driver class: </a:t>
            </a:r>
            <a:r>
              <a:rPr kumimoji="0" lang="en-US" altLang="en-US" sz="1600" b="0" i="0" u="none" strike="noStrike" cap="none" normalizeH="0" baseline="0" dirty="0">
                <a:ln>
                  <a:noFill/>
                </a:ln>
                <a:solidFill>
                  <a:srgbClr val="000000"/>
                </a:solidFill>
                <a:effectLst/>
                <a:latin typeface="Verdana" panose="020B0604030504040204" pitchFamily="34" charset="0"/>
              </a:rPr>
              <a:t>The driver class for the </a:t>
            </a:r>
            <a:r>
              <a:rPr kumimoji="0" lang="en-US" altLang="en-US" sz="1600" b="0" i="0" u="none" strike="noStrike" cap="none" normalizeH="0" baseline="0" dirty="0" err="1">
                <a:ln>
                  <a:noFill/>
                </a:ln>
                <a:solidFill>
                  <a:srgbClr val="000000"/>
                </a:solidFill>
                <a:effectLst/>
                <a:latin typeface="Verdana" panose="020B0604030504040204" pitchFamily="34" charset="0"/>
              </a:rPr>
              <a:t>mysql</a:t>
            </a:r>
            <a:r>
              <a:rPr kumimoji="0" lang="en-US" altLang="en-US" sz="1600" b="0" i="0" u="none" strike="noStrike" cap="none" normalizeH="0" baseline="0" dirty="0">
                <a:ln>
                  <a:noFill/>
                </a:ln>
                <a:solidFill>
                  <a:srgbClr val="000000"/>
                </a:solidFill>
                <a:effectLst/>
                <a:latin typeface="Verdana" panose="020B0604030504040204" pitchFamily="34" charset="0"/>
              </a:rPr>
              <a:t> database is </a:t>
            </a:r>
            <a:r>
              <a:rPr kumimoji="0" lang="en-US" altLang="en-US" sz="1600" b="1" i="0" u="none" strike="noStrike" cap="none" normalizeH="0" baseline="0" dirty="0" err="1">
                <a:ln>
                  <a:noFill/>
                </a:ln>
                <a:solidFill>
                  <a:srgbClr val="000000"/>
                </a:solidFill>
                <a:effectLst/>
                <a:latin typeface="Verdana" panose="020B0604030504040204" pitchFamily="34" charset="0"/>
              </a:rPr>
              <a:t>com.mysql.jdbc.Driver</a:t>
            </a:r>
            <a:r>
              <a:rPr kumimoji="0" lang="en-US" altLang="en-US" sz="16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Verdana" panose="020B0604030504040204" pitchFamily="34" charset="0"/>
              </a:rPr>
              <a:t>Connection URL: </a:t>
            </a:r>
            <a:r>
              <a:rPr kumimoji="0" lang="en-US" altLang="en-US" sz="1600" b="0" i="0" u="none" strike="noStrike" cap="none" normalizeH="0" baseline="0" dirty="0">
                <a:ln>
                  <a:noFill/>
                </a:ln>
                <a:solidFill>
                  <a:srgbClr val="000000"/>
                </a:solidFill>
                <a:effectLst/>
                <a:latin typeface="Verdana" panose="020B0604030504040204" pitchFamily="34" charset="0"/>
              </a:rPr>
              <a:t>The connection URL for the </a:t>
            </a:r>
            <a:r>
              <a:rPr kumimoji="0" lang="en-US" altLang="en-US" sz="1600" b="0" i="0" u="none" strike="noStrike" cap="none" normalizeH="0" baseline="0" dirty="0" err="1">
                <a:ln>
                  <a:noFill/>
                </a:ln>
                <a:solidFill>
                  <a:srgbClr val="000000"/>
                </a:solidFill>
                <a:effectLst/>
                <a:latin typeface="Verdana" panose="020B0604030504040204" pitchFamily="34" charset="0"/>
              </a:rPr>
              <a:t>mysql</a:t>
            </a:r>
            <a:r>
              <a:rPr kumimoji="0" lang="en-US" altLang="en-US" sz="1600" b="0" i="0" u="none" strike="noStrike" cap="none" normalizeH="0" baseline="0" dirty="0">
                <a:ln>
                  <a:noFill/>
                </a:ln>
                <a:solidFill>
                  <a:srgbClr val="000000"/>
                </a:solidFill>
                <a:effectLst/>
                <a:latin typeface="Verdana" panose="020B0604030504040204" pitchFamily="34" charset="0"/>
              </a:rPr>
              <a:t> database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00000"/>
                </a:solidFill>
                <a:effectLst/>
                <a:latin typeface="Verdana" panose="020B0604030504040204" pitchFamily="34" charset="0"/>
              </a:rPr>
              <a:t>is </a:t>
            </a:r>
            <a:r>
              <a:rPr kumimoji="0" lang="en-US" altLang="en-US" sz="1600" b="1" i="0" u="none" strike="noStrike" cap="none" normalizeH="0" baseline="0" dirty="0" err="1">
                <a:ln>
                  <a:noFill/>
                </a:ln>
                <a:solidFill>
                  <a:srgbClr val="000000"/>
                </a:solidFill>
                <a:effectLst/>
                <a:latin typeface="Verdana" panose="020B0604030504040204" pitchFamily="34" charset="0"/>
              </a:rPr>
              <a:t>jdbc:mysql</a:t>
            </a:r>
            <a:r>
              <a:rPr kumimoji="0" lang="en-US" altLang="en-US" sz="1600" b="1" i="0" u="none" strike="noStrike" cap="none" normalizeH="0" baseline="0" dirty="0">
                <a:ln>
                  <a:noFill/>
                </a:ln>
                <a:solidFill>
                  <a:srgbClr val="000000"/>
                </a:solidFill>
                <a:effectLst/>
                <a:latin typeface="Verdana" panose="020B0604030504040204" pitchFamily="34" charset="0"/>
              </a:rPr>
              <a:t>://localhost:3306/</a:t>
            </a:r>
            <a:r>
              <a:rPr kumimoji="0" lang="en-US" altLang="en-US" sz="1600" b="1" i="0" u="none" strike="noStrike" cap="none" normalizeH="0" baseline="0" dirty="0" err="1">
                <a:ln>
                  <a:noFill/>
                </a:ln>
                <a:solidFill>
                  <a:srgbClr val="000000"/>
                </a:solidFill>
                <a:effectLst/>
                <a:latin typeface="Verdana" panose="020B0604030504040204" pitchFamily="34" charset="0"/>
              </a:rPr>
              <a:t>sonoo</a:t>
            </a:r>
            <a:r>
              <a:rPr kumimoji="0" lang="en-US" altLang="en-US" sz="1600" b="0" i="0" u="none" strike="noStrike" cap="none" normalizeH="0" baseline="0" dirty="0">
                <a:ln>
                  <a:noFill/>
                </a:ln>
                <a:solidFill>
                  <a:srgbClr val="000000"/>
                </a:solidFill>
                <a:effectLst/>
                <a:latin typeface="Verdana" panose="020B0604030504040204" pitchFamily="34" charset="0"/>
              </a:rPr>
              <a:t> where </a:t>
            </a:r>
            <a:r>
              <a:rPr kumimoji="0" lang="en-US" altLang="en-US" sz="1600" b="0" i="0" u="none" strike="noStrike" cap="none" normalizeH="0" baseline="0" dirty="0" err="1">
                <a:ln>
                  <a:noFill/>
                </a:ln>
                <a:solidFill>
                  <a:srgbClr val="000000"/>
                </a:solidFill>
                <a:effectLst/>
                <a:latin typeface="Verdana" panose="020B0604030504040204" pitchFamily="34" charset="0"/>
              </a:rPr>
              <a:t>jdbc</a:t>
            </a:r>
            <a:r>
              <a:rPr kumimoji="0" lang="en-US" altLang="en-US" sz="1600" b="0" i="0" u="none" strike="noStrike" cap="none" normalizeH="0" baseline="0" dirty="0">
                <a:ln>
                  <a:noFill/>
                </a:ln>
                <a:solidFill>
                  <a:srgbClr val="000000"/>
                </a:solidFill>
                <a:effectLst/>
                <a:latin typeface="Verdana" panose="020B0604030504040204" pitchFamily="34" charset="0"/>
              </a:rPr>
              <a:t> is the API, </a:t>
            </a:r>
            <a:r>
              <a:rPr kumimoji="0" lang="en-US" altLang="en-US" sz="1600" b="0" i="0" u="none" strike="noStrike" cap="none" normalizeH="0" baseline="0" dirty="0" err="1">
                <a:ln>
                  <a:noFill/>
                </a:ln>
                <a:solidFill>
                  <a:srgbClr val="000000"/>
                </a:solidFill>
                <a:effectLst/>
                <a:latin typeface="Verdana" panose="020B0604030504040204" pitchFamily="34" charset="0"/>
              </a:rPr>
              <a:t>mysql</a:t>
            </a:r>
            <a:r>
              <a:rPr kumimoji="0" lang="en-US" altLang="en-US" sz="1600" b="0" i="0" u="none" strike="noStrike" cap="none" normalizeH="0" baseline="0" dirty="0">
                <a:ln>
                  <a:noFill/>
                </a:ln>
                <a:solidFill>
                  <a:srgbClr val="000000"/>
                </a:solidFill>
                <a:effectLst/>
                <a:latin typeface="Verdana" panose="020B0604030504040204" pitchFamily="34" charset="0"/>
              </a:rPr>
              <a:t> is the database, localhost is the server name on which </a:t>
            </a:r>
            <a:r>
              <a:rPr kumimoji="0" lang="en-US" altLang="en-US" sz="1600" b="0" i="0" u="none" strike="noStrike" cap="none" normalizeH="0" baseline="0" dirty="0" err="1">
                <a:ln>
                  <a:noFill/>
                </a:ln>
                <a:solidFill>
                  <a:srgbClr val="000000"/>
                </a:solidFill>
                <a:effectLst/>
                <a:latin typeface="Verdana" panose="020B0604030504040204" pitchFamily="34" charset="0"/>
              </a:rPr>
              <a:t>mysql</a:t>
            </a:r>
            <a:r>
              <a:rPr kumimoji="0" lang="en-US" altLang="en-US" sz="1600" b="0" i="0" u="none" strike="noStrike" cap="none" normalizeH="0" baseline="0" dirty="0">
                <a:ln>
                  <a:noFill/>
                </a:ln>
                <a:solidFill>
                  <a:srgbClr val="000000"/>
                </a:solidFill>
                <a:effectLst/>
                <a:latin typeface="Verdana" panose="020B0604030504040204" pitchFamily="34" charset="0"/>
              </a:rPr>
              <a:t> is running, we may also use IP address, 3306 is the port number and </a:t>
            </a:r>
            <a:r>
              <a:rPr kumimoji="0" lang="en-US" altLang="en-US" sz="1600" b="0" i="0" u="none" strike="noStrike" cap="none" normalizeH="0" baseline="0" dirty="0" err="1">
                <a:ln>
                  <a:noFill/>
                </a:ln>
                <a:solidFill>
                  <a:srgbClr val="000000"/>
                </a:solidFill>
                <a:effectLst/>
                <a:latin typeface="Verdana" panose="020B0604030504040204" pitchFamily="34" charset="0"/>
              </a:rPr>
              <a:t>sonoo</a:t>
            </a:r>
            <a:r>
              <a:rPr kumimoji="0" lang="en-US" altLang="en-US" sz="1600" b="0" i="0" u="none" strike="noStrike" cap="none" normalizeH="0" baseline="0" dirty="0">
                <a:ln>
                  <a:noFill/>
                </a:ln>
                <a:solidFill>
                  <a:srgbClr val="000000"/>
                </a:solidFill>
                <a:effectLst/>
                <a:latin typeface="Verdana" panose="020B0604030504040204" pitchFamily="34" charset="0"/>
              </a:rPr>
              <a:t> is the database name. We may use any database, in such case, we need to replace the </a:t>
            </a:r>
            <a:r>
              <a:rPr kumimoji="0" lang="en-US" altLang="en-US" sz="1600" b="0" i="0" u="none" strike="noStrike" cap="none" normalizeH="0" baseline="0" dirty="0" err="1">
                <a:ln>
                  <a:noFill/>
                </a:ln>
                <a:solidFill>
                  <a:srgbClr val="000000"/>
                </a:solidFill>
                <a:effectLst/>
                <a:latin typeface="Verdana" panose="020B0604030504040204" pitchFamily="34" charset="0"/>
              </a:rPr>
              <a:t>sonoo</a:t>
            </a:r>
            <a:r>
              <a:rPr kumimoji="0" lang="en-US" altLang="en-US" sz="1600" b="0" i="0" u="none" strike="noStrike" cap="none" normalizeH="0" baseline="0" dirty="0">
                <a:ln>
                  <a:noFill/>
                </a:ln>
                <a:solidFill>
                  <a:srgbClr val="000000"/>
                </a:solidFill>
                <a:effectLst/>
                <a:latin typeface="Verdana" panose="020B0604030504040204" pitchFamily="34" charset="0"/>
              </a:rPr>
              <a:t> with our database name.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Verdana" panose="020B0604030504040204" pitchFamily="34" charset="0"/>
              </a:rPr>
              <a:t>Username: </a:t>
            </a:r>
            <a:r>
              <a:rPr kumimoji="0" lang="en-US" altLang="en-US" sz="1600" b="0" i="0" u="none" strike="noStrike" cap="none" normalizeH="0" baseline="0" dirty="0">
                <a:ln>
                  <a:noFill/>
                </a:ln>
                <a:solidFill>
                  <a:srgbClr val="000000"/>
                </a:solidFill>
                <a:effectLst/>
                <a:latin typeface="Verdana" panose="020B0604030504040204" pitchFamily="34" charset="0"/>
              </a:rPr>
              <a:t>The default username for the </a:t>
            </a:r>
            <a:r>
              <a:rPr kumimoji="0" lang="en-US" altLang="en-US" sz="1600" b="0" i="0" u="none" strike="noStrike" cap="none" normalizeH="0" baseline="0" dirty="0" err="1">
                <a:ln>
                  <a:noFill/>
                </a:ln>
                <a:solidFill>
                  <a:srgbClr val="000000"/>
                </a:solidFill>
                <a:effectLst/>
                <a:latin typeface="Verdana" panose="020B0604030504040204" pitchFamily="34" charset="0"/>
              </a:rPr>
              <a:t>mysql</a:t>
            </a:r>
            <a:r>
              <a:rPr kumimoji="0" lang="en-US" altLang="en-US" sz="1600" b="0" i="0" u="none" strike="noStrike" cap="none" normalizeH="0" baseline="0" dirty="0">
                <a:ln>
                  <a:noFill/>
                </a:ln>
                <a:solidFill>
                  <a:srgbClr val="000000"/>
                </a:solidFill>
                <a:effectLst/>
                <a:latin typeface="Verdana" panose="020B0604030504040204" pitchFamily="34" charset="0"/>
              </a:rPr>
              <a:t> database is </a:t>
            </a:r>
            <a:r>
              <a:rPr kumimoji="0" lang="en-US" altLang="en-US" sz="1600" b="1" i="0" u="none" strike="noStrike" cap="none" normalizeH="0" baseline="0" dirty="0">
                <a:ln>
                  <a:noFill/>
                </a:ln>
                <a:solidFill>
                  <a:srgbClr val="000000"/>
                </a:solidFill>
                <a:effectLst/>
                <a:latin typeface="Verdana" panose="020B0604030504040204" pitchFamily="34" charset="0"/>
              </a:rPr>
              <a:t>root</a:t>
            </a:r>
            <a:r>
              <a:rPr kumimoji="0" lang="en-US" altLang="en-US" sz="16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Verdana" panose="020B0604030504040204" pitchFamily="34" charset="0"/>
              </a:rPr>
              <a:t>Password: </a:t>
            </a:r>
            <a:r>
              <a:rPr kumimoji="0" lang="en-US" altLang="en-US" sz="1600" b="0" i="0" u="none" strike="noStrike" cap="none" normalizeH="0" baseline="0" dirty="0">
                <a:ln>
                  <a:noFill/>
                </a:ln>
                <a:solidFill>
                  <a:srgbClr val="000000"/>
                </a:solidFill>
                <a:effectLst/>
                <a:latin typeface="Verdana" panose="020B0604030504040204" pitchFamily="34" charset="0"/>
              </a:rPr>
              <a:t>It is the password given by the user at the time of installing the </a:t>
            </a:r>
            <a:r>
              <a:rPr kumimoji="0" lang="en-US" altLang="en-US" sz="1600" b="0" i="0" u="none" strike="noStrike" cap="none" normalizeH="0" baseline="0" dirty="0" err="1">
                <a:ln>
                  <a:noFill/>
                </a:ln>
                <a:solidFill>
                  <a:srgbClr val="000000"/>
                </a:solidFill>
                <a:effectLst/>
                <a:latin typeface="Verdana" panose="020B0604030504040204" pitchFamily="34" charset="0"/>
              </a:rPr>
              <a:t>mysql</a:t>
            </a:r>
            <a:r>
              <a:rPr kumimoji="0" lang="en-US" altLang="en-US" sz="1600" b="0" i="0" u="none" strike="noStrike" cap="none" normalizeH="0" baseline="0" dirty="0">
                <a:ln>
                  <a:noFill/>
                </a:ln>
                <a:solidFill>
                  <a:srgbClr val="000000"/>
                </a:solidFill>
                <a:effectLst/>
                <a:latin typeface="Verdana" panose="020B0604030504040204" pitchFamily="34" charset="0"/>
              </a:rPr>
              <a:t> database. In this example, we are going to use root as the password.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create a table in the </a:t>
            </a:r>
            <a:r>
              <a:rPr kumimoji="0" lang="en-US" altLang="en-US" sz="1600" b="0" i="0" u="none" strike="noStrike" cap="none" normalizeH="0" baseline="0" dirty="0" err="1">
                <a:ln>
                  <a:noFill/>
                </a:ln>
                <a:solidFill>
                  <a:srgbClr val="000000"/>
                </a:solidFill>
                <a:effectLst/>
                <a:latin typeface="Verdana" panose="020B0604030504040204" pitchFamily="34" charset="0"/>
              </a:rPr>
              <a:t>mysql</a:t>
            </a:r>
            <a:r>
              <a:rPr kumimoji="0" lang="en-US" altLang="en-US" sz="1600" b="0" i="0" u="none" strike="noStrike" cap="none" normalizeH="0" baseline="0" dirty="0">
                <a:ln>
                  <a:noFill/>
                </a:ln>
                <a:solidFill>
                  <a:srgbClr val="000000"/>
                </a:solidFill>
                <a:effectLst/>
                <a:latin typeface="Verdana" panose="020B0604030504040204" pitchFamily="34" charset="0"/>
              </a:rPr>
              <a:t> database, but before creating table, we need to create database first.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Verdana" panose="020B0604030504040204" pitchFamily="34" charset="0"/>
              </a:rPr>
              <a:t>create database </a:t>
            </a:r>
            <a:r>
              <a:rPr kumimoji="0" lang="en-US" altLang="en-US" sz="1600" b="0" i="0" u="none" strike="noStrike" cap="none" normalizeH="0" baseline="0" dirty="0" err="1">
                <a:ln>
                  <a:noFill/>
                </a:ln>
                <a:solidFill>
                  <a:srgbClr val="000000"/>
                </a:solidFill>
                <a:effectLst/>
                <a:latin typeface="Verdana" panose="020B0604030504040204" pitchFamily="34" charset="0"/>
              </a:rPr>
              <a:t>sonoo</a:t>
            </a:r>
            <a:r>
              <a:rPr kumimoji="0" lang="en-US" altLang="en-US" sz="16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00000"/>
                </a:solidFill>
                <a:effectLst/>
                <a:latin typeface="Verdana" panose="020B0604030504040204" pitchFamily="34" charset="0"/>
              </a:rPr>
              <a:t>use </a:t>
            </a:r>
            <a:r>
              <a:rPr kumimoji="0" lang="en-US" altLang="en-US" sz="1600" b="0" i="0" u="none" strike="noStrike" cap="none" normalizeH="0" baseline="0" dirty="0" err="1">
                <a:ln>
                  <a:noFill/>
                </a:ln>
                <a:solidFill>
                  <a:srgbClr val="000000"/>
                </a:solidFill>
                <a:effectLst/>
                <a:latin typeface="Verdana" panose="020B0604030504040204" pitchFamily="34" charset="0"/>
              </a:rPr>
              <a:t>sonoo</a:t>
            </a:r>
            <a:r>
              <a:rPr kumimoji="0" lang="en-US" altLang="en-US" sz="16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rgbClr val="000000"/>
                </a:solidFill>
                <a:effectLst/>
                <a:latin typeface="Verdana" panose="020B0604030504040204" pitchFamily="34" charset="0"/>
              </a:rPr>
              <a:t>create table </a:t>
            </a:r>
            <a:r>
              <a:rPr kumimoji="0" lang="en-US" altLang="en-US" sz="1600" b="0" i="0" u="none" strike="noStrike" cap="none" normalizeH="0" baseline="0" dirty="0" err="1">
                <a:ln>
                  <a:noFill/>
                </a:ln>
                <a:solidFill>
                  <a:srgbClr val="000000"/>
                </a:solidFill>
                <a:effectLst/>
                <a:latin typeface="Verdana" panose="020B0604030504040204" pitchFamily="34" charset="0"/>
              </a:rPr>
              <a:t>emp</a:t>
            </a:r>
            <a:r>
              <a:rPr kumimoji="0" lang="en-US" altLang="en-US" sz="1600" b="0" i="0" u="none" strike="noStrike" cap="none" normalizeH="0" baseline="0" dirty="0">
                <a:ln>
                  <a:noFill/>
                </a:ln>
                <a:solidFill>
                  <a:srgbClr val="000000"/>
                </a:solidFill>
                <a:effectLst/>
                <a:latin typeface="Verdana" panose="020B0604030504040204" pitchFamily="34" charset="0"/>
              </a:rPr>
              <a:t>(id </a:t>
            </a:r>
            <a:r>
              <a:rPr kumimoji="0" lang="en-US" altLang="en-US" sz="1600" b="1" i="0" u="none" strike="noStrike" cap="none" normalizeH="0" baseline="0" dirty="0" err="1">
                <a:ln>
                  <a:noFill/>
                </a:ln>
                <a:solidFill>
                  <a:srgbClr val="006699"/>
                </a:solidFill>
                <a:effectLst/>
                <a:latin typeface="Verdana" panose="020B0604030504040204" pitchFamily="34" charset="0"/>
              </a:rPr>
              <a:t>int</a:t>
            </a:r>
            <a:r>
              <a:rPr kumimoji="0" lang="en-US" altLang="en-US" sz="1600" b="0" i="0" u="none" strike="noStrike" cap="none" normalizeH="0" baseline="0" dirty="0">
                <a:ln>
                  <a:noFill/>
                </a:ln>
                <a:solidFill>
                  <a:srgbClr val="000000"/>
                </a:solidFill>
                <a:effectLst/>
                <a:latin typeface="Verdana" panose="020B0604030504040204" pitchFamily="34" charset="0"/>
              </a:rPr>
              <a:t>(</a:t>
            </a:r>
            <a:r>
              <a:rPr kumimoji="0" lang="en-US" altLang="en-US" sz="1600" b="0" i="0" u="none" strike="noStrike" cap="none" normalizeH="0" baseline="0" dirty="0">
                <a:ln>
                  <a:noFill/>
                </a:ln>
                <a:solidFill>
                  <a:srgbClr val="C00000"/>
                </a:solidFill>
                <a:effectLst/>
                <a:latin typeface="Verdana" panose="020B0604030504040204" pitchFamily="34" charset="0"/>
              </a:rPr>
              <a:t>10</a:t>
            </a:r>
            <a:r>
              <a:rPr kumimoji="0" lang="en-US" altLang="en-US" sz="1600" b="0" i="0" u="none" strike="noStrike" cap="none" normalizeH="0" baseline="0" dirty="0">
                <a:ln>
                  <a:noFill/>
                </a:ln>
                <a:solidFill>
                  <a:srgbClr val="000000"/>
                </a:solidFill>
                <a:effectLst/>
                <a:latin typeface="Verdana" panose="020B0604030504040204" pitchFamily="34" charset="0"/>
              </a:rPr>
              <a:t>),name varchar(</a:t>
            </a:r>
            <a:r>
              <a:rPr kumimoji="0" lang="en-US" altLang="en-US" sz="1600" b="0" i="0" u="none" strike="noStrike" cap="none" normalizeH="0" baseline="0" dirty="0">
                <a:ln>
                  <a:noFill/>
                </a:ln>
                <a:solidFill>
                  <a:srgbClr val="C00000"/>
                </a:solidFill>
                <a:effectLst/>
                <a:latin typeface="Verdana" panose="020B0604030504040204" pitchFamily="34" charset="0"/>
              </a:rPr>
              <a:t>40</a:t>
            </a:r>
            <a:r>
              <a:rPr kumimoji="0" lang="en-US" altLang="en-US" sz="1600" b="0" i="0" u="none" strike="noStrike" cap="none" normalizeH="0" baseline="0" dirty="0">
                <a:ln>
                  <a:noFill/>
                </a:ln>
                <a:solidFill>
                  <a:srgbClr val="000000"/>
                </a:solidFill>
                <a:effectLst/>
                <a:latin typeface="Verdana" panose="020B0604030504040204" pitchFamily="34" charset="0"/>
              </a:rPr>
              <a:t>),age </a:t>
            </a:r>
            <a:r>
              <a:rPr kumimoji="0" lang="en-US" altLang="en-US" sz="1600" b="1" i="0" u="none" strike="noStrike" cap="none" normalizeH="0" baseline="0" dirty="0" err="1">
                <a:ln>
                  <a:noFill/>
                </a:ln>
                <a:solidFill>
                  <a:srgbClr val="006699"/>
                </a:solidFill>
                <a:effectLst/>
                <a:latin typeface="Verdana" panose="020B0604030504040204" pitchFamily="34" charset="0"/>
              </a:rPr>
              <a:t>int</a:t>
            </a:r>
            <a:r>
              <a:rPr kumimoji="0" lang="en-US" altLang="en-US" sz="1600" b="0" i="0" u="none" strike="noStrike" cap="none" normalizeH="0" baseline="0" dirty="0">
                <a:ln>
                  <a:noFill/>
                </a:ln>
                <a:solidFill>
                  <a:srgbClr val="000000"/>
                </a:solidFill>
                <a:effectLst/>
                <a:latin typeface="Verdana" panose="020B0604030504040204" pitchFamily="34" charset="0"/>
              </a:rPr>
              <a:t>(</a:t>
            </a:r>
            <a:r>
              <a:rPr kumimoji="0" lang="en-US" altLang="en-US" sz="1600" b="0" i="0" u="none" strike="noStrike" cap="none" normalizeH="0" baseline="0" dirty="0">
                <a:ln>
                  <a:noFill/>
                </a:ln>
                <a:solidFill>
                  <a:srgbClr val="C00000"/>
                </a:solidFill>
                <a:effectLst/>
                <a:latin typeface="Verdana" panose="020B0604030504040204" pitchFamily="34" charset="0"/>
              </a:rPr>
              <a:t>3</a:t>
            </a:r>
            <a:r>
              <a:rPr kumimoji="0" lang="en-US" altLang="en-US" sz="16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106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73" y="480150"/>
            <a:ext cx="11153504" cy="6012090"/>
          </a:xfrm>
        </p:spPr>
        <p:txBody>
          <a:bodyPr>
            <a:normAutofit fontScale="55000" lnSpcReduction="20000"/>
          </a:bodyPr>
          <a:lstStyle/>
          <a:p>
            <a:pPr marL="0" indent="0">
              <a:buNone/>
            </a:pPr>
            <a:r>
              <a:rPr lang="en-US" sz="3700" b="1" dirty="0">
                <a:solidFill>
                  <a:srgbClr val="006699"/>
                </a:solidFill>
                <a:latin typeface="verdana" panose="020B0604030504040204" pitchFamily="34" charset="0"/>
              </a:rPr>
              <a:t>import</a:t>
            </a:r>
            <a:r>
              <a:rPr lang="en-US" sz="3700" dirty="0">
                <a:solidFill>
                  <a:srgbClr val="000000"/>
                </a:solidFill>
                <a:latin typeface="verdana" panose="020B0604030504040204" pitchFamily="34" charset="0"/>
              </a:rPr>
              <a:t> </a:t>
            </a:r>
            <a:r>
              <a:rPr lang="en-US" sz="3700" dirty="0" err="1">
                <a:solidFill>
                  <a:srgbClr val="000000"/>
                </a:solidFill>
                <a:latin typeface="verdana" panose="020B0604030504040204" pitchFamily="34" charset="0"/>
              </a:rPr>
              <a:t>java.sql</a:t>
            </a:r>
            <a:r>
              <a:rPr lang="en-US" sz="3700" dirty="0">
                <a:solidFill>
                  <a:srgbClr val="000000"/>
                </a:solidFill>
                <a:latin typeface="verdana" panose="020B0604030504040204" pitchFamily="34" charset="0"/>
              </a:rPr>
              <a:t>.*;  </a:t>
            </a:r>
          </a:p>
          <a:p>
            <a:pPr marL="0" indent="0">
              <a:buNone/>
            </a:pPr>
            <a:r>
              <a:rPr lang="en-US" sz="3700" b="1" dirty="0">
                <a:solidFill>
                  <a:srgbClr val="006699"/>
                </a:solidFill>
                <a:latin typeface="verdana" panose="020B0604030504040204" pitchFamily="34" charset="0"/>
              </a:rPr>
              <a:t>class</a:t>
            </a:r>
            <a:r>
              <a:rPr lang="en-US" sz="3700" dirty="0">
                <a:solidFill>
                  <a:srgbClr val="000000"/>
                </a:solidFill>
                <a:latin typeface="verdana" panose="020B0604030504040204" pitchFamily="34" charset="0"/>
              </a:rPr>
              <a:t> </a:t>
            </a:r>
            <a:r>
              <a:rPr lang="en-US" sz="3700" dirty="0" err="1">
                <a:solidFill>
                  <a:srgbClr val="000000"/>
                </a:solidFill>
                <a:latin typeface="verdana" panose="020B0604030504040204" pitchFamily="34" charset="0"/>
              </a:rPr>
              <a:t>MysqlCon</a:t>
            </a:r>
            <a:r>
              <a:rPr lang="en-US" sz="3700" dirty="0">
                <a:solidFill>
                  <a:srgbClr val="000000"/>
                </a:solidFill>
                <a:latin typeface="verdana" panose="020B0604030504040204" pitchFamily="34" charset="0"/>
              </a:rPr>
              <a:t>{  </a:t>
            </a:r>
          </a:p>
          <a:p>
            <a:pPr marL="0" indent="0">
              <a:buNone/>
            </a:pPr>
            <a:r>
              <a:rPr lang="en-US" sz="3700" b="1" dirty="0">
                <a:solidFill>
                  <a:srgbClr val="006699"/>
                </a:solidFill>
                <a:latin typeface="verdana" panose="020B0604030504040204" pitchFamily="34" charset="0"/>
              </a:rPr>
              <a:t>public</a:t>
            </a:r>
            <a:r>
              <a:rPr lang="en-US" sz="3700" dirty="0">
                <a:solidFill>
                  <a:srgbClr val="000000"/>
                </a:solidFill>
                <a:latin typeface="verdana" panose="020B0604030504040204" pitchFamily="34" charset="0"/>
              </a:rPr>
              <a:t> </a:t>
            </a:r>
            <a:r>
              <a:rPr lang="en-US" sz="3700" b="1" dirty="0">
                <a:solidFill>
                  <a:srgbClr val="006699"/>
                </a:solidFill>
                <a:latin typeface="verdana" panose="020B0604030504040204" pitchFamily="34" charset="0"/>
              </a:rPr>
              <a:t>static</a:t>
            </a:r>
            <a:r>
              <a:rPr lang="en-US" sz="3700" dirty="0">
                <a:solidFill>
                  <a:srgbClr val="000000"/>
                </a:solidFill>
                <a:latin typeface="verdana" panose="020B0604030504040204" pitchFamily="34" charset="0"/>
              </a:rPr>
              <a:t> </a:t>
            </a:r>
            <a:r>
              <a:rPr lang="en-US" sz="3700" b="1" dirty="0">
                <a:solidFill>
                  <a:srgbClr val="006699"/>
                </a:solidFill>
                <a:latin typeface="verdana" panose="020B0604030504040204" pitchFamily="34" charset="0"/>
              </a:rPr>
              <a:t>void</a:t>
            </a:r>
            <a:r>
              <a:rPr lang="en-US" sz="3700" dirty="0">
                <a:solidFill>
                  <a:srgbClr val="000000"/>
                </a:solidFill>
                <a:latin typeface="verdana" panose="020B0604030504040204" pitchFamily="34" charset="0"/>
              </a:rPr>
              <a:t> main(String </a:t>
            </a:r>
            <a:r>
              <a:rPr lang="en-US" sz="3700" dirty="0" err="1">
                <a:solidFill>
                  <a:srgbClr val="000000"/>
                </a:solidFill>
                <a:latin typeface="verdana" panose="020B0604030504040204" pitchFamily="34" charset="0"/>
              </a:rPr>
              <a:t>args</a:t>
            </a:r>
            <a:r>
              <a:rPr lang="en-US" sz="3700" dirty="0">
                <a:solidFill>
                  <a:srgbClr val="000000"/>
                </a:solidFill>
                <a:latin typeface="verdana" panose="020B0604030504040204" pitchFamily="34" charset="0"/>
              </a:rPr>
              <a:t>[]){  </a:t>
            </a:r>
          </a:p>
          <a:p>
            <a:pPr marL="0" indent="0">
              <a:buNone/>
            </a:pPr>
            <a:r>
              <a:rPr lang="en-US" sz="3700" b="1" dirty="0">
                <a:solidFill>
                  <a:srgbClr val="006699"/>
                </a:solidFill>
                <a:latin typeface="verdana" panose="020B0604030504040204" pitchFamily="34" charset="0"/>
              </a:rPr>
              <a:t>try</a:t>
            </a:r>
            <a:r>
              <a:rPr lang="en-US" sz="3700" dirty="0">
                <a:solidFill>
                  <a:srgbClr val="000000"/>
                </a:solidFill>
                <a:latin typeface="verdana" panose="020B0604030504040204" pitchFamily="34" charset="0"/>
              </a:rPr>
              <a:t>{  </a:t>
            </a:r>
          </a:p>
          <a:p>
            <a:pPr marL="0" indent="0">
              <a:buNone/>
            </a:pPr>
            <a:r>
              <a:rPr lang="en-US" sz="3700" dirty="0" err="1">
                <a:solidFill>
                  <a:srgbClr val="000000"/>
                </a:solidFill>
                <a:latin typeface="verdana" panose="020B0604030504040204" pitchFamily="34" charset="0"/>
              </a:rPr>
              <a:t>Class.forName</a:t>
            </a:r>
            <a:r>
              <a:rPr lang="en-US" sz="3700" dirty="0">
                <a:solidFill>
                  <a:srgbClr val="000000"/>
                </a:solidFill>
                <a:latin typeface="verdana" panose="020B0604030504040204" pitchFamily="34" charset="0"/>
              </a:rPr>
              <a:t>(</a:t>
            </a:r>
            <a:r>
              <a:rPr lang="en-US" sz="3700" dirty="0">
                <a:solidFill>
                  <a:srgbClr val="0000FF"/>
                </a:solidFill>
                <a:latin typeface="verdana" panose="020B0604030504040204" pitchFamily="34" charset="0"/>
              </a:rPr>
              <a:t>"</a:t>
            </a:r>
            <a:r>
              <a:rPr lang="en-US" sz="3700" dirty="0" err="1">
                <a:solidFill>
                  <a:srgbClr val="0000FF"/>
                </a:solidFill>
                <a:latin typeface="verdana" panose="020B0604030504040204" pitchFamily="34" charset="0"/>
              </a:rPr>
              <a:t>com.mysql.jdbc.Driver</a:t>
            </a:r>
            <a:r>
              <a:rPr lang="en-US" sz="3700" dirty="0">
                <a:solidFill>
                  <a:srgbClr val="0000FF"/>
                </a:solidFill>
                <a:latin typeface="verdana" panose="020B0604030504040204" pitchFamily="34" charset="0"/>
              </a:rPr>
              <a:t>"</a:t>
            </a:r>
            <a:r>
              <a:rPr lang="en-US" sz="3700" dirty="0">
                <a:solidFill>
                  <a:srgbClr val="000000"/>
                </a:solidFill>
                <a:latin typeface="verdana" panose="020B0604030504040204" pitchFamily="34" charset="0"/>
              </a:rPr>
              <a:t>);  </a:t>
            </a:r>
          </a:p>
          <a:p>
            <a:pPr marL="0" indent="0">
              <a:buNone/>
            </a:pPr>
            <a:r>
              <a:rPr lang="en-US" sz="3700" dirty="0">
                <a:solidFill>
                  <a:srgbClr val="000000"/>
                </a:solidFill>
                <a:latin typeface="verdana" panose="020B0604030504040204" pitchFamily="34" charset="0"/>
              </a:rPr>
              <a:t>Connection con=</a:t>
            </a:r>
            <a:r>
              <a:rPr lang="en-US" sz="3700" dirty="0" err="1">
                <a:solidFill>
                  <a:srgbClr val="000000"/>
                </a:solidFill>
                <a:latin typeface="verdana" panose="020B0604030504040204" pitchFamily="34" charset="0"/>
              </a:rPr>
              <a:t>DriverManager.getConnection</a:t>
            </a:r>
            <a:r>
              <a:rPr lang="en-US" sz="3700" dirty="0">
                <a:solidFill>
                  <a:srgbClr val="000000"/>
                </a:solidFill>
                <a:latin typeface="verdana" panose="020B0604030504040204" pitchFamily="34" charset="0"/>
              </a:rPr>
              <a:t>(  </a:t>
            </a:r>
          </a:p>
          <a:p>
            <a:pPr marL="0" indent="0">
              <a:buNone/>
            </a:pPr>
            <a:r>
              <a:rPr lang="en-US" sz="3700" dirty="0">
                <a:solidFill>
                  <a:srgbClr val="0000FF"/>
                </a:solidFill>
                <a:latin typeface="verdana" panose="020B0604030504040204" pitchFamily="34" charset="0"/>
              </a:rPr>
              <a:t>"</a:t>
            </a:r>
            <a:r>
              <a:rPr lang="en-US" sz="3700" dirty="0" err="1">
                <a:solidFill>
                  <a:srgbClr val="0000FF"/>
                </a:solidFill>
                <a:latin typeface="verdana" panose="020B0604030504040204" pitchFamily="34" charset="0"/>
              </a:rPr>
              <a:t>jdbc:mysql</a:t>
            </a:r>
            <a:r>
              <a:rPr lang="en-US" sz="3700" dirty="0">
                <a:solidFill>
                  <a:srgbClr val="0000FF"/>
                </a:solidFill>
                <a:latin typeface="verdana" panose="020B0604030504040204" pitchFamily="34" charset="0"/>
              </a:rPr>
              <a:t>://localhost:3306/</a:t>
            </a:r>
            <a:r>
              <a:rPr lang="en-US" sz="3700" dirty="0" err="1">
                <a:solidFill>
                  <a:srgbClr val="0000FF"/>
                </a:solidFill>
                <a:latin typeface="verdana" panose="020B0604030504040204" pitchFamily="34" charset="0"/>
              </a:rPr>
              <a:t>sonoo</a:t>
            </a:r>
            <a:r>
              <a:rPr lang="en-US" sz="3700" dirty="0">
                <a:solidFill>
                  <a:srgbClr val="0000FF"/>
                </a:solidFill>
                <a:latin typeface="verdana" panose="020B0604030504040204" pitchFamily="34" charset="0"/>
              </a:rPr>
              <a:t>"</a:t>
            </a:r>
            <a:r>
              <a:rPr lang="en-US" sz="3700" dirty="0">
                <a:solidFill>
                  <a:srgbClr val="000000"/>
                </a:solidFill>
                <a:latin typeface="verdana" panose="020B0604030504040204" pitchFamily="34" charset="0"/>
              </a:rPr>
              <a:t>,</a:t>
            </a:r>
            <a:r>
              <a:rPr lang="en-US" sz="3700" dirty="0">
                <a:solidFill>
                  <a:srgbClr val="0000FF"/>
                </a:solidFill>
                <a:latin typeface="verdana" panose="020B0604030504040204" pitchFamily="34" charset="0"/>
              </a:rPr>
              <a:t>"</a:t>
            </a:r>
            <a:r>
              <a:rPr lang="en-US" sz="3700" dirty="0" err="1">
                <a:solidFill>
                  <a:srgbClr val="0000FF"/>
                </a:solidFill>
                <a:latin typeface="verdana" panose="020B0604030504040204" pitchFamily="34" charset="0"/>
              </a:rPr>
              <a:t>root"</a:t>
            </a:r>
            <a:r>
              <a:rPr lang="en-US" sz="3700" dirty="0" err="1">
                <a:solidFill>
                  <a:srgbClr val="000000"/>
                </a:solidFill>
                <a:latin typeface="verdana" panose="020B0604030504040204" pitchFamily="34" charset="0"/>
              </a:rPr>
              <a:t>,</a:t>
            </a:r>
            <a:r>
              <a:rPr lang="en-US" sz="3700" dirty="0" err="1">
                <a:solidFill>
                  <a:srgbClr val="0000FF"/>
                </a:solidFill>
                <a:latin typeface="verdana" panose="020B0604030504040204" pitchFamily="34" charset="0"/>
              </a:rPr>
              <a:t>"root</a:t>
            </a:r>
            <a:r>
              <a:rPr lang="en-US" sz="3700" dirty="0">
                <a:solidFill>
                  <a:srgbClr val="0000FF"/>
                </a:solidFill>
                <a:latin typeface="verdana" panose="020B0604030504040204" pitchFamily="34" charset="0"/>
              </a:rPr>
              <a:t>"</a:t>
            </a:r>
            <a:r>
              <a:rPr lang="en-US" sz="3700" dirty="0">
                <a:solidFill>
                  <a:srgbClr val="000000"/>
                </a:solidFill>
                <a:latin typeface="verdana" panose="020B0604030504040204" pitchFamily="34" charset="0"/>
              </a:rPr>
              <a:t>);  </a:t>
            </a:r>
          </a:p>
          <a:p>
            <a:pPr marL="0" indent="0">
              <a:buNone/>
            </a:pPr>
            <a:r>
              <a:rPr lang="en-US" sz="3700" dirty="0">
                <a:solidFill>
                  <a:srgbClr val="008200"/>
                </a:solidFill>
                <a:latin typeface="verdana" panose="020B0604030504040204" pitchFamily="34" charset="0"/>
              </a:rPr>
              <a:t>//here </a:t>
            </a:r>
            <a:r>
              <a:rPr lang="en-US" sz="3700" dirty="0" err="1">
                <a:solidFill>
                  <a:srgbClr val="008200"/>
                </a:solidFill>
                <a:latin typeface="verdana" panose="020B0604030504040204" pitchFamily="34" charset="0"/>
              </a:rPr>
              <a:t>sonoo</a:t>
            </a:r>
            <a:r>
              <a:rPr lang="en-US" sz="3700" dirty="0">
                <a:solidFill>
                  <a:srgbClr val="008200"/>
                </a:solidFill>
                <a:latin typeface="verdana" panose="020B0604030504040204" pitchFamily="34" charset="0"/>
              </a:rPr>
              <a:t> is database name, root is username and password</a:t>
            </a:r>
            <a:r>
              <a:rPr lang="en-US" sz="3700" dirty="0">
                <a:solidFill>
                  <a:srgbClr val="000000"/>
                </a:solidFill>
                <a:latin typeface="verdana" panose="020B0604030504040204" pitchFamily="34" charset="0"/>
              </a:rPr>
              <a:t>  </a:t>
            </a:r>
          </a:p>
          <a:p>
            <a:pPr marL="0" indent="0">
              <a:buNone/>
            </a:pPr>
            <a:r>
              <a:rPr lang="en-US" sz="3700" dirty="0">
                <a:solidFill>
                  <a:srgbClr val="000000"/>
                </a:solidFill>
                <a:latin typeface="verdana" panose="020B0604030504040204" pitchFamily="34" charset="0"/>
              </a:rPr>
              <a:t>Statement </a:t>
            </a:r>
            <a:r>
              <a:rPr lang="en-US" sz="3700" dirty="0" err="1">
                <a:solidFill>
                  <a:srgbClr val="000000"/>
                </a:solidFill>
                <a:latin typeface="verdana" panose="020B0604030504040204" pitchFamily="34" charset="0"/>
              </a:rPr>
              <a:t>stmt</a:t>
            </a:r>
            <a:r>
              <a:rPr lang="en-US" sz="3700" dirty="0">
                <a:solidFill>
                  <a:srgbClr val="000000"/>
                </a:solidFill>
                <a:latin typeface="verdana" panose="020B0604030504040204" pitchFamily="34" charset="0"/>
              </a:rPr>
              <a:t>=</a:t>
            </a:r>
            <a:r>
              <a:rPr lang="en-US" sz="3700" dirty="0" err="1">
                <a:solidFill>
                  <a:srgbClr val="000000"/>
                </a:solidFill>
                <a:latin typeface="verdana" panose="020B0604030504040204" pitchFamily="34" charset="0"/>
              </a:rPr>
              <a:t>con.createStatement</a:t>
            </a:r>
            <a:r>
              <a:rPr lang="en-US" sz="3700" dirty="0">
                <a:solidFill>
                  <a:srgbClr val="000000"/>
                </a:solidFill>
                <a:latin typeface="verdana" panose="020B0604030504040204" pitchFamily="34" charset="0"/>
              </a:rPr>
              <a:t>();  </a:t>
            </a:r>
          </a:p>
          <a:p>
            <a:pPr marL="0" indent="0">
              <a:buNone/>
            </a:pPr>
            <a:r>
              <a:rPr lang="en-US" sz="3700" dirty="0" err="1">
                <a:solidFill>
                  <a:srgbClr val="000000"/>
                </a:solidFill>
                <a:latin typeface="verdana" panose="020B0604030504040204" pitchFamily="34" charset="0"/>
              </a:rPr>
              <a:t>ResultSet</a:t>
            </a:r>
            <a:r>
              <a:rPr lang="en-US" sz="3700" dirty="0">
                <a:solidFill>
                  <a:srgbClr val="000000"/>
                </a:solidFill>
                <a:latin typeface="verdana" panose="020B0604030504040204" pitchFamily="34" charset="0"/>
              </a:rPr>
              <a:t> </a:t>
            </a:r>
            <a:r>
              <a:rPr lang="en-US" sz="3700" dirty="0" err="1">
                <a:solidFill>
                  <a:srgbClr val="000000"/>
                </a:solidFill>
                <a:latin typeface="verdana" panose="020B0604030504040204" pitchFamily="34" charset="0"/>
              </a:rPr>
              <a:t>rs</a:t>
            </a:r>
            <a:r>
              <a:rPr lang="en-US" sz="3700" dirty="0">
                <a:solidFill>
                  <a:srgbClr val="000000"/>
                </a:solidFill>
                <a:latin typeface="verdana" panose="020B0604030504040204" pitchFamily="34" charset="0"/>
              </a:rPr>
              <a:t>=</a:t>
            </a:r>
            <a:r>
              <a:rPr lang="en-US" sz="3700" dirty="0" err="1">
                <a:solidFill>
                  <a:srgbClr val="000000"/>
                </a:solidFill>
                <a:latin typeface="verdana" panose="020B0604030504040204" pitchFamily="34" charset="0"/>
              </a:rPr>
              <a:t>stmt.executeQuery</a:t>
            </a:r>
            <a:r>
              <a:rPr lang="en-US" sz="3700" dirty="0">
                <a:solidFill>
                  <a:srgbClr val="000000"/>
                </a:solidFill>
                <a:latin typeface="verdana" panose="020B0604030504040204" pitchFamily="34" charset="0"/>
              </a:rPr>
              <a:t>(</a:t>
            </a:r>
            <a:r>
              <a:rPr lang="en-US" sz="3700" dirty="0">
                <a:solidFill>
                  <a:srgbClr val="0000FF"/>
                </a:solidFill>
                <a:latin typeface="verdana" panose="020B0604030504040204" pitchFamily="34" charset="0"/>
              </a:rPr>
              <a:t>"select * from </a:t>
            </a:r>
            <a:r>
              <a:rPr lang="en-US" sz="3700" dirty="0" err="1">
                <a:solidFill>
                  <a:srgbClr val="0000FF"/>
                </a:solidFill>
                <a:latin typeface="verdana" panose="020B0604030504040204" pitchFamily="34" charset="0"/>
              </a:rPr>
              <a:t>emp</a:t>
            </a:r>
            <a:r>
              <a:rPr lang="en-US" sz="3700" dirty="0">
                <a:solidFill>
                  <a:srgbClr val="0000FF"/>
                </a:solidFill>
                <a:latin typeface="verdana" panose="020B0604030504040204" pitchFamily="34" charset="0"/>
              </a:rPr>
              <a:t>"</a:t>
            </a:r>
            <a:r>
              <a:rPr lang="en-US" sz="3700" dirty="0">
                <a:solidFill>
                  <a:srgbClr val="000000"/>
                </a:solidFill>
                <a:latin typeface="verdana" panose="020B0604030504040204" pitchFamily="34" charset="0"/>
              </a:rPr>
              <a:t>);  </a:t>
            </a:r>
          </a:p>
          <a:p>
            <a:pPr marL="0" indent="0">
              <a:buNone/>
            </a:pPr>
            <a:r>
              <a:rPr lang="en-US" sz="3700" b="1" dirty="0">
                <a:solidFill>
                  <a:srgbClr val="006699"/>
                </a:solidFill>
                <a:latin typeface="verdana" panose="020B0604030504040204" pitchFamily="34" charset="0"/>
              </a:rPr>
              <a:t>while</a:t>
            </a:r>
            <a:r>
              <a:rPr lang="en-US" sz="3700" dirty="0">
                <a:solidFill>
                  <a:srgbClr val="000000"/>
                </a:solidFill>
                <a:latin typeface="verdana" panose="020B0604030504040204" pitchFamily="34" charset="0"/>
              </a:rPr>
              <a:t>(</a:t>
            </a:r>
            <a:r>
              <a:rPr lang="en-US" sz="3700" dirty="0" err="1">
                <a:solidFill>
                  <a:srgbClr val="000000"/>
                </a:solidFill>
                <a:latin typeface="verdana" panose="020B0604030504040204" pitchFamily="34" charset="0"/>
              </a:rPr>
              <a:t>rs.next</a:t>
            </a:r>
            <a:r>
              <a:rPr lang="en-US" sz="3700" dirty="0">
                <a:solidFill>
                  <a:srgbClr val="000000"/>
                </a:solidFill>
                <a:latin typeface="verdana" panose="020B0604030504040204" pitchFamily="34" charset="0"/>
              </a:rPr>
              <a:t>())  </a:t>
            </a:r>
          </a:p>
          <a:p>
            <a:pPr marL="0" indent="0">
              <a:buNone/>
            </a:pPr>
            <a:r>
              <a:rPr lang="en-US" sz="3700" dirty="0" err="1">
                <a:solidFill>
                  <a:srgbClr val="000000"/>
                </a:solidFill>
                <a:latin typeface="verdana" panose="020B0604030504040204" pitchFamily="34" charset="0"/>
              </a:rPr>
              <a:t>System.out.println</a:t>
            </a:r>
            <a:r>
              <a:rPr lang="en-US" sz="3700" dirty="0">
                <a:solidFill>
                  <a:srgbClr val="000000"/>
                </a:solidFill>
                <a:latin typeface="verdana" panose="020B0604030504040204" pitchFamily="34" charset="0"/>
              </a:rPr>
              <a:t>(</a:t>
            </a:r>
            <a:r>
              <a:rPr lang="en-US" sz="3700" dirty="0" err="1">
                <a:solidFill>
                  <a:srgbClr val="000000"/>
                </a:solidFill>
                <a:latin typeface="verdana" panose="020B0604030504040204" pitchFamily="34" charset="0"/>
              </a:rPr>
              <a:t>rs.getInt</a:t>
            </a:r>
            <a:r>
              <a:rPr lang="en-US" sz="3700" dirty="0">
                <a:solidFill>
                  <a:srgbClr val="000000"/>
                </a:solidFill>
                <a:latin typeface="verdana" panose="020B0604030504040204" pitchFamily="34" charset="0"/>
              </a:rPr>
              <a:t>(</a:t>
            </a:r>
            <a:r>
              <a:rPr lang="en-US" sz="3700" dirty="0">
                <a:solidFill>
                  <a:srgbClr val="C00000"/>
                </a:solidFill>
                <a:latin typeface="verdana" panose="020B0604030504040204" pitchFamily="34" charset="0"/>
              </a:rPr>
              <a:t>1</a:t>
            </a:r>
            <a:r>
              <a:rPr lang="en-US" sz="3700" dirty="0">
                <a:solidFill>
                  <a:srgbClr val="000000"/>
                </a:solidFill>
                <a:latin typeface="verdana" panose="020B0604030504040204" pitchFamily="34" charset="0"/>
              </a:rPr>
              <a:t>)+</a:t>
            </a:r>
            <a:r>
              <a:rPr lang="en-US" sz="3700" dirty="0">
                <a:solidFill>
                  <a:srgbClr val="0000FF"/>
                </a:solidFill>
                <a:latin typeface="verdana" panose="020B0604030504040204" pitchFamily="34" charset="0"/>
              </a:rPr>
              <a:t>"  "</a:t>
            </a:r>
            <a:r>
              <a:rPr lang="en-US" sz="3700" dirty="0">
                <a:solidFill>
                  <a:srgbClr val="000000"/>
                </a:solidFill>
                <a:latin typeface="verdana" panose="020B0604030504040204" pitchFamily="34" charset="0"/>
              </a:rPr>
              <a:t>+</a:t>
            </a:r>
            <a:r>
              <a:rPr lang="en-US" sz="3700" dirty="0" err="1">
                <a:solidFill>
                  <a:srgbClr val="000000"/>
                </a:solidFill>
                <a:latin typeface="verdana" panose="020B0604030504040204" pitchFamily="34" charset="0"/>
              </a:rPr>
              <a:t>rs.getString</a:t>
            </a:r>
            <a:r>
              <a:rPr lang="en-US" sz="3700" dirty="0">
                <a:solidFill>
                  <a:srgbClr val="000000"/>
                </a:solidFill>
                <a:latin typeface="verdana" panose="020B0604030504040204" pitchFamily="34" charset="0"/>
              </a:rPr>
              <a:t>(</a:t>
            </a:r>
            <a:r>
              <a:rPr lang="en-US" sz="3700" dirty="0">
                <a:solidFill>
                  <a:srgbClr val="C00000"/>
                </a:solidFill>
                <a:latin typeface="verdana" panose="020B0604030504040204" pitchFamily="34" charset="0"/>
              </a:rPr>
              <a:t>2</a:t>
            </a:r>
            <a:r>
              <a:rPr lang="en-US" sz="3700" dirty="0">
                <a:solidFill>
                  <a:srgbClr val="000000"/>
                </a:solidFill>
                <a:latin typeface="verdana" panose="020B0604030504040204" pitchFamily="34" charset="0"/>
              </a:rPr>
              <a:t>)+</a:t>
            </a:r>
            <a:r>
              <a:rPr lang="en-US" sz="3700" dirty="0">
                <a:solidFill>
                  <a:srgbClr val="0000FF"/>
                </a:solidFill>
                <a:latin typeface="verdana" panose="020B0604030504040204" pitchFamily="34" charset="0"/>
              </a:rPr>
              <a:t>"  "</a:t>
            </a:r>
            <a:r>
              <a:rPr lang="en-US" sz="3700" dirty="0">
                <a:solidFill>
                  <a:srgbClr val="000000"/>
                </a:solidFill>
                <a:latin typeface="verdana" panose="020B0604030504040204" pitchFamily="34" charset="0"/>
              </a:rPr>
              <a:t>+</a:t>
            </a:r>
            <a:r>
              <a:rPr lang="en-US" sz="3700" dirty="0" err="1">
                <a:solidFill>
                  <a:srgbClr val="000000"/>
                </a:solidFill>
                <a:latin typeface="verdana" panose="020B0604030504040204" pitchFamily="34" charset="0"/>
              </a:rPr>
              <a:t>rs.getString</a:t>
            </a:r>
            <a:r>
              <a:rPr lang="en-US" sz="3700" dirty="0">
                <a:solidFill>
                  <a:srgbClr val="000000"/>
                </a:solidFill>
                <a:latin typeface="verdana" panose="020B0604030504040204" pitchFamily="34" charset="0"/>
              </a:rPr>
              <a:t>(</a:t>
            </a:r>
            <a:r>
              <a:rPr lang="en-US" sz="3700" dirty="0">
                <a:solidFill>
                  <a:srgbClr val="C00000"/>
                </a:solidFill>
                <a:latin typeface="verdana" panose="020B0604030504040204" pitchFamily="34" charset="0"/>
              </a:rPr>
              <a:t>3</a:t>
            </a:r>
            <a:r>
              <a:rPr lang="en-US" sz="3700" dirty="0">
                <a:solidFill>
                  <a:srgbClr val="000000"/>
                </a:solidFill>
                <a:latin typeface="verdana" panose="020B0604030504040204" pitchFamily="34" charset="0"/>
              </a:rPr>
              <a:t>));  </a:t>
            </a:r>
          </a:p>
          <a:p>
            <a:pPr marL="0" indent="0">
              <a:buNone/>
            </a:pPr>
            <a:r>
              <a:rPr lang="en-US" sz="3700" dirty="0" err="1">
                <a:solidFill>
                  <a:srgbClr val="000000"/>
                </a:solidFill>
                <a:latin typeface="verdana" panose="020B0604030504040204" pitchFamily="34" charset="0"/>
              </a:rPr>
              <a:t>con.close</a:t>
            </a:r>
            <a:r>
              <a:rPr lang="en-US" sz="3700" dirty="0">
                <a:solidFill>
                  <a:srgbClr val="000000"/>
                </a:solidFill>
                <a:latin typeface="verdana" panose="020B0604030504040204" pitchFamily="34" charset="0"/>
              </a:rPr>
              <a:t>();  </a:t>
            </a:r>
          </a:p>
          <a:p>
            <a:pPr marL="0" indent="0">
              <a:buNone/>
            </a:pPr>
            <a:r>
              <a:rPr lang="en-US" sz="3700" dirty="0">
                <a:solidFill>
                  <a:srgbClr val="000000"/>
                </a:solidFill>
                <a:latin typeface="verdana" panose="020B0604030504040204" pitchFamily="34" charset="0"/>
              </a:rPr>
              <a:t>}</a:t>
            </a:r>
            <a:r>
              <a:rPr lang="en-US" sz="3700" b="1" dirty="0">
                <a:solidFill>
                  <a:srgbClr val="006699"/>
                </a:solidFill>
                <a:latin typeface="verdana" panose="020B0604030504040204" pitchFamily="34" charset="0"/>
              </a:rPr>
              <a:t>catch</a:t>
            </a:r>
            <a:r>
              <a:rPr lang="en-US" sz="3700" dirty="0">
                <a:solidFill>
                  <a:srgbClr val="000000"/>
                </a:solidFill>
                <a:latin typeface="verdana" panose="020B0604030504040204" pitchFamily="34" charset="0"/>
              </a:rPr>
              <a:t>(Exception e){ </a:t>
            </a:r>
            <a:r>
              <a:rPr lang="en-US" sz="3700" dirty="0" err="1">
                <a:solidFill>
                  <a:srgbClr val="000000"/>
                </a:solidFill>
                <a:latin typeface="verdana" panose="020B0604030504040204" pitchFamily="34" charset="0"/>
              </a:rPr>
              <a:t>System.out.println</a:t>
            </a:r>
            <a:r>
              <a:rPr lang="en-US" sz="3700" dirty="0">
                <a:solidFill>
                  <a:srgbClr val="000000"/>
                </a:solidFill>
                <a:latin typeface="verdana" panose="020B0604030504040204" pitchFamily="34" charset="0"/>
              </a:rPr>
              <a:t>(e);}  </a:t>
            </a:r>
          </a:p>
          <a:p>
            <a:pPr marL="0" indent="0">
              <a:buNone/>
            </a:pPr>
            <a:r>
              <a:rPr lang="en-US" sz="3700" dirty="0">
                <a:solidFill>
                  <a:srgbClr val="000000"/>
                </a:solidFill>
                <a:latin typeface="verdana" panose="020B0604030504040204" pitchFamily="34" charset="0"/>
              </a:rPr>
              <a:t>}  </a:t>
            </a:r>
          </a:p>
          <a:p>
            <a:pPr marL="0" indent="0">
              <a:buNone/>
            </a:pPr>
            <a:r>
              <a:rPr lang="en-US" sz="37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99152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3332"/>
          </a:xfrm>
        </p:spPr>
        <p:txBody>
          <a:bodyPr>
            <a:normAutofit fontScale="90000"/>
          </a:bodyPr>
          <a:lstStyle/>
          <a:p>
            <a:pPr algn="ctr"/>
            <a:r>
              <a:rPr lang="en-US" sz="3200" b="1" u="sng" dirty="0"/>
              <a:t>Connectivity with Access without Data Source Name</a:t>
            </a:r>
            <a:endParaRPr lang="en-US" dirty="0"/>
          </a:p>
        </p:txBody>
      </p:sp>
      <p:sp>
        <p:nvSpPr>
          <p:cNvPr id="3" name="Content Placeholder 2"/>
          <p:cNvSpPr>
            <a:spLocks noGrp="1"/>
          </p:cNvSpPr>
          <p:nvPr>
            <p:ph idx="1"/>
          </p:nvPr>
        </p:nvSpPr>
        <p:spPr>
          <a:xfrm>
            <a:off x="694508" y="911224"/>
            <a:ext cx="10659292" cy="6051279"/>
          </a:xfrm>
        </p:spPr>
        <p:txBody>
          <a:bodyPr>
            <a:normAutofit fontScale="40000" lnSpcReduction="20000"/>
          </a:bodyPr>
          <a:lstStyle/>
          <a:p>
            <a:pPr marL="0" indent="0">
              <a:buNone/>
            </a:pPr>
            <a:r>
              <a:rPr lang="en-US" sz="3400" b="1" dirty="0">
                <a:solidFill>
                  <a:srgbClr val="006699"/>
                </a:solidFill>
                <a:latin typeface="verdana" panose="020B0604030504040204" pitchFamily="34" charset="0"/>
              </a:rPr>
              <a:t>import</a:t>
            </a:r>
            <a:r>
              <a:rPr lang="en-US" sz="3400" dirty="0">
                <a:solidFill>
                  <a:srgbClr val="000000"/>
                </a:solidFill>
                <a:latin typeface="verdana" panose="020B0604030504040204" pitchFamily="34" charset="0"/>
              </a:rPr>
              <a:t> </a:t>
            </a:r>
            <a:r>
              <a:rPr lang="en-US" sz="3400" dirty="0" err="1">
                <a:solidFill>
                  <a:srgbClr val="000000"/>
                </a:solidFill>
                <a:latin typeface="verdana" panose="020B0604030504040204" pitchFamily="34" charset="0"/>
              </a:rPr>
              <a:t>java.sql</a:t>
            </a:r>
            <a:r>
              <a:rPr lang="en-US" sz="3400" dirty="0">
                <a:solidFill>
                  <a:srgbClr val="000000"/>
                </a:solidFill>
                <a:latin typeface="verdana" panose="020B0604030504040204" pitchFamily="34" charset="0"/>
              </a:rPr>
              <a:t>.*;  </a:t>
            </a:r>
          </a:p>
          <a:p>
            <a:pPr marL="0" indent="0">
              <a:buNone/>
            </a:pPr>
            <a:r>
              <a:rPr lang="en-US" sz="3400" b="1" dirty="0">
                <a:solidFill>
                  <a:srgbClr val="006699"/>
                </a:solidFill>
                <a:latin typeface="verdana" panose="020B0604030504040204" pitchFamily="34" charset="0"/>
              </a:rPr>
              <a:t>class</a:t>
            </a:r>
            <a:r>
              <a:rPr lang="en-US" sz="3400" dirty="0">
                <a:solidFill>
                  <a:srgbClr val="000000"/>
                </a:solidFill>
                <a:latin typeface="verdana" panose="020B0604030504040204" pitchFamily="34" charset="0"/>
              </a:rPr>
              <a:t> Test{  </a:t>
            </a:r>
          </a:p>
          <a:p>
            <a:pPr marL="0" indent="0">
              <a:buNone/>
            </a:pPr>
            <a:r>
              <a:rPr lang="en-US" sz="3400" b="1" dirty="0">
                <a:solidFill>
                  <a:srgbClr val="006699"/>
                </a:solidFill>
                <a:latin typeface="verdana" panose="020B0604030504040204" pitchFamily="34" charset="0"/>
              </a:rPr>
              <a:t>public</a:t>
            </a:r>
            <a:r>
              <a:rPr lang="en-US" sz="3400" dirty="0">
                <a:solidFill>
                  <a:srgbClr val="000000"/>
                </a:solidFill>
                <a:latin typeface="verdana" panose="020B0604030504040204" pitchFamily="34" charset="0"/>
              </a:rPr>
              <a:t> </a:t>
            </a:r>
            <a:r>
              <a:rPr lang="en-US" sz="3400" b="1" dirty="0">
                <a:solidFill>
                  <a:srgbClr val="006699"/>
                </a:solidFill>
                <a:latin typeface="verdana" panose="020B0604030504040204" pitchFamily="34" charset="0"/>
              </a:rPr>
              <a:t>static</a:t>
            </a:r>
            <a:r>
              <a:rPr lang="en-US" sz="3400" dirty="0">
                <a:solidFill>
                  <a:srgbClr val="000000"/>
                </a:solidFill>
                <a:latin typeface="verdana" panose="020B0604030504040204" pitchFamily="34" charset="0"/>
              </a:rPr>
              <a:t> </a:t>
            </a:r>
            <a:r>
              <a:rPr lang="en-US" sz="3400" b="1" dirty="0">
                <a:solidFill>
                  <a:srgbClr val="006699"/>
                </a:solidFill>
                <a:latin typeface="verdana" panose="020B0604030504040204" pitchFamily="34" charset="0"/>
              </a:rPr>
              <a:t>void</a:t>
            </a:r>
            <a:r>
              <a:rPr lang="en-US" sz="3400" dirty="0">
                <a:solidFill>
                  <a:srgbClr val="000000"/>
                </a:solidFill>
                <a:latin typeface="verdana" panose="020B0604030504040204" pitchFamily="34" charset="0"/>
              </a:rPr>
              <a:t> main(String </a:t>
            </a:r>
            <a:r>
              <a:rPr lang="en-US" sz="3400" dirty="0" err="1">
                <a:solidFill>
                  <a:srgbClr val="000000"/>
                </a:solidFill>
                <a:latin typeface="verdana" panose="020B0604030504040204" pitchFamily="34" charset="0"/>
              </a:rPr>
              <a:t>ar</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r>
              <a:rPr lang="en-US" sz="3400" b="1" dirty="0">
                <a:solidFill>
                  <a:srgbClr val="006699"/>
                </a:solidFill>
                <a:latin typeface="verdana" panose="020B0604030504040204" pitchFamily="34" charset="0"/>
              </a:rPr>
              <a:t>try</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String database=</a:t>
            </a:r>
            <a:r>
              <a:rPr lang="en-US" sz="3400" dirty="0">
                <a:solidFill>
                  <a:srgbClr val="0000FF"/>
                </a:solidFill>
                <a:latin typeface="verdana" panose="020B0604030504040204" pitchFamily="34" charset="0"/>
              </a:rPr>
              <a:t>"student.mdb"</a:t>
            </a:r>
            <a:r>
              <a:rPr lang="en-US" sz="3400" dirty="0">
                <a:solidFill>
                  <a:srgbClr val="000000"/>
                </a:solidFill>
                <a:latin typeface="verdana" panose="020B0604030504040204" pitchFamily="34" charset="0"/>
              </a:rPr>
              <a:t>;</a:t>
            </a:r>
            <a:r>
              <a:rPr lang="en-US" sz="3400" dirty="0">
                <a:solidFill>
                  <a:srgbClr val="008200"/>
                </a:solidFill>
                <a:latin typeface="verdana" panose="020B0604030504040204" pitchFamily="34" charset="0"/>
              </a:rPr>
              <a:t>//Here database exists in the current directory</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String </a:t>
            </a:r>
            <a:r>
              <a:rPr lang="en-US" sz="3400" dirty="0" err="1">
                <a:solidFill>
                  <a:srgbClr val="000000"/>
                </a:solidFill>
                <a:latin typeface="verdana" panose="020B0604030504040204" pitchFamily="34" charset="0"/>
              </a:rPr>
              <a:t>url</a:t>
            </a:r>
            <a:r>
              <a:rPr lang="en-US" sz="3400" dirty="0">
                <a:solidFill>
                  <a:srgbClr val="000000"/>
                </a:solidFill>
                <a:latin typeface="verdana" panose="020B0604030504040204" pitchFamily="34" charset="0"/>
              </a:rPr>
              <a:t>="</a:t>
            </a:r>
            <a:r>
              <a:rPr lang="en-US" sz="3400" dirty="0" err="1">
                <a:solidFill>
                  <a:srgbClr val="000000"/>
                </a:solidFill>
                <a:latin typeface="verdana" panose="020B0604030504040204" pitchFamily="34" charset="0"/>
              </a:rPr>
              <a:t>jdbc:odbc:Driver</a:t>
            </a:r>
            <a:r>
              <a:rPr lang="en-US" sz="3400" dirty="0">
                <a:solidFill>
                  <a:srgbClr val="000000"/>
                </a:solidFill>
                <a:latin typeface="verdana" panose="020B0604030504040204" pitchFamily="34" charset="0"/>
              </a:rPr>
              <a:t>={Microsoft Access Driver (*.</a:t>
            </a:r>
            <a:r>
              <a:rPr lang="en-US" sz="3400" dirty="0" err="1">
                <a:solidFill>
                  <a:srgbClr val="000000"/>
                </a:solidFill>
                <a:latin typeface="verdana" panose="020B0604030504040204" pitchFamily="34" charset="0"/>
              </a:rPr>
              <a:t>mdb</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DBQ=</a:t>
            </a:r>
            <a:r>
              <a:rPr lang="en-US" sz="3400" dirty="0">
                <a:solidFill>
                  <a:srgbClr val="0000FF"/>
                </a:solidFill>
                <a:latin typeface="verdana" panose="020B0604030504040204" pitchFamily="34" charset="0"/>
              </a:rPr>
              <a:t>" + database + "</a:t>
            </a:r>
            <a:r>
              <a:rPr lang="en-US" sz="3400" dirty="0">
                <a:solidFill>
                  <a:srgbClr val="000000"/>
                </a:solidFill>
                <a:latin typeface="verdana" panose="020B0604030504040204" pitchFamily="34" charset="0"/>
              </a:rPr>
              <a:t>;</a:t>
            </a:r>
            <a:r>
              <a:rPr lang="en-US" sz="3400" dirty="0" err="1">
                <a:solidFill>
                  <a:srgbClr val="000000"/>
                </a:solidFill>
                <a:latin typeface="verdana" panose="020B0604030504040204" pitchFamily="34" charset="0"/>
              </a:rPr>
              <a:t>DriverID</a:t>
            </a:r>
            <a:r>
              <a:rPr lang="en-US" sz="3400" dirty="0">
                <a:solidFill>
                  <a:srgbClr val="000000"/>
                </a:solidFill>
                <a:latin typeface="verdana" panose="020B0604030504040204" pitchFamily="34" charset="0"/>
              </a:rPr>
              <a:t>=</a:t>
            </a:r>
            <a:r>
              <a:rPr lang="en-US" sz="3400" dirty="0">
                <a:solidFill>
                  <a:srgbClr val="C00000"/>
                </a:solidFill>
                <a:latin typeface="verdana" panose="020B0604030504040204" pitchFamily="34" charset="0"/>
              </a:rPr>
              <a:t>22</a:t>
            </a:r>
            <a:r>
              <a:rPr lang="en-US" sz="3400" dirty="0">
                <a:solidFill>
                  <a:srgbClr val="000000"/>
                </a:solidFill>
                <a:latin typeface="verdana" panose="020B0604030504040204" pitchFamily="34" charset="0"/>
              </a:rPr>
              <a:t>;READONLY=</a:t>
            </a:r>
            <a:r>
              <a:rPr lang="en-US" sz="3400" b="1" dirty="0">
                <a:solidFill>
                  <a:srgbClr val="006699"/>
                </a:solidFill>
                <a:latin typeface="verdana" panose="020B0604030504040204" pitchFamily="34" charset="0"/>
              </a:rPr>
              <a:t>true</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r>
              <a:rPr lang="en-US" sz="3400" dirty="0" err="1">
                <a:solidFill>
                  <a:srgbClr val="000000"/>
                </a:solidFill>
                <a:latin typeface="verdana" panose="020B0604030504040204" pitchFamily="34" charset="0"/>
              </a:rPr>
              <a:t>Class.forName</a:t>
            </a:r>
            <a:r>
              <a:rPr lang="en-US" sz="3400" dirty="0">
                <a:solidFill>
                  <a:srgbClr val="000000"/>
                </a:solidFill>
                <a:latin typeface="verdana" panose="020B0604030504040204" pitchFamily="34" charset="0"/>
              </a:rPr>
              <a:t>(</a:t>
            </a:r>
            <a:r>
              <a:rPr lang="en-US" sz="3400" dirty="0">
                <a:solidFill>
                  <a:srgbClr val="0000FF"/>
                </a:solidFill>
                <a:latin typeface="verdana" panose="020B0604030504040204" pitchFamily="34" charset="0"/>
              </a:rPr>
              <a:t>"</a:t>
            </a:r>
            <a:r>
              <a:rPr lang="en-US" sz="3400" dirty="0" err="1">
                <a:solidFill>
                  <a:srgbClr val="0000FF"/>
                </a:solidFill>
                <a:latin typeface="verdana" panose="020B0604030504040204" pitchFamily="34" charset="0"/>
              </a:rPr>
              <a:t>sun.jdbc.odbc.JdbcOdbcDriver</a:t>
            </a:r>
            <a:r>
              <a:rPr lang="en-US" sz="3400" dirty="0">
                <a:solidFill>
                  <a:srgbClr val="0000FF"/>
                </a:solidFill>
                <a:latin typeface="verdana" panose="020B0604030504040204" pitchFamily="34" charset="0"/>
              </a:rPr>
              <a:t>"</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Connection c=</a:t>
            </a:r>
            <a:r>
              <a:rPr lang="en-US" sz="3400" dirty="0" err="1">
                <a:solidFill>
                  <a:srgbClr val="000000"/>
                </a:solidFill>
                <a:latin typeface="verdana" panose="020B0604030504040204" pitchFamily="34" charset="0"/>
              </a:rPr>
              <a:t>DriverManager.getConnection</a:t>
            </a:r>
            <a:r>
              <a:rPr lang="en-US" sz="3400" dirty="0">
                <a:solidFill>
                  <a:srgbClr val="000000"/>
                </a:solidFill>
                <a:latin typeface="verdana" panose="020B0604030504040204" pitchFamily="34" charset="0"/>
              </a:rPr>
              <a:t>(</a:t>
            </a:r>
            <a:r>
              <a:rPr lang="en-US" sz="3400" dirty="0" err="1">
                <a:solidFill>
                  <a:srgbClr val="000000"/>
                </a:solidFill>
                <a:latin typeface="verdana" panose="020B0604030504040204" pitchFamily="34" charset="0"/>
              </a:rPr>
              <a:t>url</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Statement </a:t>
            </a:r>
            <a:r>
              <a:rPr lang="en-US" sz="3400" dirty="0" err="1">
                <a:solidFill>
                  <a:srgbClr val="000000"/>
                </a:solidFill>
                <a:latin typeface="verdana" panose="020B0604030504040204" pitchFamily="34" charset="0"/>
              </a:rPr>
              <a:t>st</a:t>
            </a:r>
            <a:r>
              <a:rPr lang="en-US" sz="3400" dirty="0">
                <a:solidFill>
                  <a:srgbClr val="000000"/>
                </a:solidFill>
                <a:latin typeface="verdana" panose="020B0604030504040204" pitchFamily="34" charset="0"/>
              </a:rPr>
              <a:t>=</a:t>
            </a:r>
            <a:r>
              <a:rPr lang="en-US" sz="3400" dirty="0" err="1">
                <a:solidFill>
                  <a:srgbClr val="000000"/>
                </a:solidFill>
                <a:latin typeface="verdana" panose="020B0604030504040204" pitchFamily="34" charset="0"/>
              </a:rPr>
              <a:t>c.createStatement</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r>
              <a:rPr lang="en-US" sz="3400" dirty="0" err="1">
                <a:solidFill>
                  <a:srgbClr val="000000"/>
                </a:solidFill>
                <a:latin typeface="verdana" panose="020B0604030504040204" pitchFamily="34" charset="0"/>
              </a:rPr>
              <a:t>ResultSet</a:t>
            </a:r>
            <a:r>
              <a:rPr lang="en-US" sz="3400" dirty="0">
                <a:solidFill>
                  <a:srgbClr val="000000"/>
                </a:solidFill>
                <a:latin typeface="verdana" panose="020B0604030504040204" pitchFamily="34" charset="0"/>
              </a:rPr>
              <a:t> </a:t>
            </a:r>
            <a:r>
              <a:rPr lang="en-US" sz="3400" dirty="0" err="1">
                <a:solidFill>
                  <a:srgbClr val="000000"/>
                </a:solidFill>
                <a:latin typeface="verdana" panose="020B0604030504040204" pitchFamily="34" charset="0"/>
              </a:rPr>
              <a:t>rs</a:t>
            </a:r>
            <a:r>
              <a:rPr lang="en-US" sz="3400" dirty="0">
                <a:solidFill>
                  <a:srgbClr val="000000"/>
                </a:solidFill>
                <a:latin typeface="verdana" panose="020B0604030504040204" pitchFamily="34" charset="0"/>
              </a:rPr>
              <a:t>=</a:t>
            </a:r>
            <a:r>
              <a:rPr lang="en-US" sz="3400" dirty="0" err="1">
                <a:solidFill>
                  <a:srgbClr val="000000"/>
                </a:solidFill>
                <a:latin typeface="verdana" panose="020B0604030504040204" pitchFamily="34" charset="0"/>
              </a:rPr>
              <a:t>st.executeQuery</a:t>
            </a:r>
            <a:r>
              <a:rPr lang="en-US" sz="3400" dirty="0">
                <a:solidFill>
                  <a:srgbClr val="000000"/>
                </a:solidFill>
                <a:latin typeface="verdana" panose="020B0604030504040204" pitchFamily="34" charset="0"/>
              </a:rPr>
              <a:t>(</a:t>
            </a:r>
            <a:r>
              <a:rPr lang="en-US" sz="3400" dirty="0">
                <a:solidFill>
                  <a:srgbClr val="0000FF"/>
                </a:solidFill>
                <a:latin typeface="verdana" panose="020B0604030504040204" pitchFamily="34" charset="0"/>
              </a:rPr>
              <a:t>"select * from login"</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r>
              <a:rPr lang="en-US" sz="3400" b="1" dirty="0">
                <a:solidFill>
                  <a:srgbClr val="006699"/>
                </a:solidFill>
                <a:latin typeface="verdana" panose="020B0604030504040204" pitchFamily="34" charset="0"/>
              </a:rPr>
              <a:t>while</a:t>
            </a:r>
            <a:r>
              <a:rPr lang="en-US" sz="3400" dirty="0">
                <a:solidFill>
                  <a:srgbClr val="000000"/>
                </a:solidFill>
                <a:latin typeface="verdana" panose="020B0604030504040204" pitchFamily="34" charset="0"/>
              </a:rPr>
              <a:t>(</a:t>
            </a:r>
            <a:r>
              <a:rPr lang="en-US" sz="3400" dirty="0" err="1">
                <a:solidFill>
                  <a:srgbClr val="000000"/>
                </a:solidFill>
                <a:latin typeface="verdana" panose="020B0604030504040204" pitchFamily="34" charset="0"/>
              </a:rPr>
              <a:t>rs.next</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r>
              <a:rPr lang="en-US" sz="3400" dirty="0" err="1">
                <a:solidFill>
                  <a:srgbClr val="000000"/>
                </a:solidFill>
                <a:latin typeface="verdana" panose="020B0604030504040204" pitchFamily="34" charset="0"/>
              </a:rPr>
              <a:t>System.out.println</a:t>
            </a:r>
            <a:r>
              <a:rPr lang="en-US" sz="3400" dirty="0">
                <a:solidFill>
                  <a:srgbClr val="000000"/>
                </a:solidFill>
                <a:latin typeface="verdana" panose="020B0604030504040204" pitchFamily="34" charset="0"/>
              </a:rPr>
              <a:t>(</a:t>
            </a:r>
            <a:r>
              <a:rPr lang="en-US" sz="3400" dirty="0" err="1">
                <a:solidFill>
                  <a:srgbClr val="000000"/>
                </a:solidFill>
                <a:latin typeface="verdana" panose="020B0604030504040204" pitchFamily="34" charset="0"/>
              </a:rPr>
              <a:t>rs.getString</a:t>
            </a:r>
            <a:r>
              <a:rPr lang="en-US" sz="3400" dirty="0">
                <a:solidFill>
                  <a:srgbClr val="000000"/>
                </a:solidFill>
                <a:latin typeface="verdana" panose="020B0604030504040204" pitchFamily="34" charset="0"/>
              </a:rPr>
              <a:t>(</a:t>
            </a:r>
            <a:r>
              <a:rPr lang="en-US" sz="3400" dirty="0">
                <a:solidFill>
                  <a:srgbClr val="C00000"/>
                </a:solidFill>
                <a:latin typeface="verdana" panose="020B0604030504040204" pitchFamily="34" charset="0"/>
              </a:rPr>
              <a:t>1</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  </a:t>
            </a:r>
          </a:p>
          <a:p>
            <a:pPr marL="0" indent="0">
              <a:buNone/>
            </a:pP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a:t>
            </a:r>
            <a:r>
              <a:rPr lang="en-US" sz="3400" b="1" dirty="0">
                <a:solidFill>
                  <a:srgbClr val="006699"/>
                </a:solidFill>
                <a:latin typeface="verdana" panose="020B0604030504040204" pitchFamily="34" charset="0"/>
              </a:rPr>
              <a:t>catch</a:t>
            </a:r>
            <a:r>
              <a:rPr lang="en-US" sz="3400" dirty="0">
                <a:solidFill>
                  <a:srgbClr val="000000"/>
                </a:solidFill>
                <a:latin typeface="verdana" panose="020B0604030504040204" pitchFamily="34" charset="0"/>
              </a:rPr>
              <a:t>(Exception </a:t>
            </a:r>
            <a:r>
              <a:rPr lang="en-US" sz="3400" dirty="0" err="1">
                <a:solidFill>
                  <a:srgbClr val="000000"/>
                </a:solidFill>
                <a:latin typeface="verdana" panose="020B0604030504040204" pitchFamily="34" charset="0"/>
              </a:rPr>
              <a:t>ee</a:t>
            </a:r>
            <a:r>
              <a:rPr lang="en-US" sz="3400" dirty="0">
                <a:solidFill>
                  <a:srgbClr val="000000"/>
                </a:solidFill>
                <a:latin typeface="verdana" panose="020B0604030504040204" pitchFamily="34" charset="0"/>
              </a:rPr>
              <a:t>){</a:t>
            </a:r>
            <a:r>
              <a:rPr lang="en-US" sz="3400" dirty="0" err="1">
                <a:solidFill>
                  <a:srgbClr val="000000"/>
                </a:solidFill>
                <a:latin typeface="verdana" panose="020B0604030504040204" pitchFamily="34" charset="0"/>
              </a:rPr>
              <a:t>System.out.println</a:t>
            </a:r>
            <a:r>
              <a:rPr lang="en-US" sz="3400" dirty="0">
                <a:solidFill>
                  <a:srgbClr val="000000"/>
                </a:solidFill>
                <a:latin typeface="verdana" panose="020B0604030504040204" pitchFamily="34" charset="0"/>
              </a:rPr>
              <a:t>(</a:t>
            </a:r>
            <a:r>
              <a:rPr lang="en-US" sz="3400" dirty="0" err="1">
                <a:solidFill>
                  <a:srgbClr val="000000"/>
                </a:solidFill>
                <a:latin typeface="verdana" panose="020B0604030504040204" pitchFamily="34" charset="0"/>
              </a:rPr>
              <a:t>ee</a:t>
            </a: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p>
          <a:p>
            <a:pPr marL="0" indent="0">
              <a:buNone/>
            </a:pPr>
            <a:r>
              <a:rPr lang="en-US" sz="34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998008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a:t>Connect Java Application with access with DSN</a:t>
            </a:r>
          </a:p>
        </p:txBody>
      </p:sp>
      <p:sp>
        <p:nvSpPr>
          <p:cNvPr id="3" name="Content Placeholder 2"/>
          <p:cNvSpPr>
            <a:spLocks noGrp="1"/>
          </p:cNvSpPr>
          <p:nvPr>
            <p:ph idx="1"/>
          </p:nvPr>
        </p:nvSpPr>
        <p:spPr>
          <a:xfrm>
            <a:off x="838199" y="1825624"/>
            <a:ext cx="10813869" cy="4940935"/>
          </a:xfrm>
        </p:spPr>
        <p:txBody>
          <a:bodyPr>
            <a:normAutofit fontScale="32500" lnSpcReduction="20000"/>
          </a:bodyPr>
          <a:lstStyle/>
          <a:p>
            <a:pPr marL="0" indent="0">
              <a:buNone/>
            </a:pPr>
            <a:r>
              <a:rPr lang="en-US" sz="4300" b="1" dirty="0">
                <a:solidFill>
                  <a:srgbClr val="006699"/>
                </a:solidFill>
                <a:latin typeface="verdana" panose="020B0604030504040204" pitchFamily="34" charset="0"/>
              </a:rPr>
              <a:t>import</a:t>
            </a: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java.sql</a:t>
            </a:r>
            <a:r>
              <a:rPr lang="en-US" sz="4300" dirty="0">
                <a:solidFill>
                  <a:srgbClr val="000000"/>
                </a:solidFill>
                <a:latin typeface="verdana" panose="020B0604030504040204" pitchFamily="34" charset="0"/>
              </a:rPr>
              <a:t>.*;  </a:t>
            </a:r>
          </a:p>
          <a:p>
            <a:pPr marL="0" indent="0">
              <a:buNone/>
            </a:pPr>
            <a:r>
              <a:rPr lang="en-US" sz="4300" b="1" dirty="0">
                <a:solidFill>
                  <a:srgbClr val="006699"/>
                </a:solidFill>
                <a:latin typeface="verdana" panose="020B0604030504040204" pitchFamily="34" charset="0"/>
              </a:rPr>
              <a:t>class</a:t>
            </a:r>
            <a:r>
              <a:rPr lang="en-US" sz="4300" dirty="0">
                <a:solidFill>
                  <a:srgbClr val="000000"/>
                </a:solidFill>
                <a:latin typeface="verdana" panose="020B0604030504040204" pitchFamily="34" charset="0"/>
              </a:rPr>
              <a:t> Test{  </a:t>
            </a:r>
          </a:p>
          <a:p>
            <a:pPr marL="0" indent="0">
              <a:buNone/>
            </a:pPr>
            <a:r>
              <a:rPr lang="en-US" sz="4300" b="1" dirty="0">
                <a:solidFill>
                  <a:srgbClr val="006699"/>
                </a:solidFill>
                <a:latin typeface="verdana" panose="020B0604030504040204" pitchFamily="34" charset="0"/>
              </a:rPr>
              <a:t>public</a:t>
            </a: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static</a:t>
            </a: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void</a:t>
            </a:r>
            <a:r>
              <a:rPr lang="en-US" sz="4300" dirty="0">
                <a:solidFill>
                  <a:srgbClr val="000000"/>
                </a:solidFill>
                <a:latin typeface="verdana" panose="020B0604030504040204" pitchFamily="34" charset="0"/>
              </a:rPr>
              <a:t> main(String </a:t>
            </a:r>
            <a:r>
              <a:rPr lang="en-US" sz="4300" dirty="0" err="1">
                <a:solidFill>
                  <a:srgbClr val="000000"/>
                </a:solidFill>
                <a:latin typeface="verdana" panose="020B0604030504040204" pitchFamily="34" charset="0"/>
              </a:rPr>
              <a:t>ar</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try</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b="1" dirty="0">
                <a:solidFill>
                  <a:srgbClr val="000000"/>
                </a:solidFill>
                <a:latin typeface="verdana" panose="020B0604030504040204" pitchFamily="34" charset="0"/>
              </a:rPr>
              <a:t>String </a:t>
            </a:r>
            <a:r>
              <a:rPr lang="en-US" sz="4300" b="1" dirty="0" err="1">
                <a:solidFill>
                  <a:srgbClr val="000000"/>
                </a:solidFill>
                <a:latin typeface="verdana" panose="020B0604030504040204" pitchFamily="34" charset="0"/>
              </a:rPr>
              <a:t>url</a:t>
            </a:r>
            <a:r>
              <a:rPr lang="en-US" sz="4300" b="1" dirty="0">
                <a:solidFill>
                  <a:srgbClr val="000000"/>
                </a:solidFill>
                <a:latin typeface="verdana" panose="020B0604030504040204" pitchFamily="34" charset="0"/>
              </a:rPr>
              <a:t>=</a:t>
            </a:r>
            <a:r>
              <a:rPr lang="en-US" sz="4300" b="1" dirty="0">
                <a:solidFill>
                  <a:srgbClr val="0000FF"/>
                </a:solidFill>
                <a:latin typeface="verdana" panose="020B0604030504040204" pitchFamily="34" charset="0"/>
              </a:rPr>
              <a:t>"</a:t>
            </a:r>
            <a:r>
              <a:rPr lang="en-US" sz="4300" b="1" dirty="0" err="1">
                <a:solidFill>
                  <a:srgbClr val="0000FF"/>
                </a:solidFill>
                <a:latin typeface="verdana" panose="020B0604030504040204" pitchFamily="34" charset="0"/>
              </a:rPr>
              <a:t>jdbc:odbc:mydsn</a:t>
            </a:r>
            <a:r>
              <a:rPr lang="en-US" sz="4300" b="1" dirty="0">
                <a:solidFill>
                  <a:srgbClr val="0000FF"/>
                </a:solidFill>
                <a:latin typeface="verdana" panose="020B0604030504040204" pitchFamily="34" charset="0"/>
              </a:rPr>
              <a:t>"</a:t>
            </a:r>
            <a:r>
              <a:rPr lang="en-US" sz="4300" b="1"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Class.forName</a:t>
            </a:r>
            <a:r>
              <a:rPr lang="en-US" sz="4300" dirty="0">
                <a:solidFill>
                  <a:srgbClr val="000000"/>
                </a:solidFill>
                <a:latin typeface="verdana" panose="020B0604030504040204" pitchFamily="34" charset="0"/>
              </a:rPr>
              <a:t>(</a:t>
            </a:r>
            <a:r>
              <a:rPr lang="en-US" sz="4300" dirty="0">
                <a:solidFill>
                  <a:srgbClr val="0000FF"/>
                </a:solidFill>
                <a:latin typeface="verdana" panose="020B0604030504040204" pitchFamily="34" charset="0"/>
              </a:rPr>
              <a:t>"</a:t>
            </a:r>
            <a:r>
              <a:rPr lang="en-US" sz="4300" dirty="0" err="1">
                <a:solidFill>
                  <a:srgbClr val="0000FF"/>
                </a:solidFill>
                <a:latin typeface="verdana" panose="020B0604030504040204" pitchFamily="34" charset="0"/>
              </a:rPr>
              <a:t>sun.jdbc.odbc.JdbcOdbcDriver</a:t>
            </a:r>
            <a:r>
              <a:rPr lang="en-US" sz="4300" dirty="0">
                <a:solidFill>
                  <a:srgbClr val="0000FF"/>
                </a:solidFill>
                <a:latin typeface="verdana" panose="020B0604030504040204" pitchFamily="34" charset="0"/>
              </a:rPr>
              <a:t>"</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Connection c=</a:t>
            </a:r>
            <a:r>
              <a:rPr lang="en-US" sz="4300" dirty="0" err="1">
                <a:solidFill>
                  <a:srgbClr val="000000"/>
                </a:solidFill>
                <a:latin typeface="verdana" panose="020B0604030504040204" pitchFamily="34" charset="0"/>
              </a:rPr>
              <a:t>DriverManager.getConnection</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url</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Statement </a:t>
            </a:r>
            <a:r>
              <a:rPr lang="en-US" sz="4300" dirty="0" err="1">
                <a:solidFill>
                  <a:srgbClr val="000000"/>
                </a:solidFill>
                <a:latin typeface="verdana" panose="020B0604030504040204" pitchFamily="34" charset="0"/>
              </a:rPr>
              <a:t>st</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c.createStatement</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ResultSet</a:t>
            </a: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rs</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st.executeQuery</a:t>
            </a:r>
            <a:r>
              <a:rPr lang="en-US" sz="4300" dirty="0">
                <a:solidFill>
                  <a:srgbClr val="000000"/>
                </a:solidFill>
                <a:latin typeface="verdana" panose="020B0604030504040204" pitchFamily="34" charset="0"/>
              </a:rPr>
              <a:t>(</a:t>
            </a:r>
            <a:r>
              <a:rPr lang="en-US" sz="4300" dirty="0">
                <a:solidFill>
                  <a:srgbClr val="0000FF"/>
                </a:solidFill>
                <a:latin typeface="verdana" panose="020B0604030504040204" pitchFamily="34" charset="0"/>
              </a:rPr>
              <a:t>"select * from login"</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while</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rs.next</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r>
              <a:rPr lang="en-US" sz="4300" dirty="0" err="1">
                <a:solidFill>
                  <a:srgbClr val="000000"/>
                </a:solidFill>
                <a:latin typeface="verdana" panose="020B0604030504040204" pitchFamily="34" charset="0"/>
              </a:rPr>
              <a:t>System.out.println</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rs.getString</a:t>
            </a:r>
            <a:r>
              <a:rPr lang="en-US" sz="4300" dirty="0">
                <a:solidFill>
                  <a:srgbClr val="000000"/>
                </a:solidFill>
                <a:latin typeface="verdana" panose="020B0604030504040204" pitchFamily="34" charset="0"/>
              </a:rPr>
              <a:t>(</a:t>
            </a:r>
            <a:r>
              <a:rPr lang="en-US" sz="4300" dirty="0">
                <a:solidFill>
                  <a:srgbClr val="C00000"/>
                </a:solidFill>
                <a:latin typeface="verdana" panose="020B0604030504040204" pitchFamily="34" charset="0"/>
              </a:rPr>
              <a:t>1</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  </a:t>
            </a:r>
          </a:p>
          <a:p>
            <a:pPr marL="0" indent="0">
              <a:buNone/>
            </a:pP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a:t>
            </a:r>
            <a:r>
              <a:rPr lang="en-US" sz="4300" b="1" dirty="0">
                <a:solidFill>
                  <a:srgbClr val="006699"/>
                </a:solidFill>
                <a:latin typeface="verdana" panose="020B0604030504040204" pitchFamily="34" charset="0"/>
              </a:rPr>
              <a:t>catch</a:t>
            </a:r>
            <a:r>
              <a:rPr lang="en-US" sz="4300" dirty="0">
                <a:solidFill>
                  <a:srgbClr val="000000"/>
                </a:solidFill>
                <a:latin typeface="verdana" panose="020B0604030504040204" pitchFamily="34" charset="0"/>
              </a:rPr>
              <a:t>(Exception </a:t>
            </a:r>
            <a:r>
              <a:rPr lang="en-US" sz="4300" dirty="0" err="1">
                <a:solidFill>
                  <a:srgbClr val="000000"/>
                </a:solidFill>
                <a:latin typeface="verdana" panose="020B0604030504040204" pitchFamily="34" charset="0"/>
              </a:rPr>
              <a:t>ee</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System.out.println</a:t>
            </a:r>
            <a:r>
              <a:rPr lang="en-US" sz="4300" dirty="0">
                <a:solidFill>
                  <a:srgbClr val="000000"/>
                </a:solidFill>
                <a:latin typeface="verdana" panose="020B0604030504040204" pitchFamily="34" charset="0"/>
              </a:rPr>
              <a:t>(</a:t>
            </a:r>
            <a:r>
              <a:rPr lang="en-US" sz="4300" dirty="0" err="1">
                <a:solidFill>
                  <a:srgbClr val="000000"/>
                </a:solidFill>
                <a:latin typeface="verdana" panose="020B0604030504040204" pitchFamily="34" charset="0"/>
              </a:rPr>
              <a:t>ee</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283765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u="sng" dirty="0" err="1"/>
              <a:t>DriverManager</a:t>
            </a:r>
            <a:r>
              <a:rPr lang="en-US" sz="3600" b="1" u="sng" dirty="0"/>
              <a:t> class</a:t>
            </a:r>
          </a:p>
        </p:txBody>
      </p:sp>
      <p:sp>
        <p:nvSpPr>
          <p:cNvPr id="3" name="Content Placeholder 2"/>
          <p:cNvSpPr>
            <a:spLocks noGrp="1"/>
          </p:cNvSpPr>
          <p:nvPr>
            <p:ph idx="1"/>
          </p:nvPr>
        </p:nvSpPr>
        <p:spPr>
          <a:xfrm>
            <a:off x="420189" y="1499053"/>
            <a:ext cx="10515600" cy="4351338"/>
          </a:xfrm>
        </p:spPr>
        <p:txBody>
          <a:bodyPr/>
          <a:lstStyle/>
          <a:p>
            <a:r>
              <a:rPr lang="en-US" dirty="0"/>
              <a:t>The </a:t>
            </a:r>
            <a:r>
              <a:rPr lang="en-US" dirty="0" err="1"/>
              <a:t>DriverManager</a:t>
            </a:r>
            <a:r>
              <a:rPr lang="en-US" dirty="0"/>
              <a:t> class acts as an interface between user and drivers. </a:t>
            </a:r>
          </a:p>
          <a:p>
            <a:r>
              <a:rPr lang="en-US" dirty="0"/>
              <a:t>It keeps track of the drivers that are available and handles establishing a connection between a database and the appropriate driver. </a:t>
            </a:r>
          </a:p>
          <a:p>
            <a:r>
              <a:rPr lang="en-US" dirty="0"/>
              <a:t>The </a:t>
            </a:r>
            <a:r>
              <a:rPr lang="en-US" dirty="0" err="1"/>
              <a:t>DriverManager</a:t>
            </a:r>
            <a:r>
              <a:rPr lang="en-US" dirty="0"/>
              <a:t> class </a:t>
            </a:r>
            <a:r>
              <a:rPr lang="en-US" u="sng" dirty="0"/>
              <a:t>maintains a list of Driver classes that have registered themselves by calling the method </a:t>
            </a:r>
          </a:p>
          <a:p>
            <a:pPr marL="0" indent="0">
              <a:buNone/>
            </a:pPr>
            <a:r>
              <a:rPr lang="en-US" u="sng" dirty="0"/>
              <a:t>                 </a:t>
            </a:r>
            <a:r>
              <a:rPr lang="en-US" u="sng" dirty="0" err="1"/>
              <a:t>DriverManager.registerDriver</a:t>
            </a:r>
            <a:r>
              <a:rPr lang="en-US" u="sng" dirty="0"/>
              <a:t>().</a:t>
            </a:r>
          </a:p>
        </p:txBody>
      </p:sp>
    </p:spTree>
    <p:extLst>
      <p:ext uri="{BB962C8B-B14F-4D97-AF65-F5344CB8AC3E}">
        <p14:creationId xmlns:p14="http://schemas.microsoft.com/office/powerpoint/2010/main" val="2718104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a:t>methods of </a:t>
            </a:r>
            <a:r>
              <a:rPr lang="en-US" sz="3200" b="1" u="sng" dirty="0" err="1"/>
              <a:t>DriverManager</a:t>
            </a:r>
            <a:r>
              <a:rPr lang="en-US" sz="3200" b="1" u="sng" dirty="0"/>
              <a:t> class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7124786"/>
              </p:ext>
            </p:extLst>
          </p:nvPr>
        </p:nvGraphicFramePr>
        <p:xfrm>
          <a:off x="132802" y="1921724"/>
          <a:ext cx="11858900" cy="4688082"/>
        </p:xfrm>
        <a:graphic>
          <a:graphicData uri="http://schemas.openxmlformats.org/drawingml/2006/table">
            <a:tbl>
              <a:tblPr/>
              <a:tblGrid>
                <a:gridCol w="5929450">
                  <a:extLst>
                    <a:ext uri="{9D8B030D-6E8A-4147-A177-3AD203B41FA5}">
                      <a16:colId xmlns:a16="http://schemas.microsoft.com/office/drawing/2014/main" val="1696718979"/>
                    </a:ext>
                  </a:extLst>
                </a:gridCol>
                <a:gridCol w="5929450">
                  <a:extLst>
                    <a:ext uri="{9D8B030D-6E8A-4147-A177-3AD203B41FA5}">
                      <a16:colId xmlns:a16="http://schemas.microsoft.com/office/drawing/2014/main" val="1337436357"/>
                    </a:ext>
                  </a:extLst>
                </a:gridCol>
              </a:tblGrid>
              <a:tr h="533610">
                <a:tc>
                  <a:txBody>
                    <a:bodyPr/>
                    <a:lstStyle/>
                    <a:p>
                      <a:pPr algn="l" fontAlgn="t"/>
                      <a:r>
                        <a:rPr lang="en-US" sz="1800">
                          <a:solidFill>
                            <a:srgbClr val="000000"/>
                          </a:solidFill>
                          <a:effectLst/>
                          <a:latin typeface="times new roman" panose="02020603050405020304" pitchFamily="18" charset="0"/>
                        </a:rPr>
                        <a:t>Method</a:t>
                      </a:r>
                    </a:p>
                  </a:txBody>
                  <a:tcPr marL="112924" marR="112924" marT="112924" marB="112924">
                    <a:lnL w="9525" cap="flat" cmpd="sng" algn="ctr">
                      <a:solidFill>
                        <a:srgbClr val="009BB0"/>
                      </a:solidFill>
                      <a:prstDash val="solid"/>
                      <a:round/>
                      <a:headEnd type="none" w="med" len="med"/>
                      <a:tailEnd type="none" w="med" len="med"/>
                    </a:lnL>
                    <a:lnR w="9525" cap="flat" cmpd="sng" algn="ctr">
                      <a:solidFill>
                        <a:srgbClr val="009BB0"/>
                      </a:solidFill>
                      <a:prstDash val="solid"/>
                      <a:round/>
                      <a:headEnd type="none" w="med" len="med"/>
                      <a:tailEnd type="none" w="med" len="med"/>
                    </a:lnR>
                    <a:lnT w="9525" cap="flat" cmpd="sng" algn="ctr">
                      <a:solidFill>
                        <a:srgbClr val="009B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112924" marR="112924" marT="112924" marB="112924">
                    <a:lnL w="9525" cap="flat" cmpd="sng" algn="ctr">
                      <a:solidFill>
                        <a:srgbClr val="009BB0"/>
                      </a:solidFill>
                      <a:prstDash val="solid"/>
                      <a:round/>
                      <a:headEnd type="none" w="med" len="med"/>
                      <a:tailEnd type="none" w="med" len="med"/>
                    </a:lnL>
                    <a:lnR w="9525" cap="flat" cmpd="sng" algn="ctr">
                      <a:solidFill>
                        <a:srgbClr val="009BB0"/>
                      </a:solidFill>
                      <a:prstDash val="solid"/>
                      <a:round/>
                      <a:headEnd type="none" w="med" len="med"/>
                      <a:tailEnd type="none" w="med" len="med"/>
                    </a:lnR>
                    <a:lnT w="9525" cap="flat" cmpd="sng" algn="ctr">
                      <a:solidFill>
                        <a:srgbClr val="009B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95720548"/>
                  </a:ext>
                </a:extLst>
              </a:tr>
              <a:tr h="745956">
                <a:tc>
                  <a:txBody>
                    <a:bodyPr/>
                    <a:lstStyle/>
                    <a:p>
                      <a:pPr algn="l" fontAlgn="t"/>
                      <a:r>
                        <a:rPr lang="en-US" sz="1800">
                          <a:solidFill>
                            <a:srgbClr val="000000"/>
                          </a:solidFill>
                          <a:effectLst/>
                          <a:latin typeface="verdana" panose="020B0604030504040204" pitchFamily="34" charset="0"/>
                        </a:rPr>
                        <a:t>1) public static void registerDriver(Driver driver):</a:t>
                      </a:r>
                    </a:p>
                  </a:txBody>
                  <a:tcPr marL="75283" marR="75283" marT="75283" marB="752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is used to register the given driver with DriverManager.</a:t>
                      </a:r>
                    </a:p>
                  </a:txBody>
                  <a:tcPr marL="75283" marR="75283" marT="75283" marB="752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1291167"/>
                  </a:ext>
                </a:extLst>
              </a:tr>
              <a:tr h="1038618">
                <a:tc>
                  <a:txBody>
                    <a:bodyPr/>
                    <a:lstStyle/>
                    <a:p>
                      <a:pPr algn="l" fontAlgn="t"/>
                      <a:r>
                        <a:rPr lang="en-US" sz="1800" dirty="0">
                          <a:solidFill>
                            <a:srgbClr val="000000"/>
                          </a:solidFill>
                          <a:effectLst/>
                          <a:latin typeface="verdana" panose="020B0604030504040204" pitchFamily="34" charset="0"/>
                        </a:rPr>
                        <a:t>2) public static void </a:t>
                      </a:r>
                      <a:r>
                        <a:rPr lang="en-US" sz="1800" dirty="0" err="1">
                          <a:solidFill>
                            <a:srgbClr val="000000"/>
                          </a:solidFill>
                          <a:effectLst/>
                          <a:latin typeface="verdana" panose="020B0604030504040204" pitchFamily="34" charset="0"/>
                        </a:rPr>
                        <a:t>deregisterDriver</a:t>
                      </a:r>
                      <a:r>
                        <a:rPr lang="en-US" sz="1800" dirty="0">
                          <a:solidFill>
                            <a:srgbClr val="000000"/>
                          </a:solidFill>
                          <a:effectLst/>
                          <a:latin typeface="verdana" panose="020B0604030504040204" pitchFamily="34" charset="0"/>
                        </a:rPr>
                        <a:t>(Driver driver):</a:t>
                      </a:r>
                    </a:p>
                  </a:txBody>
                  <a:tcPr marL="75283" marR="75283" marT="75283" marB="752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is used to deregister the given driver (drop the driver from the list) with DriverManager.</a:t>
                      </a:r>
                    </a:p>
                  </a:txBody>
                  <a:tcPr marL="75283" marR="75283" marT="75283" marB="752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94326554"/>
                  </a:ext>
                </a:extLst>
              </a:tr>
              <a:tr h="1038618">
                <a:tc>
                  <a:txBody>
                    <a:bodyPr/>
                    <a:lstStyle/>
                    <a:p>
                      <a:pPr algn="l" fontAlgn="t"/>
                      <a:r>
                        <a:rPr lang="en-US" sz="1800">
                          <a:solidFill>
                            <a:srgbClr val="000000"/>
                          </a:solidFill>
                          <a:effectLst/>
                          <a:latin typeface="verdana" panose="020B0604030504040204" pitchFamily="34" charset="0"/>
                        </a:rPr>
                        <a:t>3) public static Connection getConnection(String url):</a:t>
                      </a:r>
                    </a:p>
                  </a:txBody>
                  <a:tcPr marL="75283" marR="75283" marT="75283" marB="752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is used to establish the connection with the specified url.</a:t>
                      </a:r>
                    </a:p>
                  </a:txBody>
                  <a:tcPr marL="75283" marR="75283" marT="75283" marB="752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0403187"/>
                  </a:ext>
                </a:extLst>
              </a:tr>
              <a:tr h="1331280">
                <a:tc>
                  <a:txBody>
                    <a:bodyPr/>
                    <a:lstStyle/>
                    <a:p>
                      <a:pPr algn="l" fontAlgn="t"/>
                      <a:r>
                        <a:rPr lang="en-US" sz="1800">
                          <a:solidFill>
                            <a:srgbClr val="000000"/>
                          </a:solidFill>
                          <a:effectLst/>
                          <a:latin typeface="verdana" panose="020B0604030504040204" pitchFamily="34" charset="0"/>
                        </a:rPr>
                        <a:t>4) public static Connection getConnection(String url,String userName,String password):</a:t>
                      </a:r>
                    </a:p>
                  </a:txBody>
                  <a:tcPr marL="75283" marR="75283" marT="75283" marB="752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is used to establish the connection with the specified </a:t>
                      </a:r>
                      <a:r>
                        <a:rPr lang="en-US" sz="1800" dirty="0" err="1">
                          <a:solidFill>
                            <a:srgbClr val="000000"/>
                          </a:solidFill>
                          <a:effectLst/>
                          <a:latin typeface="verdana" panose="020B0604030504040204" pitchFamily="34" charset="0"/>
                        </a:rPr>
                        <a:t>url</a:t>
                      </a:r>
                      <a:r>
                        <a:rPr lang="en-US" sz="1800" dirty="0">
                          <a:solidFill>
                            <a:srgbClr val="000000"/>
                          </a:solidFill>
                          <a:effectLst/>
                          <a:latin typeface="verdana" panose="020B0604030504040204" pitchFamily="34" charset="0"/>
                        </a:rPr>
                        <a:t>, username and password.</a:t>
                      </a:r>
                    </a:p>
                  </a:txBody>
                  <a:tcPr marL="75283" marR="75283" marT="75283" marB="752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40635455"/>
                  </a:ext>
                </a:extLst>
              </a:tr>
            </a:tbl>
          </a:graphicData>
        </a:graphic>
      </p:graphicFrame>
    </p:spTree>
    <p:extLst>
      <p:ext uri="{BB962C8B-B14F-4D97-AF65-F5344CB8AC3E}">
        <p14:creationId xmlns:p14="http://schemas.microsoft.com/office/powerpoint/2010/main" val="267080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600891" y="228600"/>
            <a:ext cx="11430000" cy="533400"/>
          </a:xfrm>
        </p:spPr>
        <p:txBody>
          <a:bodyPr>
            <a:normAutofit fontScale="90000"/>
          </a:bodyPr>
          <a:lstStyle/>
          <a:p>
            <a:pPr algn="ctr"/>
            <a:r>
              <a:rPr lang="en-US" dirty="0"/>
              <a:t>JDBC</a:t>
            </a:r>
            <a:endParaRPr lang="en-US" altLang="en-US" dirty="0"/>
          </a:p>
        </p:txBody>
      </p:sp>
      <p:sp>
        <p:nvSpPr>
          <p:cNvPr id="72708" name="Rectangle 3"/>
          <p:cNvSpPr>
            <a:spLocks noGrp="1" noChangeArrowheads="1"/>
          </p:cNvSpPr>
          <p:nvPr>
            <p:ph type="body" idx="1"/>
          </p:nvPr>
        </p:nvSpPr>
        <p:spPr>
          <a:xfrm>
            <a:off x="209005" y="1047206"/>
            <a:ext cx="11821886" cy="5601788"/>
          </a:xfrm>
        </p:spPr>
        <p:txBody>
          <a:bodyPr>
            <a:normAutofit lnSpcReduction="10000"/>
          </a:bodyPr>
          <a:lstStyle/>
          <a:p>
            <a:r>
              <a:rPr lang="en-US" dirty="0"/>
              <a:t>JDBC stands for Java Database Connectivity. </a:t>
            </a:r>
          </a:p>
          <a:p>
            <a:r>
              <a:rPr lang="en-US" dirty="0"/>
              <a:t>JDBC is a Java API to connect and execute the query with the database. </a:t>
            </a:r>
          </a:p>
          <a:p>
            <a:r>
              <a:rPr lang="en-US" dirty="0"/>
              <a:t>It is a part of </a:t>
            </a:r>
            <a:r>
              <a:rPr lang="en-US" dirty="0" err="1"/>
              <a:t>JavaSE</a:t>
            </a:r>
            <a:r>
              <a:rPr lang="en-US" dirty="0"/>
              <a:t> (Java Standard Edition). JDBC API uses JDBC drivers to connect with the database. </a:t>
            </a:r>
          </a:p>
          <a:p>
            <a:endParaRPr lang="en-US" dirty="0"/>
          </a:p>
          <a:p>
            <a:r>
              <a:rPr lang="en-US" u="sng" dirty="0"/>
              <a:t>There are four types of JDBC drivers:</a:t>
            </a:r>
          </a:p>
          <a:p>
            <a:pPr lvl="1"/>
            <a:r>
              <a:rPr lang="en-US" u="sng" dirty="0"/>
              <a:t>JDBC-ODBC Bridge Driver,</a:t>
            </a:r>
          </a:p>
          <a:p>
            <a:pPr lvl="1"/>
            <a:r>
              <a:rPr lang="en-US" u="sng" dirty="0"/>
              <a:t>Native Driver,</a:t>
            </a:r>
          </a:p>
          <a:p>
            <a:pPr lvl="1"/>
            <a:r>
              <a:rPr lang="en-US" u="sng" dirty="0"/>
              <a:t>Network Protocol Driver, and</a:t>
            </a:r>
          </a:p>
          <a:p>
            <a:pPr lvl="1"/>
            <a:r>
              <a:rPr lang="en-US" u="sng" dirty="0"/>
              <a:t>Thin Driver</a:t>
            </a:r>
          </a:p>
          <a:p>
            <a:r>
              <a:rPr lang="en-US" dirty="0"/>
              <a:t>We can use JDBC API to access tabular data stored in any relational database. </a:t>
            </a:r>
            <a:r>
              <a:rPr lang="en-US" u="sng" dirty="0"/>
              <a:t>By the help of JDBC API, we can save, update, delete and fetch data from the database</a:t>
            </a:r>
            <a:r>
              <a:rPr lang="en-US" dirty="0"/>
              <a:t>. It is like Open Database Connectivity (ODBC) provided by Microsoft.</a:t>
            </a:r>
          </a:p>
          <a:p>
            <a:pPr>
              <a:lnSpc>
                <a:spcPct val="90000"/>
              </a:lnSpc>
            </a:pPr>
            <a:endParaRPr lang="en-US" altLang="en-US" dirty="0"/>
          </a:p>
        </p:txBody>
      </p:sp>
    </p:spTree>
    <p:extLst>
      <p:ext uri="{BB962C8B-B14F-4D97-AF65-F5344CB8AC3E}">
        <p14:creationId xmlns:p14="http://schemas.microsoft.com/office/powerpoint/2010/main" val="185601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338"/>
          </a:xfrm>
        </p:spPr>
        <p:txBody>
          <a:bodyPr>
            <a:normAutofit fontScale="90000"/>
          </a:bodyPr>
          <a:lstStyle/>
          <a:p>
            <a:pPr algn="ctr"/>
            <a:r>
              <a:rPr lang="en-US" sz="3600" b="1" u="sng" dirty="0"/>
              <a:t>Connection</a:t>
            </a:r>
          </a:p>
        </p:txBody>
      </p:sp>
      <p:sp>
        <p:nvSpPr>
          <p:cNvPr id="3" name="Content Placeholder 2"/>
          <p:cNvSpPr>
            <a:spLocks noGrp="1"/>
          </p:cNvSpPr>
          <p:nvPr>
            <p:ph idx="1"/>
          </p:nvPr>
        </p:nvSpPr>
        <p:spPr>
          <a:xfrm>
            <a:off x="603068" y="1133294"/>
            <a:ext cx="10515600" cy="4351338"/>
          </a:xfrm>
        </p:spPr>
        <p:txBody>
          <a:bodyPr/>
          <a:lstStyle/>
          <a:p>
            <a:r>
              <a:rPr lang="en-US" dirty="0"/>
              <a:t>A Connection is the session between </a:t>
            </a:r>
            <a:r>
              <a:rPr lang="en-US" u="sng" dirty="0"/>
              <a:t>java application and database</a:t>
            </a:r>
            <a:r>
              <a:rPr lang="en-US" dirty="0"/>
              <a:t>.</a:t>
            </a:r>
          </a:p>
          <a:p>
            <a:r>
              <a:rPr lang="en-US" dirty="0"/>
              <a:t>The object of Connection can be used to get the object of Statement and </a:t>
            </a:r>
            <a:r>
              <a:rPr lang="en-US" dirty="0" err="1"/>
              <a:t>DatabaseMetaData</a:t>
            </a:r>
            <a:r>
              <a:rPr lang="en-US" dirty="0"/>
              <a:t>.</a:t>
            </a:r>
          </a:p>
          <a:p>
            <a:r>
              <a:rPr lang="en-US" dirty="0"/>
              <a:t> The Connection interface provide many methods for transaction management like </a:t>
            </a:r>
            <a:r>
              <a:rPr lang="en-US" u="sng" dirty="0"/>
              <a:t>commit(), rollback() </a:t>
            </a:r>
            <a:r>
              <a:rPr lang="en-US" dirty="0"/>
              <a:t>etc.</a:t>
            </a:r>
          </a:p>
        </p:txBody>
      </p:sp>
    </p:spTree>
    <p:extLst>
      <p:ext uri="{BB962C8B-B14F-4D97-AF65-F5344CB8AC3E}">
        <p14:creationId xmlns:p14="http://schemas.microsoft.com/office/powerpoint/2010/main" val="339037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9399649"/>
              </p:ext>
            </p:extLst>
          </p:nvPr>
        </p:nvGraphicFramePr>
        <p:xfrm>
          <a:off x="93616" y="1877877"/>
          <a:ext cx="12098384" cy="4640489"/>
        </p:xfrm>
        <a:graphic>
          <a:graphicData uri="http://schemas.openxmlformats.org/drawingml/2006/table">
            <a:tbl>
              <a:tblPr/>
              <a:tblGrid>
                <a:gridCol w="12098384">
                  <a:extLst>
                    <a:ext uri="{9D8B030D-6E8A-4147-A177-3AD203B41FA5}">
                      <a16:colId xmlns:a16="http://schemas.microsoft.com/office/drawing/2014/main" val="4137199294"/>
                    </a:ext>
                  </a:extLst>
                </a:gridCol>
              </a:tblGrid>
              <a:tr h="822374">
                <a:tc>
                  <a:txBody>
                    <a:bodyPr/>
                    <a:lstStyle/>
                    <a:p>
                      <a:r>
                        <a:rPr lang="en-US" sz="1600" b="1">
                          <a:solidFill>
                            <a:srgbClr val="000000"/>
                          </a:solidFill>
                          <a:effectLst/>
                          <a:latin typeface="verdana" panose="020B0604030504040204" pitchFamily="34" charset="0"/>
                        </a:rPr>
                        <a:t>1) public Statement createStatement():</a:t>
                      </a:r>
                      <a:r>
                        <a:rPr lang="en-US" sz="1600">
                          <a:solidFill>
                            <a:srgbClr val="000000"/>
                          </a:solidFill>
                          <a:effectLst/>
                          <a:latin typeface="verdana" panose="020B0604030504040204" pitchFamily="34" charset="0"/>
                        </a:rPr>
                        <a:t> creates a statement object that can be used to execute SQL queries.</a:t>
                      </a:r>
                    </a:p>
                  </a:txBody>
                  <a:tcPr marL="259008" marR="97128" marT="129504" marB="129504"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2632900074"/>
                  </a:ext>
                </a:extLst>
              </a:tr>
              <a:tr h="1009750">
                <a:tc>
                  <a:txBody>
                    <a:bodyPr/>
                    <a:lstStyle/>
                    <a:p>
                      <a:r>
                        <a:rPr lang="en-US" sz="1600" b="1">
                          <a:solidFill>
                            <a:srgbClr val="000000"/>
                          </a:solidFill>
                          <a:effectLst/>
                          <a:latin typeface="verdana" panose="020B0604030504040204" pitchFamily="34" charset="0"/>
                        </a:rPr>
                        <a:t>2) public Statement createStatement(int resultSetType,int resultSetConcurrency):</a:t>
                      </a:r>
                      <a:r>
                        <a:rPr lang="en-US" sz="1600">
                          <a:solidFill>
                            <a:srgbClr val="000000"/>
                          </a:solidFill>
                          <a:effectLst/>
                          <a:latin typeface="verdana" panose="020B0604030504040204" pitchFamily="34" charset="0"/>
                        </a:rPr>
                        <a:t> Creates a Statement object that will generate ResultSet objects with the given type and concurrency.</a:t>
                      </a:r>
                    </a:p>
                  </a:txBody>
                  <a:tcPr marL="259008" marR="97128" marT="129504" marB="129504"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4275850502"/>
                  </a:ext>
                </a:extLst>
              </a:tr>
              <a:tr h="760370">
                <a:tc>
                  <a:txBody>
                    <a:bodyPr/>
                    <a:lstStyle/>
                    <a:p>
                      <a:r>
                        <a:rPr lang="en-US" sz="1600" b="1">
                          <a:solidFill>
                            <a:srgbClr val="000000"/>
                          </a:solidFill>
                          <a:effectLst/>
                          <a:latin typeface="verdana" panose="020B0604030504040204" pitchFamily="34" charset="0"/>
                        </a:rPr>
                        <a:t>3) public void setAutoCommit(boolean status):</a:t>
                      </a:r>
                      <a:r>
                        <a:rPr lang="en-US" sz="1600">
                          <a:solidFill>
                            <a:srgbClr val="000000"/>
                          </a:solidFill>
                          <a:effectLst/>
                          <a:latin typeface="verdana" panose="020B0604030504040204" pitchFamily="34" charset="0"/>
                        </a:rPr>
                        <a:t> is used to set the commit status.By default it is true.</a:t>
                      </a:r>
                    </a:p>
                  </a:txBody>
                  <a:tcPr marL="259008" marR="97128" marT="129504" marB="129504"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922321378"/>
                  </a:ext>
                </a:extLst>
              </a:tr>
              <a:tr h="738981">
                <a:tc>
                  <a:txBody>
                    <a:bodyPr/>
                    <a:lstStyle/>
                    <a:p>
                      <a:r>
                        <a:rPr lang="en-US" sz="1600" b="1">
                          <a:solidFill>
                            <a:srgbClr val="000000"/>
                          </a:solidFill>
                          <a:effectLst/>
                          <a:latin typeface="verdana" panose="020B0604030504040204" pitchFamily="34" charset="0"/>
                        </a:rPr>
                        <a:t>4) public void commit():</a:t>
                      </a:r>
                      <a:r>
                        <a:rPr lang="en-US" sz="1600">
                          <a:solidFill>
                            <a:srgbClr val="000000"/>
                          </a:solidFill>
                          <a:effectLst/>
                          <a:latin typeface="verdana" panose="020B0604030504040204" pitchFamily="34" charset="0"/>
                        </a:rPr>
                        <a:t> saves the changes made since the previous commit/rollback permanent.</a:t>
                      </a:r>
                    </a:p>
                  </a:txBody>
                  <a:tcPr marL="259008" marR="97128" marT="129504" marB="129504"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2849220006"/>
                  </a:ext>
                </a:extLst>
              </a:tr>
              <a:tr h="634998">
                <a:tc>
                  <a:txBody>
                    <a:bodyPr/>
                    <a:lstStyle/>
                    <a:p>
                      <a:r>
                        <a:rPr lang="en-US" sz="1600" b="1">
                          <a:solidFill>
                            <a:srgbClr val="000000"/>
                          </a:solidFill>
                          <a:effectLst/>
                          <a:latin typeface="verdana" panose="020B0604030504040204" pitchFamily="34" charset="0"/>
                        </a:rPr>
                        <a:t>5) public void rollback():</a:t>
                      </a:r>
                      <a:r>
                        <a:rPr lang="en-US" sz="1600">
                          <a:solidFill>
                            <a:srgbClr val="000000"/>
                          </a:solidFill>
                          <a:effectLst/>
                          <a:latin typeface="verdana" panose="020B0604030504040204" pitchFamily="34" charset="0"/>
                        </a:rPr>
                        <a:t> Drops all changes made since the previous commit/rollback.</a:t>
                      </a:r>
                    </a:p>
                  </a:txBody>
                  <a:tcPr marL="259008" marR="97128" marT="129504" marB="129504"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2387703329"/>
                  </a:ext>
                </a:extLst>
              </a:tr>
              <a:tr h="674016">
                <a:tc>
                  <a:txBody>
                    <a:bodyPr/>
                    <a:lstStyle/>
                    <a:p>
                      <a:r>
                        <a:rPr lang="en-US" sz="1600" b="1" dirty="0">
                          <a:solidFill>
                            <a:srgbClr val="000000"/>
                          </a:solidFill>
                          <a:effectLst/>
                          <a:latin typeface="verdana" panose="020B0604030504040204" pitchFamily="34" charset="0"/>
                        </a:rPr>
                        <a:t>6) public void close():</a:t>
                      </a:r>
                      <a:r>
                        <a:rPr lang="en-US" sz="1600" dirty="0">
                          <a:solidFill>
                            <a:srgbClr val="000000"/>
                          </a:solidFill>
                          <a:effectLst/>
                          <a:latin typeface="verdana" panose="020B0604030504040204" pitchFamily="34" charset="0"/>
                        </a:rPr>
                        <a:t> closes the connection and Releases a JDBC resources immediately.</a:t>
                      </a:r>
                    </a:p>
                  </a:txBody>
                  <a:tcPr marL="259008" marR="97128" marT="129504" marB="129504" anchor="ctr">
                    <a:lnL w="28575" cap="flat" cmpd="sng" algn="ctr">
                      <a:solidFill>
                        <a:srgbClr val="FFA500"/>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667580633"/>
                  </a:ext>
                </a:extLst>
              </a:tr>
            </a:tbl>
          </a:graphicData>
        </a:graphic>
      </p:graphicFrame>
    </p:spTree>
    <p:extLst>
      <p:ext uri="{BB962C8B-B14F-4D97-AF65-F5344CB8AC3E}">
        <p14:creationId xmlns:p14="http://schemas.microsoft.com/office/powerpoint/2010/main" val="255441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26486" cy="640714"/>
          </a:xfrm>
        </p:spPr>
        <p:txBody>
          <a:bodyPr>
            <a:normAutofit fontScale="90000"/>
          </a:bodyPr>
          <a:lstStyle/>
          <a:p>
            <a:pPr algn="ctr"/>
            <a:r>
              <a:rPr lang="en-US" altLang="en-US" sz="3100" u="sng" dirty="0">
                <a:solidFill>
                  <a:srgbClr val="000000"/>
                </a:solidFill>
                <a:latin typeface="Verdana" panose="020B0604030504040204" pitchFamily="34" charset="0"/>
              </a:rPr>
              <a:t>Statement interface</a:t>
            </a:r>
            <a:r>
              <a:rPr lang="en-US" altLang="en-US" dirty="0">
                <a:solidFill>
                  <a:srgbClr val="000000"/>
                </a:solidFill>
                <a:latin typeface="Verdana" panose="020B0604030504040204" pitchFamily="34" charset="0"/>
              </a:rPr>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067796"/>
              </p:ext>
            </p:extLst>
          </p:nvPr>
        </p:nvGraphicFramePr>
        <p:xfrm>
          <a:off x="446918" y="2919670"/>
          <a:ext cx="11374968" cy="3342735"/>
        </p:xfrm>
        <a:graphic>
          <a:graphicData uri="http://schemas.openxmlformats.org/drawingml/2006/table">
            <a:tbl>
              <a:tblPr/>
              <a:tblGrid>
                <a:gridCol w="11374968">
                  <a:extLst>
                    <a:ext uri="{9D8B030D-6E8A-4147-A177-3AD203B41FA5}">
                      <a16:colId xmlns:a16="http://schemas.microsoft.com/office/drawing/2014/main" val="3139552247"/>
                    </a:ext>
                  </a:extLst>
                </a:gridCol>
              </a:tblGrid>
              <a:tr h="900885">
                <a:tc>
                  <a:txBody>
                    <a:bodyPr/>
                    <a:lstStyle/>
                    <a:p>
                      <a:pPr marL="342900" indent="-342900">
                        <a:buAutoNum type="arabicParenR"/>
                      </a:pPr>
                      <a:r>
                        <a:rPr lang="en-US" b="1" dirty="0">
                          <a:solidFill>
                            <a:srgbClr val="000000"/>
                          </a:solidFill>
                          <a:effectLst/>
                          <a:latin typeface="verdana" panose="020B0604030504040204" pitchFamily="34" charset="0"/>
                        </a:rPr>
                        <a:t>public </a:t>
                      </a:r>
                      <a:r>
                        <a:rPr lang="en-US" b="1" dirty="0" err="1">
                          <a:solidFill>
                            <a:srgbClr val="000000"/>
                          </a:solidFill>
                          <a:effectLst/>
                          <a:latin typeface="verdana" panose="020B0604030504040204" pitchFamily="34" charset="0"/>
                        </a:rPr>
                        <a:t>ResultSet</a:t>
                      </a:r>
                      <a:r>
                        <a:rPr lang="en-US" b="1" dirty="0">
                          <a:solidFill>
                            <a:srgbClr val="000000"/>
                          </a:solidFill>
                          <a:effectLst/>
                          <a:latin typeface="verdana" panose="020B0604030504040204" pitchFamily="34" charset="0"/>
                        </a:rPr>
                        <a:t> </a:t>
                      </a:r>
                      <a:r>
                        <a:rPr lang="en-US" b="1" dirty="0" err="1">
                          <a:solidFill>
                            <a:srgbClr val="000000"/>
                          </a:solidFill>
                          <a:effectLst/>
                          <a:latin typeface="verdana" panose="020B0604030504040204" pitchFamily="34" charset="0"/>
                        </a:rPr>
                        <a:t>executeQuery</a:t>
                      </a:r>
                      <a:r>
                        <a:rPr lang="en-US" b="1" dirty="0">
                          <a:solidFill>
                            <a:srgbClr val="000000"/>
                          </a:solidFill>
                          <a:effectLst/>
                          <a:latin typeface="verdana" panose="020B0604030504040204" pitchFamily="34" charset="0"/>
                        </a:rPr>
                        <a:t>(String </a:t>
                      </a:r>
                      <a:r>
                        <a:rPr lang="en-US" b="1" dirty="0" err="1">
                          <a:solidFill>
                            <a:srgbClr val="000000"/>
                          </a:solidFill>
                          <a:effectLst/>
                          <a:latin typeface="verdana" panose="020B0604030504040204" pitchFamily="34" charset="0"/>
                        </a:rPr>
                        <a:t>sql</a:t>
                      </a:r>
                      <a:r>
                        <a:rPr lang="en-US" b="1" dirty="0">
                          <a:solidFill>
                            <a:srgbClr val="000000"/>
                          </a:solidFill>
                          <a:effectLst/>
                          <a:latin typeface="verdana" panose="020B0604030504040204" pitchFamily="34" charset="0"/>
                        </a:rPr>
                        <a:t>):</a:t>
                      </a:r>
                      <a:r>
                        <a:rPr lang="en-US" dirty="0">
                          <a:solidFill>
                            <a:srgbClr val="000000"/>
                          </a:solidFill>
                          <a:effectLst/>
                          <a:latin typeface="verdana" panose="020B0604030504040204" pitchFamily="34" charset="0"/>
                        </a:rPr>
                        <a:t> </a:t>
                      </a:r>
                    </a:p>
                    <a:p>
                      <a:pPr marL="0" indent="0">
                        <a:buNone/>
                      </a:pPr>
                      <a:r>
                        <a:rPr lang="en-US" dirty="0">
                          <a:solidFill>
                            <a:srgbClr val="000000"/>
                          </a:solidFill>
                          <a:effectLst/>
                          <a:latin typeface="verdana" panose="020B0604030504040204" pitchFamily="34" charset="0"/>
                        </a:rPr>
                        <a:t>is used to execute SELECT query. It returns the object of </a:t>
                      </a:r>
                      <a:r>
                        <a:rPr lang="en-US" dirty="0" err="1">
                          <a:solidFill>
                            <a:srgbClr val="000000"/>
                          </a:solidFill>
                          <a:effectLst/>
                          <a:latin typeface="verdana" panose="020B0604030504040204" pitchFamily="34" charset="0"/>
                        </a:rPr>
                        <a:t>ResultSet</a:t>
                      </a:r>
                      <a:r>
                        <a:rPr lang="en-US" dirty="0">
                          <a:solidFill>
                            <a:srgbClr val="000000"/>
                          </a:solidFill>
                          <a:effectLst/>
                          <a:latin typeface="verdana" panose="020B0604030504040204" pitchFamily="34" charset="0"/>
                        </a:rPr>
                        <a:t>.</a:t>
                      </a:r>
                    </a:p>
                  </a:txBody>
                  <a:tcPr anchor="ctr">
                    <a:lnL>
                      <a:noFill/>
                    </a:lnL>
                    <a:lnR>
                      <a:noFill/>
                    </a:lnR>
                    <a:lnT>
                      <a:noFill/>
                    </a:lnT>
                    <a:lnB>
                      <a:noFill/>
                    </a:lnB>
                    <a:solidFill>
                      <a:srgbClr val="FFFFFF"/>
                    </a:solidFill>
                  </a:tcPr>
                </a:tc>
                <a:extLst>
                  <a:ext uri="{0D108BD9-81ED-4DB2-BD59-A6C34878D82A}">
                    <a16:rowId xmlns:a16="http://schemas.microsoft.com/office/drawing/2014/main" val="2703215610"/>
                  </a:ext>
                </a:extLst>
              </a:tr>
              <a:tr h="900885">
                <a:tc>
                  <a:txBody>
                    <a:bodyPr/>
                    <a:lstStyle/>
                    <a:p>
                      <a:r>
                        <a:rPr lang="en-US" b="1" dirty="0">
                          <a:solidFill>
                            <a:srgbClr val="000000"/>
                          </a:solidFill>
                          <a:effectLst/>
                          <a:latin typeface="verdana" panose="020B0604030504040204" pitchFamily="34" charset="0"/>
                        </a:rPr>
                        <a:t>2) public </a:t>
                      </a:r>
                      <a:r>
                        <a:rPr lang="en-US" b="1" dirty="0" err="1">
                          <a:solidFill>
                            <a:srgbClr val="000000"/>
                          </a:solidFill>
                          <a:effectLst/>
                          <a:latin typeface="verdana" panose="020B0604030504040204" pitchFamily="34" charset="0"/>
                        </a:rPr>
                        <a:t>int</a:t>
                      </a:r>
                      <a:r>
                        <a:rPr lang="en-US" b="1" dirty="0">
                          <a:solidFill>
                            <a:srgbClr val="000000"/>
                          </a:solidFill>
                          <a:effectLst/>
                          <a:latin typeface="verdana" panose="020B0604030504040204" pitchFamily="34" charset="0"/>
                        </a:rPr>
                        <a:t> </a:t>
                      </a:r>
                      <a:r>
                        <a:rPr lang="en-US" b="1" dirty="0" err="1">
                          <a:solidFill>
                            <a:srgbClr val="000000"/>
                          </a:solidFill>
                          <a:effectLst/>
                          <a:latin typeface="verdana" panose="020B0604030504040204" pitchFamily="34" charset="0"/>
                        </a:rPr>
                        <a:t>executeUpdate</a:t>
                      </a:r>
                      <a:r>
                        <a:rPr lang="en-US" b="1" dirty="0">
                          <a:solidFill>
                            <a:srgbClr val="000000"/>
                          </a:solidFill>
                          <a:effectLst/>
                          <a:latin typeface="verdana" panose="020B0604030504040204" pitchFamily="34" charset="0"/>
                        </a:rPr>
                        <a:t>(String </a:t>
                      </a:r>
                      <a:r>
                        <a:rPr lang="en-US" b="1" dirty="0" err="1">
                          <a:solidFill>
                            <a:srgbClr val="000000"/>
                          </a:solidFill>
                          <a:effectLst/>
                          <a:latin typeface="verdana" panose="020B0604030504040204" pitchFamily="34" charset="0"/>
                        </a:rPr>
                        <a:t>sql</a:t>
                      </a:r>
                      <a:r>
                        <a:rPr lang="en-US" b="1" dirty="0">
                          <a:solidFill>
                            <a:srgbClr val="000000"/>
                          </a:solidFill>
                          <a:effectLst/>
                          <a:latin typeface="verdana" panose="020B0604030504040204" pitchFamily="34" charset="0"/>
                        </a:rPr>
                        <a:t>):</a:t>
                      </a:r>
                    </a:p>
                    <a:p>
                      <a:r>
                        <a:rPr lang="en-US" dirty="0">
                          <a:solidFill>
                            <a:srgbClr val="000000"/>
                          </a:solidFill>
                          <a:effectLst/>
                          <a:latin typeface="verdana" panose="020B0604030504040204" pitchFamily="34" charset="0"/>
                        </a:rPr>
                        <a:t> is used to execute specified query, it may be create, drop, insert, update, delete etc.</a:t>
                      </a:r>
                    </a:p>
                  </a:txBody>
                  <a:tcPr anchor="ctr">
                    <a:lnL>
                      <a:noFill/>
                    </a:lnL>
                    <a:lnR>
                      <a:noFill/>
                    </a:lnR>
                    <a:lnT>
                      <a:noFill/>
                    </a:lnT>
                    <a:lnB>
                      <a:noFill/>
                    </a:lnB>
                    <a:solidFill>
                      <a:srgbClr val="FFFFFF"/>
                    </a:solidFill>
                  </a:tcPr>
                </a:tc>
                <a:extLst>
                  <a:ext uri="{0D108BD9-81ED-4DB2-BD59-A6C34878D82A}">
                    <a16:rowId xmlns:a16="http://schemas.microsoft.com/office/drawing/2014/main" val="3864958405"/>
                  </a:ext>
                </a:extLst>
              </a:tr>
              <a:tr h="900885">
                <a:tc>
                  <a:txBody>
                    <a:bodyPr/>
                    <a:lstStyle/>
                    <a:p>
                      <a:r>
                        <a:rPr lang="en-US" b="1" dirty="0">
                          <a:solidFill>
                            <a:srgbClr val="000000"/>
                          </a:solidFill>
                          <a:effectLst/>
                          <a:latin typeface="verdana" panose="020B0604030504040204" pitchFamily="34" charset="0"/>
                        </a:rPr>
                        <a:t>3) public </a:t>
                      </a:r>
                      <a:r>
                        <a:rPr lang="en-US" b="1" dirty="0" err="1">
                          <a:solidFill>
                            <a:srgbClr val="000000"/>
                          </a:solidFill>
                          <a:effectLst/>
                          <a:latin typeface="verdana" panose="020B0604030504040204" pitchFamily="34" charset="0"/>
                        </a:rPr>
                        <a:t>boolean</a:t>
                      </a:r>
                      <a:r>
                        <a:rPr lang="en-US" b="1" dirty="0">
                          <a:solidFill>
                            <a:srgbClr val="000000"/>
                          </a:solidFill>
                          <a:effectLst/>
                          <a:latin typeface="verdana" panose="020B0604030504040204" pitchFamily="34" charset="0"/>
                        </a:rPr>
                        <a:t> execute(String </a:t>
                      </a:r>
                      <a:r>
                        <a:rPr lang="en-US" b="1" dirty="0" err="1">
                          <a:solidFill>
                            <a:srgbClr val="000000"/>
                          </a:solidFill>
                          <a:effectLst/>
                          <a:latin typeface="verdana" panose="020B0604030504040204" pitchFamily="34" charset="0"/>
                        </a:rPr>
                        <a:t>sql</a:t>
                      </a:r>
                      <a:r>
                        <a:rPr lang="en-US" b="1" dirty="0">
                          <a:solidFill>
                            <a:srgbClr val="000000"/>
                          </a:solidFill>
                          <a:effectLst/>
                          <a:latin typeface="verdana" panose="020B0604030504040204" pitchFamily="34" charset="0"/>
                        </a:rPr>
                        <a:t>):</a:t>
                      </a:r>
                      <a:r>
                        <a:rPr lang="en-US" dirty="0">
                          <a:solidFill>
                            <a:srgbClr val="000000"/>
                          </a:solidFill>
                          <a:effectLst/>
                          <a:latin typeface="verdana" panose="020B0604030504040204" pitchFamily="34" charset="0"/>
                        </a:rPr>
                        <a:t> </a:t>
                      </a:r>
                    </a:p>
                    <a:p>
                      <a:r>
                        <a:rPr lang="en-US" dirty="0">
                          <a:solidFill>
                            <a:srgbClr val="000000"/>
                          </a:solidFill>
                          <a:effectLst/>
                          <a:latin typeface="verdana" panose="020B0604030504040204" pitchFamily="34" charset="0"/>
                        </a:rPr>
                        <a:t>is used to execute queries that may return multiple results.</a:t>
                      </a:r>
                    </a:p>
                  </a:txBody>
                  <a:tcPr anchor="ctr">
                    <a:lnL>
                      <a:noFill/>
                    </a:lnL>
                    <a:lnR>
                      <a:noFill/>
                    </a:lnR>
                    <a:lnT>
                      <a:noFill/>
                    </a:lnT>
                    <a:lnB>
                      <a:noFill/>
                    </a:lnB>
                    <a:solidFill>
                      <a:srgbClr val="FFFFFF"/>
                    </a:solidFill>
                  </a:tcPr>
                </a:tc>
                <a:extLst>
                  <a:ext uri="{0D108BD9-81ED-4DB2-BD59-A6C34878D82A}">
                    <a16:rowId xmlns:a16="http://schemas.microsoft.com/office/drawing/2014/main" val="2086775422"/>
                  </a:ext>
                </a:extLst>
              </a:tr>
              <a:tr h="543345">
                <a:tc>
                  <a:txBody>
                    <a:bodyPr/>
                    <a:lstStyle/>
                    <a:p>
                      <a:r>
                        <a:rPr lang="en-US" b="1" dirty="0">
                          <a:solidFill>
                            <a:srgbClr val="000000"/>
                          </a:solidFill>
                          <a:effectLst/>
                          <a:latin typeface="verdana" panose="020B0604030504040204" pitchFamily="34" charset="0"/>
                        </a:rPr>
                        <a:t>4) public </a:t>
                      </a:r>
                      <a:r>
                        <a:rPr lang="en-US" b="1" dirty="0" err="1">
                          <a:solidFill>
                            <a:srgbClr val="000000"/>
                          </a:solidFill>
                          <a:effectLst/>
                          <a:latin typeface="verdana" panose="020B0604030504040204" pitchFamily="34" charset="0"/>
                        </a:rPr>
                        <a:t>int</a:t>
                      </a:r>
                      <a:r>
                        <a:rPr lang="en-US" b="1" dirty="0">
                          <a:solidFill>
                            <a:srgbClr val="000000"/>
                          </a:solidFill>
                          <a:effectLst/>
                          <a:latin typeface="verdana" panose="020B0604030504040204" pitchFamily="34" charset="0"/>
                        </a:rPr>
                        <a:t>[] </a:t>
                      </a:r>
                      <a:r>
                        <a:rPr lang="en-US" b="1" dirty="0" err="1">
                          <a:solidFill>
                            <a:srgbClr val="000000"/>
                          </a:solidFill>
                          <a:effectLst/>
                          <a:latin typeface="verdana" panose="020B0604030504040204" pitchFamily="34" charset="0"/>
                        </a:rPr>
                        <a:t>executeBatch</a:t>
                      </a:r>
                      <a:r>
                        <a:rPr lang="en-US" b="1" dirty="0">
                          <a:solidFill>
                            <a:srgbClr val="000000"/>
                          </a:solidFill>
                          <a:effectLst/>
                          <a:latin typeface="verdana" panose="020B0604030504040204" pitchFamily="34" charset="0"/>
                        </a:rPr>
                        <a:t>():</a:t>
                      </a:r>
                    </a:p>
                    <a:p>
                      <a:r>
                        <a:rPr lang="en-US" dirty="0">
                          <a:solidFill>
                            <a:srgbClr val="000000"/>
                          </a:solidFill>
                          <a:effectLst/>
                          <a:latin typeface="verdana" panose="020B0604030504040204" pitchFamily="34" charset="0"/>
                        </a:rPr>
                        <a:t> is used to execute batch of commands.</a:t>
                      </a:r>
                    </a:p>
                  </a:txBody>
                  <a:tcPr anchor="ctr">
                    <a:lnL>
                      <a:noFill/>
                    </a:lnL>
                    <a:lnR>
                      <a:noFill/>
                    </a:lnR>
                    <a:lnT>
                      <a:noFill/>
                    </a:lnT>
                    <a:lnB>
                      <a:noFill/>
                    </a:lnB>
                    <a:solidFill>
                      <a:srgbClr val="FFFFFF"/>
                    </a:solidFill>
                  </a:tcPr>
                </a:tc>
                <a:extLst>
                  <a:ext uri="{0D108BD9-81ED-4DB2-BD59-A6C34878D82A}">
                    <a16:rowId xmlns:a16="http://schemas.microsoft.com/office/drawing/2014/main" val="3806654755"/>
                  </a:ext>
                </a:extLst>
              </a:tr>
            </a:tbl>
          </a:graphicData>
        </a:graphic>
      </p:graphicFrame>
      <p:sp>
        <p:nvSpPr>
          <p:cNvPr id="5" name="Rectangle 1"/>
          <p:cNvSpPr>
            <a:spLocks noChangeArrowheads="1"/>
          </p:cNvSpPr>
          <p:nvPr/>
        </p:nvSpPr>
        <p:spPr bwMode="auto">
          <a:xfrm>
            <a:off x="567146" y="1253929"/>
            <a:ext cx="1010520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1" i="0" u="none" strike="noStrike" cap="none" normalizeH="0" baseline="0" dirty="0">
                <a:ln>
                  <a:noFill/>
                </a:ln>
                <a:solidFill>
                  <a:srgbClr val="000000"/>
                </a:solidFill>
                <a:effectLst/>
                <a:latin typeface="Verdana" panose="020B0604030504040204" pitchFamily="34" charset="0"/>
              </a:rPr>
              <a:t>Statement interface</a:t>
            </a:r>
            <a:r>
              <a:rPr kumimoji="0" lang="en-US" altLang="en-US" sz="1600" b="0" i="0" u="none" strike="noStrike" cap="none" normalizeH="0" baseline="0" dirty="0">
                <a:ln>
                  <a:noFill/>
                </a:ln>
                <a:solidFill>
                  <a:srgbClr val="000000"/>
                </a:solidFill>
                <a:effectLst/>
                <a:latin typeface="Verdana" panose="020B0604030504040204" pitchFamily="34" charset="0"/>
              </a:rPr>
              <a:t> provides methods to execute queries with the database.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It provide  method to get the object of </a:t>
            </a:r>
            <a:r>
              <a:rPr kumimoji="0" lang="en-US" altLang="en-US" sz="1600" b="0" i="0" u="none" strike="noStrike" cap="none" normalizeH="0" baseline="0" dirty="0" err="1">
                <a:ln>
                  <a:noFill/>
                </a:ln>
                <a:solidFill>
                  <a:srgbClr val="000000"/>
                </a:solidFill>
                <a:effectLst/>
                <a:latin typeface="Verdana" panose="020B0604030504040204" pitchFamily="34" charset="0"/>
              </a:rPr>
              <a:t>ResultSet</a:t>
            </a:r>
            <a:r>
              <a:rPr kumimoji="0" lang="en-US" altLang="en-US" sz="16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0B4B"/>
                </a:solidFill>
                <a:effectLst/>
                <a:latin typeface="erdana"/>
              </a:rPr>
              <a:t>methods of Statement interface:</a:t>
            </a:r>
          </a:p>
        </p:txBody>
      </p:sp>
    </p:spTree>
    <p:extLst>
      <p:ext uri="{BB962C8B-B14F-4D97-AF65-F5344CB8AC3E}">
        <p14:creationId xmlns:p14="http://schemas.microsoft.com/office/powerpoint/2010/main" val="670238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43"/>
            <a:ext cx="10515600" cy="288018"/>
          </a:xfrm>
        </p:spPr>
        <p:txBody>
          <a:bodyPr>
            <a:normAutofit fontScale="90000"/>
          </a:bodyPr>
          <a:lstStyle/>
          <a:p>
            <a:pPr algn="ctr"/>
            <a:r>
              <a:rPr lang="en-US" sz="3600" b="1" u="sng" dirty="0" err="1"/>
              <a:t>ResultSet</a:t>
            </a:r>
            <a:r>
              <a:rPr lang="en-US" sz="3600" b="1" u="sng" dirty="0"/>
              <a:t> Interface</a:t>
            </a:r>
          </a:p>
        </p:txBody>
      </p:sp>
      <p:sp>
        <p:nvSpPr>
          <p:cNvPr id="3" name="Content Placeholder 2"/>
          <p:cNvSpPr>
            <a:spLocks noGrp="1"/>
          </p:cNvSpPr>
          <p:nvPr>
            <p:ph idx="1"/>
          </p:nvPr>
        </p:nvSpPr>
        <p:spPr>
          <a:xfrm>
            <a:off x="681446" y="858974"/>
            <a:ext cx="10515600" cy="4351338"/>
          </a:xfrm>
        </p:spPr>
        <p:txBody>
          <a:bodyPr/>
          <a:lstStyle/>
          <a:p>
            <a:r>
              <a:rPr lang="en-US" dirty="0"/>
              <a:t>he object of </a:t>
            </a:r>
            <a:r>
              <a:rPr lang="en-US" dirty="0" err="1"/>
              <a:t>ResultSet</a:t>
            </a:r>
            <a:r>
              <a:rPr lang="en-US" dirty="0"/>
              <a:t> maintains a cursor pointing to a row of a table. Initially, cursor points to before the first row.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4866318"/>
              </p:ext>
            </p:extLst>
          </p:nvPr>
        </p:nvGraphicFramePr>
        <p:xfrm>
          <a:off x="507250" y="1885302"/>
          <a:ext cx="11471389" cy="4972696"/>
        </p:xfrm>
        <a:graphic>
          <a:graphicData uri="http://schemas.openxmlformats.org/drawingml/2006/table">
            <a:tbl>
              <a:tblPr/>
              <a:tblGrid>
                <a:gridCol w="5041301">
                  <a:extLst>
                    <a:ext uri="{9D8B030D-6E8A-4147-A177-3AD203B41FA5}">
                      <a16:colId xmlns:a16="http://schemas.microsoft.com/office/drawing/2014/main" val="3997105851"/>
                    </a:ext>
                  </a:extLst>
                </a:gridCol>
                <a:gridCol w="6430088">
                  <a:extLst>
                    <a:ext uri="{9D8B030D-6E8A-4147-A177-3AD203B41FA5}">
                      <a16:colId xmlns:a16="http://schemas.microsoft.com/office/drawing/2014/main" val="2851011632"/>
                    </a:ext>
                  </a:extLst>
                </a:gridCol>
              </a:tblGrid>
              <a:tr h="506585">
                <a:tc>
                  <a:txBody>
                    <a:bodyPr/>
                    <a:lstStyle/>
                    <a:p>
                      <a:pPr algn="l" fontAlgn="t"/>
                      <a:r>
                        <a:rPr lang="en-US" sz="1400" b="1">
                          <a:solidFill>
                            <a:srgbClr val="000000"/>
                          </a:solidFill>
                          <a:effectLst/>
                          <a:latin typeface="verdana" panose="020B0604030504040204" pitchFamily="34" charset="0"/>
                        </a:rPr>
                        <a:t>1) public boolean next():</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is used to move the cursor to the one row next from the current position.</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13895850"/>
                  </a:ext>
                </a:extLst>
              </a:tr>
              <a:tr h="506585">
                <a:tc>
                  <a:txBody>
                    <a:bodyPr/>
                    <a:lstStyle/>
                    <a:p>
                      <a:pPr algn="l" fontAlgn="t"/>
                      <a:r>
                        <a:rPr lang="en-US" sz="1400" b="1">
                          <a:solidFill>
                            <a:srgbClr val="000000"/>
                          </a:solidFill>
                          <a:effectLst/>
                          <a:latin typeface="verdana" panose="020B0604030504040204" pitchFamily="34" charset="0"/>
                        </a:rPr>
                        <a:t>2) public boolean previous():</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is used to move the cursor to the one row previous from the current position.</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4742537"/>
                  </a:ext>
                </a:extLst>
              </a:tr>
              <a:tr h="460008">
                <a:tc>
                  <a:txBody>
                    <a:bodyPr/>
                    <a:lstStyle/>
                    <a:p>
                      <a:pPr algn="l" fontAlgn="t"/>
                      <a:r>
                        <a:rPr lang="en-US" sz="1400" b="1">
                          <a:solidFill>
                            <a:srgbClr val="000000"/>
                          </a:solidFill>
                          <a:effectLst/>
                          <a:latin typeface="verdana" panose="020B0604030504040204" pitchFamily="34" charset="0"/>
                        </a:rPr>
                        <a:t>3) public boolean first():</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is used to move the cursor to the first row in result set object.</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5305302"/>
                  </a:ext>
                </a:extLst>
              </a:tr>
              <a:tr h="460008">
                <a:tc>
                  <a:txBody>
                    <a:bodyPr/>
                    <a:lstStyle/>
                    <a:p>
                      <a:pPr algn="l" fontAlgn="t"/>
                      <a:r>
                        <a:rPr lang="en-US" sz="1400" b="1">
                          <a:solidFill>
                            <a:srgbClr val="000000"/>
                          </a:solidFill>
                          <a:effectLst/>
                          <a:latin typeface="verdana" panose="020B0604030504040204" pitchFamily="34" charset="0"/>
                        </a:rPr>
                        <a:t>4) public boolean last():</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is used to move the cursor to the last row in result set object.</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88636868"/>
                  </a:ext>
                </a:extLst>
              </a:tr>
              <a:tr h="506585">
                <a:tc>
                  <a:txBody>
                    <a:bodyPr/>
                    <a:lstStyle/>
                    <a:p>
                      <a:pPr algn="l" fontAlgn="t"/>
                      <a:r>
                        <a:rPr lang="en-US" sz="1400" b="1">
                          <a:solidFill>
                            <a:srgbClr val="000000"/>
                          </a:solidFill>
                          <a:effectLst/>
                          <a:latin typeface="verdana" panose="020B0604030504040204" pitchFamily="34" charset="0"/>
                        </a:rPr>
                        <a:t>5) public boolean absolute(int row):</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is used to move the cursor to the specified row number in the </a:t>
                      </a:r>
                      <a:r>
                        <a:rPr lang="en-US" sz="1400" dirty="0" err="1">
                          <a:solidFill>
                            <a:srgbClr val="000000"/>
                          </a:solidFill>
                          <a:effectLst/>
                          <a:latin typeface="verdana" panose="020B0604030504040204" pitchFamily="34" charset="0"/>
                        </a:rPr>
                        <a:t>ResultSet</a:t>
                      </a:r>
                      <a:r>
                        <a:rPr lang="en-US" sz="1400" dirty="0">
                          <a:solidFill>
                            <a:srgbClr val="000000"/>
                          </a:solidFill>
                          <a:effectLst/>
                          <a:latin typeface="verdana" panose="020B0604030504040204" pitchFamily="34" charset="0"/>
                        </a:rPr>
                        <a:t> object.</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85575377"/>
                  </a:ext>
                </a:extLst>
              </a:tr>
              <a:tr h="506585">
                <a:tc>
                  <a:txBody>
                    <a:bodyPr/>
                    <a:lstStyle/>
                    <a:p>
                      <a:pPr algn="l" fontAlgn="t"/>
                      <a:r>
                        <a:rPr lang="en-US" sz="1400" b="1">
                          <a:solidFill>
                            <a:srgbClr val="000000"/>
                          </a:solidFill>
                          <a:effectLst/>
                          <a:latin typeface="verdana" panose="020B0604030504040204" pitchFamily="34" charset="0"/>
                        </a:rPr>
                        <a:t>6) public boolean relative(int row):</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is used to move the cursor to the relative row number in the ResultSet object, it may be positive or negative.</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93851717"/>
                  </a:ext>
                </a:extLst>
              </a:tr>
              <a:tr h="506585">
                <a:tc>
                  <a:txBody>
                    <a:bodyPr/>
                    <a:lstStyle/>
                    <a:p>
                      <a:pPr algn="l" fontAlgn="t"/>
                      <a:r>
                        <a:rPr lang="en-US" sz="1400" b="1">
                          <a:solidFill>
                            <a:srgbClr val="000000"/>
                          </a:solidFill>
                          <a:effectLst/>
                          <a:latin typeface="verdana" panose="020B0604030504040204" pitchFamily="34" charset="0"/>
                        </a:rPr>
                        <a:t>7) public int getInt(int columnIndex):</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is used to return the data of specified column index of the current row as int.</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86142569"/>
                  </a:ext>
                </a:extLst>
              </a:tr>
              <a:tr h="506585">
                <a:tc>
                  <a:txBody>
                    <a:bodyPr/>
                    <a:lstStyle/>
                    <a:p>
                      <a:pPr algn="l" fontAlgn="t"/>
                      <a:r>
                        <a:rPr lang="en-US" sz="1400" b="1">
                          <a:solidFill>
                            <a:srgbClr val="000000"/>
                          </a:solidFill>
                          <a:effectLst/>
                          <a:latin typeface="verdana" panose="020B0604030504040204" pitchFamily="34" charset="0"/>
                        </a:rPr>
                        <a:t>8) public int getInt(String columnName):</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is used to return the data of specified column name of the current row as int.</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72656160"/>
                  </a:ext>
                </a:extLst>
              </a:tr>
              <a:tr h="506585">
                <a:tc>
                  <a:txBody>
                    <a:bodyPr/>
                    <a:lstStyle/>
                    <a:p>
                      <a:pPr algn="l" fontAlgn="t"/>
                      <a:r>
                        <a:rPr lang="en-US" sz="1400" b="1">
                          <a:solidFill>
                            <a:srgbClr val="000000"/>
                          </a:solidFill>
                          <a:effectLst/>
                          <a:latin typeface="verdana" panose="020B0604030504040204" pitchFamily="34" charset="0"/>
                        </a:rPr>
                        <a:t>9) public String getString(int columnIndex):</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is used to return the data of specified column index of the current row as String.</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71051844"/>
                  </a:ext>
                </a:extLst>
              </a:tr>
              <a:tr h="506585">
                <a:tc>
                  <a:txBody>
                    <a:bodyPr/>
                    <a:lstStyle/>
                    <a:p>
                      <a:pPr algn="l" fontAlgn="t"/>
                      <a:r>
                        <a:rPr lang="en-US" sz="1400" b="1">
                          <a:solidFill>
                            <a:srgbClr val="000000"/>
                          </a:solidFill>
                          <a:effectLst/>
                          <a:latin typeface="verdana" panose="020B0604030504040204" pitchFamily="34" charset="0"/>
                        </a:rPr>
                        <a:t>10) public String getString(String columnName):</a:t>
                      </a:r>
                      <a:endParaRPr lang="en-US" sz="1400">
                        <a:solidFill>
                          <a:srgbClr val="000000"/>
                        </a:solidFill>
                        <a:effectLst/>
                        <a:latin typeface="verdana" panose="020B0604030504040204" pitchFamily="34" charset="0"/>
                      </a:endParaRP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is used to return the data of specified column name of the current row as String.</a:t>
                      </a:r>
                    </a:p>
                  </a:txBody>
                  <a:tcPr marL="33065" marR="33065" marT="33065" marB="330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767827"/>
                  </a:ext>
                </a:extLst>
              </a:tr>
            </a:tbl>
          </a:graphicData>
        </a:graphic>
      </p:graphicFrame>
    </p:spTree>
    <p:extLst>
      <p:ext uri="{BB962C8B-B14F-4D97-AF65-F5344CB8AC3E}">
        <p14:creationId xmlns:p14="http://schemas.microsoft.com/office/powerpoint/2010/main" val="162356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2"/>
          </a:xfrm>
        </p:spPr>
        <p:txBody>
          <a:bodyPr>
            <a:normAutofit fontScale="90000"/>
          </a:bodyPr>
          <a:lstStyle/>
          <a:p>
            <a:pPr algn="ctr"/>
            <a:r>
              <a:rPr lang="en-US" sz="3200" b="1" u="sng" dirty="0" err="1"/>
              <a:t>PreparedStatement</a:t>
            </a:r>
            <a:r>
              <a:rPr lang="en-US" sz="3200" b="1" u="sng" dirty="0"/>
              <a:t> interface</a:t>
            </a:r>
          </a:p>
        </p:txBody>
      </p:sp>
      <p:sp>
        <p:nvSpPr>
          <p:cNvPr id="3" name="Content Placeholder 2"/>
          <p:cNvSpPr>
            <a:spLocks noGrp="1"/>
          </p:cNvSpPr>
          <p:nvPr>
            <p:ph idx="1"/>
          </p:nvPr>
        </p:nvSpPr>
        <p:spPr>
          <a:xfrm>
            <a:off x="537754" y="1041854"/>
            <a:ext cx="10515600" cy="4351338"/>
          </a:xfrm>
        </p:spPr>
        <p:txBody>
          <a:bodyPr/>
          <a:lstStyle/>
          <a:p>
            <a:r>
              <a:rPr lang="en-US" dirty="0"/>
              <a:t>The </a:t>
            </a:r>
            <a:r>
              <a:rPr lang="en-US" dirty="0" err="1"/>
              <a:t>PreparedStatement</a:t>
            </a:r>
            <a:r>
              <a:rPr lang="en-US" dirty="0"/>
              <a:t> interface is a </a:t>
            </a:r>
            <a:r>
              <a:rPr lang="en-US" dirty="0" err="1"/>
              <a:t>subinterface</a:t>
            </a:r>
            <a:r>
              <a:rPr lang="en-US" dirty="0"/>
              <a:t> of Statement. It is used to execute parameterized query.</a:t>
            </a:r>
          </a:p>
          <a:p>
            <a:r>
              <a:rPr lang="en-US" dirty="0"/>
              <a:t>String </a:t>
            </a:r>
            <a:r>
              <a:rPr lang="en-US" dirty="0" err="1"/>
              <a:t>sql</a:t>
            </a:r>
            <a:r>
              <a:rPr lang="en-US" dirty="0"/>
              <a:t>="insert into </a:t>
            </a:r>
            <a:r>
              <a:rPr lang="en-US" dirty="0" err="1"/>
              <a:t>emp</a:t>
            </a:r>
            <a:r>
              <a:rPr lang="en-US" dirty="0"/>
              <a:t> values(?,?,?)";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2162085"/>
              </p:ext>
            </p:extLst>
          </p:nvPr>
        </p:nvGraphicFramePr>
        <p:xfrm>
          <a:off x="934983" y="2561432"/>
          <a:ext cx="10118370" cy="4296567"/>
        </p:xfrm>
        <a:graphic>
          <a:graphicData uri="http://schemas.openxmlformats.org/drawingml/2006/table">
            <a:tbl>
              <a:tblPr/>
              <a:tblGrid>
                <a:gridCol w="5059185">
                  <a:extLst>
                    <a:ext uri="{9D8B030D-6E8A-4147-A177-3AD203B41FA5}">
                      <a16:colId xmlns:a16="http://schemas.microsoft.com/office/drawing/2014/main" val="1339047420"/>
                    </a:ext>
                  </a:extLst>
                </a:gridCol>
                <a:gridCol w="5059185">
                  <a:extLst>
                    <a:ext uri="{9D8B030D-6E8A-4147-A177-3AD203B41FA5}">
                      <a16:colId xmlns:a16="http://schemas.microsoft.com/office/drawing/2014/main" val="1656360407"/>
                    </a:ext>
                  </a:extLst>
                </a:gridCol>
              </a:tblGrid>
              <a:tr h="443002">
                <a:tc>
                  <a:txBody>
                    <a:bodyPr/>
                    <a:lstStyle/>
                    <a:p>
                      <a:pPr algn="l" fontAlgn="t"/>
                      <a:r>
                        <a:rPr lang="en-US" sz="1500">
                          <a:solidFill>
                            <a:srgbClr val="000000"/>
                          </a:solidFill>
                          <a:effectLst/>
                          <a:latin typeface="times new roman" panose="02020603050405020304" pitchFamily="18" charset="0"/>
                        </a:rPr>
                        <a:t>Method</a:t>
                      </a:r>
                    </a:p>
                  </a:txBody>
                  <a:tcPr marL="94594" marR="94594" marT="94594" marB="94594">
                    <a:lnL w="9525" cap="flat" cmpd="sng" algn="ctr">
                      <a:solidFill>
                        <a:srgbClr val="E8E322"/>
                      </a:solidFill>
                      <a:prstDash val="solid"/>
                      <a:round/>
                      <a:headEnd type="none" w="med" len="med"/>
                      <a:tailEnd type="none" w="med" len="med"/>
                    </a:lnL>
                    <a:lnR w="9525" cap="flat" cmpd="sng" algn="ctr">
                      <a:solidFill>
                        <a:srgbClr val="E8E322"/>
                      </a:solidFill>
                      <a:prstDash val="solid"/>
                      <a:round/>
                      <a:headEnd type="none" w="med" len="med"/>
                      <a:tailEnd type="none" w="med" len="med"/>
                    </a:lnR>
                    <a:lnT w="9525" cap="flat" cmpd="sng" algn="ctr">
                      <a:solidFill>
                        <a:srgbClr val="E8E3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Description</a:t>
                      </a:r>
                    </a:p>
                  </a:txBody>
                  <a:tcPr marL="94594" marR="94594" marT="94594" marB="94594">
                    <a:lnL w="9525" cap="flat" cmpd="sng" algn="ctr">
                      <a:solidFill>
                        <a:srgbClr val="E8E322"/>
                      </a:solidFill>
                      <a:prstDash val="solid"/>
                      <a:round/>
                      <a:headEnd type="none" w="med" len="med"/>
                      <a:tailEnd type="none" w="med" len="med"/>
                    </a:lnL>
                    <a:lnR w="9525" cap="flat" cmpd="sng" algn="ctr">
                      <a:solidFill>
                        <a:srgbClr val="E8E322"/>
                      </a:solidFill>
                      <a:prstDash val="solid"/>
                      <a:round/>
                      <a:headEnd type="none" w="med" len="med"/>
                      <a:tailEnd type="none" w="med" len="med"/>
                    </a:lnR>
                    <a:lnT w="9525" cap="flat" cmpd="sng" algn="ctr">
                      <a:solidFill>
                        <a:srgbClr val="E8E3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06059493"/>
                  </a:ext>
                </a:extLst>
              </a:tr>
              <a:tr h="618531">
                <a:tc>
                  <a:txBody>
                    <a:bodyPr/>
                    <a:lstStyle/>
                    <a:p>
                      <a:pPr algn="l" fontAlgn="t"/>
                      <a:r>
                        <a:rPr lang="en-US" sz="1500">
                          <a:solidFill>
                            <a:srgbClr val="000000"/>
                          </a:solidFill>
                          <a:effectLst/>
                          <a:latin typeface="verdana" panose="020B0604030504040204" pitchFamily="34" charset="0"/>
                        </a:rPr>
                        <a:t>public void setInt(int paramIndex, int value)</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sets the integer value to the given parameter index.</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62636743"/>
                  </a:ext>
                </a:extLst>
              </a:tr>
              <a:tr h="618531">
                <a:tc>
                  <a:txBody>
                    <a:bodyPr/>
                    <a:lstStyle/>
                    <a:p>
                      <a:pPr algn="l" fontAlgn="t"/>
                      <a:r>
                        <a:rPr lang="en-US" sz="1500">
                          <a:solidFill>
                            <a:srgbClr val="000000"/>
                          </a:solidFill>
                          <a:effectLst/>
                          <a:latin typeface="verdana" panose="020B0604030504040204" pitchFamily="34" charset="0"/>
                        </a:rPr>
                        <a:t>public void setString(int paramIndex, String value)</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sets the String value to the given parameter index.</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63822538"/>
                  </a:ext>
                </a:extLst>
              </a:tr>
              <a:tr h="528036">
                <a:tc>
                  <a:txBody>
                    <a:bodyPr/>
                    <a:lstStyle/>
                    <a:p>
                      <a:pPr algn="l" fontAlgn="t"/>
                      <a:r>
                        <a:rPr lang="en-US" sz="1500">
                          <a:solidFill>
                            <a:srgbClr val="000000"/>
                          </a:solidFill>
                          <a:effectLst/>
                          <a:latin typeface="verdana" panose="020B0604030504040204" pitchFamily="34" charset="0"/>
                        </a:rPr>
                        <a:t>public void setFloat(int paramIndex, float value)</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sets the float value to the given parameter index.</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98132536"/>
                  </a:ext>
                </a:extLst>
              </a:tr>
              <a:tr h="618531">
                <a:tc>
                  <a:txBody>
                    <a:bodyPr/>
                    <a:lstStyle/>
                    <a:p>
                      <a:pPr algn="l" fontAlgn="t"/>
                      <a:r>
                        <a:rPr lang="en-US" sz="1500">
                          <a:solidFill>
                            <a:srgbClr val="000000"/>
                          </a:solidFill>
                          <a:effectLst/>
                          <a:latin typeface="verdana" panose="020B0604030504040204" pitchFamily="34" charset="0"/>
                        </a:rPr>
                        <a:t>public void setDouble(int paramIndex, double value)</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sets the double value to the given parameter index.</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81949018"/>
                  </a:ext>
                </a:extLst>
              </a:tr>
              <a:tr h="734968">
                <a:tc>
                  <a:txBody>
                    <a:bodyPr/>
                    <a:lstStyle/>
                    <a:p>
                      <a:pPr algn="l" fontAlgn="t"/>
                      <a:r>
                        <a:rPr lang="en-US" sz="1500">
                          <a:solidFill>
                            <a:srgbClr val="000000"/>
                          </a:solidFill>
                          <a:effectLst/>
                          <a:latin typeface="verdana" panose="020B0604030504040204" pitchFamily="34" charset="0"/>
                        </a:rPr>
                        <a:t>public int executeUpdate()</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executes the query. It is used for create, drop, insert, update, delete etc.</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4686523"/>
                  </a:ext>
                </a:extLst>
              </a:tr>
              <a:tr h="734968">
                <a:tc>
                  <a:txBody>
                    <a:bodyPr/>
                    <a:lstStyle/>
                    <a:p>
                      <a:pPr algn="l" fontAlgn="t"/>
                      <a:r>
                        <a:rPr lang="en-US" sz="1500">
                          <a:solidFill>
                            <a:srgbClr val="000000"/>
                          </a:solidFill>
                          <a:effectLst/>
                          <a:latin typeface="verdana" panose="020B0604030504040204" pitchFamily="34" charset="0"/>
                        </a:rPr>
                        <a:t>public ResultSet executeQuery()</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executes the select query. It returns an instance of </a:t>
                      </a:r>
                      <a:r>
                        <a:rPr lang="en-US" sz="1500" dirty="0" err="1">
                          <a:solidFill>
                            <a:srgbClr val="000000"/>
                          </a:solidFill>
                          <a:effectLst/>
                          <a:latin typeface="verdana" panose="020B0604030504040204" pitchFamily="34" charset="0"/>
                        </a:rPr>
                        <a:t>ResultSet</a:t>
                      </a:r>
                      <a:r>
                        <a:rPr lang="en-US" sz="1500" dirty="0">
                          <a:solidFill>
                            <a:srgbClr val="000000"/>
                          </a:solidFill>
                          <a:effectLst/>
                          <a:latin typeface="verdana" panose="020B0604030504040204" pitchFamily="34" charset="0"/>
                        </a:rPr>
                        <a:t>.</a:t>
                      </a:r>
                    </a:p>
                  </a:txBody>
                  <a:tcPr marL="63063" marR="63063" marT="63063" marB="630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7003457"/>
                  </a:ext>
                </a:extLst>
              </a:tr>
            </a:tbl>
          </a:graphicData>
        </a:graphic>
      </p:graphicFrame>
    </p:spTree>
    <p:extLst>
      <p:ext uri="{BB962C8B-B14F-4D97-AF65-F5344CB8AC3E}">
        <p14:creationId xmlns:p14="http://schemas.microsoft.com/office/powerpoint/2010/main" val="4118553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4948"/>
            <a:ext cx="10515600" cy="457201"/>
          </a:xfrm>
        </p:spPr>
        <p:txBody>
          <a:bodyPr>
            <a:normAutofit fontScale="90000"/>
          </a:bodyPr>
          <a:lstStyle/>
          <a:p>
            <a:pPr algn="ctr"/>
            <a:r>
              <a:rPr lang="en-US" sz="3600" b="1" u="sng" dirty="0" err="1"/>
              <a:t>PreparedStatement</a:t>
            </a:r>
            <a:r>
              <a:rPr lang="en-US" sz="3600" b="1" u="sng" dirty="0"/>
              <a:t> interface that inserts the record</a:t>
            </a:r>
            <a:endParaRPr lang="en-US" dirty="0"/>
          </a:p>
        </p:txBody>
      </p:sp>
      <p:sp>
        <p:nvSpPr>
          <p:cNvPr id="3" name="Content Placeholder 2"/>
          <p:cNvSpPr>
            <a:spLocks noGrp="1"/>
          </p:cNvSpPr>
          <p:nvPr>
            <p:ph idx="1"/>
          </p:nvPr>
        </p:nvSpPr>
        <p:spPr>
          <a:xfrm>
            <a:off x="617219" y="958532"/>
            <a:ext cx="11139351" cy="5899468"/>
          </a:xfrm>
        </p:spPr>
        <p:txBody>
          <a:bodyPr>
            <a:noAutofit/>
          </a:bodyPr>
          <a:lstStyle/>
          <a:p>
            <a:pPr marL="0" indent="0">
              <a:buNone/>
            </a:pPr>
            <a:r>
              <a:rPr lang="en-US" sz="1400" b="1" dirty="0">
                <a:solidFill>
                  <a:srgbClr val="006699"/>
                </a:solidFill>
                <a:latin typeface="verdana" panose="020B0604030504040204" pitchFamily="34" charset="0"/>
              </a:rPr>
              <a:t>import</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java.sql</a:t>
            </a:r>
            <a:r>
              <a:rPr lang="en-US" sz="1400" dirty="0">
                <a:solidFill>
                  <a:srgbClr val="000000"/>
                </a:solidFill>
                <a:latin typeface="verdana" panose="020B0604030504040204" pitchFamily="34" charset="0"/>
              </a:rPr>
              <a:t>.*;  </a:t>
            </a:r>
          </a:p>
          <a:p>
            <a:pPr marL="0" indent="0">
              <a:buNone/>
            </a:pPr>
            <a:r>
              <a:rPr lang="en-US" sz="1400" b="1" dirty="0">
                <a:solidFill>
                  <a:srgbClr val="006699"/>
                </a:solidFill>
                <a:latin typeface="verdana" panose="020B0604030504040204" pitchFamily="34" charset="0"/>
              </a:rPr>
              <a:t>class</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InsertPrepared</a:t>
            </a:r>
            <a:r>
              <a:rPr lang="en-US" sz="1400" dirty="0">
                <a:solidFill>
                  <a:srgbClr val="000000"/>
                </a:solidFill>
                <a:latin typeface="verdana" panose="020B0604030504040204" pitchFamily="34" charset="0"/>
              </a:rPr>
              <a:t>{  </a:t>
            </a:r>
          </a:p>
          <a:p>
            <a:pPr marL="0" indent="0">
              <a:buNone/>
            </a:pP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static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main(String </a:t>
            </a:r>
            <a:r>
              <a:rPr lang="en-US" sz="1400" dirty="0" err="1">
                <a:solidFill>
                  <a:srgbClr val="000000"/>
                </a:solidFill>
                <a:latin typeface="verdana" panose="020B0604030504040204" pitchFamily="34" charset="0"/>
              </a:rPr>
              <a:t>args</a:t>
            </a:r>
            <a:r>
              <a:rPr lang="en-US" sz="1400" dirty="0">
                <a:solidFill>
                  <a:srgbClr val="000000"/>
                </a:solidFill>
                <a:latin typeface="verdana" panose="020B0604030504040204" pitchFamily="34" charset="0"/>
              </a:rPr>
              <a:t>[]){  </a:t>
            </a:r>
          </a:p>
          <a:p>
            <a:pPr marL="0" indent="0">
              <a:buNone/>
            </a:pPr>
            <a:r>
              <a:rPr lang="en-US" sz="1400" b="1" dirty="0">
                <a:solidFill>
                  <a:srgbClr val="006699"/>
                </a:solidFill>
                <a:latin typeface="verdana" panose="020B0604030504040204" pitchFamily="34" charset="0"/>
              </a:rPr>
              <a:t>try</a:t>
            </a: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Class.forName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oracle.jdbc.driver.OracleDriver</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Connection con=</a:t>
            </a:r>
            <a:r>
              <a:rPr lang="en-US" sz="1400" dirty="0" err="1">
                <a:solidFill>
                  <a:srgbClr val="000000"/>
                </a:solidFill>
                <a:latin typeface="verdana" panose="020B0604030504040204" pitchFamily="34" charset="0"/>
              </a:rPr>
              <a:t>DriverManager.getConnection</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jdbc:oracle:thin</a:t>
            </a:r>
            <a:r>
              <a:rPr lang="en-US" sz="1400" dirty="0">
                <a:solidFill>
                  <a:srgbClr val="0000FF"/>
                </a:solidFill>
                <a:latin typeface="verdana" panose="020B0604030504040204" pitchFamily="34" charset="0"/>
              </a:rPr>
              <a:t>:@localhost:1521:xe"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"system"</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"oracle"</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PreparedStatement</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stmt</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con.prepareStatement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"insert into </a:t>
            </a:r>
            <a:r>
              <a:rPr lang="en-US" sz="1400" dirty="0" err="1">
                <a:solidFill>
                  <a:srgbClr val="0000FF"/>
                </a:solidFill>
                <a:latin typeface="verdana" panose="020B0604030504040204" pitchFamily="34" charset="0"/>
              </a:rPr>
              <a:t>Emp</a:t>
            </a:r>
            <a:r>
              <a:rPr lang="en-US" sz="1400" dirty="0">
                <a:solidFill>
                  <a:srgbClr val="0000FF"/>
                </a:solidFill>
                <a:latin typeface="verdana" panose="020B0604030504040204" pitchFamily="34" charset="0"/>
              </a:rPr>
              <a:t> values(?,?)"</a:t>
            </a: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stmt.setInt</a:t>
            </a:r>
            <a:r>
              <a:rPr lang="en-US" sz="1400" dirty="0">
                <a:solidFill>
                  <a:srgbClr val="000000"/>
                </a:solidFill>
                <a:latin typeface="verdana" panose="020B0604030504040204" pitchFamily="34" charset="0"/>
              </a:rPr>
              <a:t>(</a:t>
            </a:r>
            <a:r>
              <a:rPr lang="en-US" sz="1400" dirty="0">
                <a:solidFill>
                  <a:srgbClr val="C00000"/>
                </a:solidFill>
                <a:latin typeface="verdana" panose="020B0604030504040204" pitchFamily="34" charset="0"/>
              </a:rPr>
              <a:t>1</a:t>
            </a:r>
            <a:r>
              <a:rPr lang="en-US" sz="1400" dirty="0">
                <a:solidFill>
                  <a:srgbClr val="000000"/>
                </a:solidFill>
                <a:latin typeface="verdana" panose="020B0604030504040204" pitchFamily="34" charset="0"/>
              </a:rPr>
              <a:t>,</a:t>
            </a:r>
            <a:r>
              <a:rPr lang="en-US" sz="1400" dirty="0">
                <a:solidFill>
                  <a:srgbClr val="C00000"/>
                </a:solidFill>
                <a:latin typeface="verdana" panose="020B0604030504040204" pitchFamily="34" charset="0"/>
              </a:rPr>
              <a:t>101</a:t>
            </a:r>
            <a:r>
              <a:rPr lang="en-US" sz="1400" dirty="0">
                <a:solidFill>
                  <a:srgbClr val="000000"/>
                </a:solidFill>
                <a:latin typeface="verdana" panose="020B0604030504040204" pitchFamily="34" charset="0"/>
              </a:rPr>
              <a:t>);</a:t>
            </a:r>
            <a:r>
              <a:rPr lang="en-US" sz="1400" dirty="0">
                <a:solidFill>
                  <a:srgbClr val="008200"/>
                </a:solidFill>
                <a:latin typeface="verdana" panose="020B0604030504040204" pitchFamily="34" charset="0"/>
              </a:rPr>
              <a:t>//1 specifies the first parameter in the query</a:t>
            </a: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stmt.setString</a:t>
            </a:r>
            <a:r>
              <a:rPr lang="en-US" sz="1400" dirty="0">
                <a:solidFill>
                  <a:srgbClr val="000000"/>
                </a:solidFill>
                <a:latin typeface="verdana" panose="020B0604030504040204" pitchFamily="34" charset="0"/>
              </a:rPr>
              <a:t>(</a:t>
            </a:r>
            <a:r>
              <a:rPr lang="en-US" sz="1400" dirty="0">
                <a:solidFill>
                  <a:srgbClr val="C00000"/>
                </a:solidFill>
                <a:latin typeface="verdana" panose="020B0604030504040204" pitchFamily="34" charset="0"/>
              </a:rPr>
              <a:t>2</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"Ratan"</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b="1" dirty="0" err="1">
                <a:solidFill>
                  <a:srgbClr val="006699"/>
                </a:solidFill>
                <a:latin typeface="verdana" panose="020B0604030504040204" pitchFamily="34" charset="0"/>
              </a:rPr>
              <a:t>int</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i</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stmt.executeUpdate</a:t>
            </a: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System.out.println</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i</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 records inserted"</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p>
          <a:p>
            <a:pPr marL="0" indent="0">
              <a:buNone/>
            </a:pPr>
            <a:r>
              <a:rPr lang="en-US" sz="1400" dirty="0" err="1">
                <a:solidFill>
                  <a:srgbClr val="000000"/>
                </a:solidFill>
                <a:latin typeface="verdana" panose="020B0604030504040204" pitchFamily="34" charset="0"/>
              </a:rPr>
              <a:t>con.close</a:t>
            </a:r>
            <a:r>
              <a:rPr lang="en-US" sz="1400" dirty="0">
                <a:solidFill>
                  <a:srgbClr val="000000"/>
                </a:solidFill>
                <a:latin typeface="verdana" panose="020B0604030504040204" pitchFamily="34" charset="0"/>
              </a:rPr>
              <a:t>();  </a:t>
            </a:r>
          </a:p>
          <a:p>
            <a:pPr marL="0" indent="0">
              <a:buNone/>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catch</a:t>
            </a:r>
            <a:r>
              <a:rPr lang="en-US" sz="1400" dirty="0">
                <a:solidFill>
                  <a:srgbClr val="000000"/>
                </a:solidFill>
                <a:latin typeface="verdana" panose="020B0604030504040204" pitchFamily="34" charset="0"/>
              </a:rPr>
              <a:t>(Exception e){ </a:t>
            </a:r>
            <a:r>
              <a:rPr lang="en-US" sz="1400" dirty="0" err="1">
                <a:solidFill>
                  <a:srgbClr val="000000"/>
                </a:solidFill>
                <a:latin typeface="verdana" panose="020B0604030504040204" pitchFamily="34" charset="0"/>
              </a:rPr>
              <a:t>System.out.println</a:t>
            </a:r>
            <a:r>
              <a:rPr lang="en-US" sz="1400" dirty="0">
                <a:solidFill>
                  <a:srgbClr val="000000"/>
                </a:solidFill>
                <a:latin typeface="verdana" panose="020B0604030504040204" pitchFamily="34" charset="0"/>
              </a:rPr>
              <a:t>(e);}     </a:t>
            </a:r>
          </a:p>
          <a:p>
            <a:pPr marL="0" indent="0">
              <a:buNone/>
            </a:pPr>
            <a:r>
              <a:rPr lang="en-US" sz="1400" dirty="0">
                <a:solidFill>
                  <a:srgbClr val="000000"/>
                </a:solidFill>
                <a:latin typeface="verdana" panose="020B0604030504040204" pitchFamily="34" charset="0"/>
              </a:rPr>
              <a:t>}  }  </a:t>
            </a:r>
          </a:p>
          <a:p>
            <a:endParaRPr lang="en-US" sz="1200" dirty="0"/>
          </a:p>
        </p:txBody>
      </p:sp>
    </p:spTree>
    <p:extLst>
      <p:ext uri="{BB962C8B-B14F-4D97-AF65-F5344CB8AC3E}">
        <p14:creationId xmlns:p14="http://schemas.microsoft.com/office/powerpoint/2010/main" val="141382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JDBC (Java Database Connectivity)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5977" y="1871912"/>
            <a:ext cx="6473960" cy="2778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73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5766"/>
          </a:xfrm>
        </p:spPr>
        <p:txBody>
          <a:bodyPr>
            <a:normAutofit fontScale="90000"/>
          </a:bodyPr>
          <a:lstStyle/>
          <a:p>
            <a:endParaRPr lang="en-US" dirty="0"/>
          </a:p>
        </p:txBody>
      </p:sp>
      <p:sp>
        <p:nvSpPr>
          <p:cNvPr id="3" name="Content Placeholder 2"/>
          <p:cNvSpPr>
            <a:spLocks noGrp="1"/>
          </p:cNvSpPr>
          <p:nvPr>
            <p:ph idx="1"/>
          </p:nvPr>
        </p:nvSpPr>
        <p:spPr>
          <a:xfrm>
            <a:off x="354873" y="898162"/>
            <a:ext cx="11179629" cy="5385072"/>
          </a:xfrm>
        </p:spPr>
        <p:txBody>
          <a:bodyPr>
            <a:normAutofit/>
          </a:bodyPr>
          <a:lstStyle/>
          <a:p>
            <a:r>
              <a:rPr lang="en-US" sz="2000" dirty="0">
                <a:solidFill>
                  <a:srgbClr val="000000"/>
                </a:solidFill>
                <a:latin typeface="verdana" panose="020B0604030504040204" pitchFamily="34" charset="0"/>
              </a:rPr>
              <a:t>The </a:t>
            </a:r>
            <a:r>
              <a:rPr lang="en-US" sz="2000" b="1" dirty="0" err="1">
                <a:solidFill>
                  <a:srgbClr val="000000"/>
                </a:solidFill>
                <a:latin typeface="verdana" panose="020B0604030504040204" pitchFamily="34" charset="0"/>
              </a:rPr>
              <a:t>java.sql</a:t>
            </a:r>
            <a:r>
              <a:rPr lang="en-US" sz="2000" dirty="0">
                <a:solidFill>
                  <a:srgbClr val="000000"/>
                </a:solidFill>
                <a:latin typeface="verdana" panose="020B0604030504040204" pitchFamily="34" charset="0"/>
              </a:rPr>
              <a:t> package contains classes and interfaces for JDBC API.</a:t>
            </a:r>
          </a:p>
          <a:p>
            <a:endParaRPr lang="en-US" sz="2000" dirty="0">
              <a:solidFill>
                <a:srgbClr val="000000"/>
              </a:solidFill>
              <a:latin typeface="verdana" panose="020B0604030504040204" pitchFamily="34" charset="0"/>
            </a:endParaRPr>
          </a:p>
          <a:p>
            <a:r>
              <a:rPr lang="en-US" sz="2000" dirty="0">
                <a:solidFill>
                  <a:srgbClr val="000000"/>
                </a:solidFill>
                <a:latin typeface="verdana" panose="020B0604030504040204" pitchFamily="34" charset="0"/>
              </a:rPr>
              <a:t> A list of popular </a:t>
            </a:r>
            <a:r>
              <a:rPr lang="en-US" sz="2000" i="1" dirty="0">
                <a:solidFill>
                  <a:srgbClr val="000000"/>
                </a:solidFill>
                <a:latin typeface="verdana" panose="020B0604030504040204" pitchFamily="34" charset="0"/>
              </a:rPr>
              <a:t>interfaces</a:t>
            </a:r>
            <a:r>
              <a:rPr lang="en-US" sz="2000" dirty="0">
                <a:solidFill>
                  <a:srgbClr val="000000"/>
                </a:solidFill>
                <a:latin typeface="verdana" panose="020B0604030504040204" pitchFamily="34" charset="0"/>
              </a:rPr>
              <a:t> of JDBC API are given </a:t>
            </a:r>
            <a:r>
              <a:rPr lang="en-US" sz="2000">
                <a:solidFill>
                  <a:srgbClr val="000000"/>
                </a:solidFill>
                <a:latin typeface="verdana" panose="020B0604030504040204" pitchFamily="34" charset="0"/>
              </a:rPr>
              <a:t>below:</a:t>
            </a:r>
          </a:p>
          <a:p>
            <a:endParaRPr lang="en-US" sz="2000" dirty="0">
              <a:solidFill>
                <a:srgbClr val="000000"/>
              </a:solidFill>
              <a:latin typeface="verdana" panose="020B0604030504040204" pitchFamily="34" charset="0"/>
            </a:endParaRPr>
          </a:p>
          <a:p>
            <a:pPr lvl="1"/>
            <a:r>
              <a:rPr lang="en-US" sz="2000" dirty="0">
                <a:solidFill>
                  <a:srgbClr val="000000"/>
                </a:solidFill>
                <a:latin typeface="verdana" panose="020B0604030504040204" pitchFamily="34" charset="0"/>
              </a:rPr>
              <a:t>Driver interface</a:t>
            </a:r>
          </a:p>
          <a:p>
            <a:pPr lvl="1"/>
            <a:r>
              <a:rPr lang="en-US" sz="2000" dirty="0">
                <a:solidFill>
                  <a:srgbClr val="000000"/>
                </a:solidFill>
                <a:latin typeface="verdana" panose="020B0604030504040204" pitchFamily="34" charset="0"/>
              </a:rPr>
              <a:t>Connection interface</a:t>
            </a:r>
          </a:p>
          <a:p>
            <a:pPr lvl="1"/>
            <a:r>
              <a:rPr lang="en-US" sz="2000" dirty="0">
                <a:solidFill>
                  <a:srgbClr val="000000"/>
                </a:solidFill>
                <a:latin typeface="verdana" panose="020B0604030504040204" pitchFamily="34" charset="0"/>
              </a:rPr>
              <a:t>Statement interface</a:t>
            </a:r>
          </a:p>
          <a:p>
            <a:pPr lvl="1"/>
            <a:r>
              <a:rPr lang="en-US" sz="2000" dirty="0" err="1">
                <a:solidFill>
                  <a:srgbClr val="000000"/>
                </a:solidFill>
                <a:latin typeface="verdana" panose="020B0604030504040204" pitchFamily="34" charset="0"/>
              </a:rPr>
              <a:t>PreparedStatement</a:t>
            </a:r>
            <a:r>
              <a:rPr lang="en-US" sz="2000" dirty="0">
                <a:solidFill>
                  <a:srgbClr val="000000"/>
                </a:solidFill>
                <a:latin typeface="verdana" panose="020B0604030504040204" pitchFamily="34" charset="0"/>
              </a:rPr>
              <a:t> interface</a:t>
            </a:r>
          </a:p>
          <a:p>
            <a:pPr lvl="1"/>
            <a:r>
              <a:rPr lang="en-US" sz="2000" dirty="0" err="1">
                <a:solidFill>
                  <a:srgbClr val="000000"/>
                </a:solidFill>
                <a:latin typeface="verdana" panose="020B0604030504040204" pitchFamily="34" charset="0"/>
              </a:rPr>
              <a:t>CallableStatement</a:t>
            </a:r>
            <a:r>
              <a:rPr lang="en-US" sz="2000" dirty="0">
                <a:solidFill>
                  <a:srgbClr val="000000"/>
                </a:solidFill>
                <a:latin typeface="verdana" panose="020B0604030504040204" pitchFamily="34" charset="0"/>
              </a:rPr>
              <a:t> interface</a:t>
            </a:r>
          </a:p>
          <a:p>
            <a:pPr lvl="1"/>
            <a:r>
              <a:rPr lang="en-US" sz="2000" dirty="0" err="1">
                <a:solidFill>
                  <a:srgbClr val="000000"/>
                </a:solidFill>
                <a:latin typeface="verdana" panose="020B0604030504040204" pitchFamily="34" charset="0"/>
              </a:rPr>
              <a:t>ResultSet</a:t>
            </a:r>
            <a:r>
              <a:rPr lang="en-US" sz="2000" dirty="0">
                <a:solidFill>
                  <a:srgbClr val="000000"/>
                </a:solidFill>
                <a:latin typeface="verdana" panose="020B0604030504040204" pitchFamily="34" charset="0"/>
              </a:rPr>
              <a:t> interface</a:t>
            </a:r>
          </a:p>
          <a:p>
            <a:pPr lvl="1"/>
            <a:r>
              <a:rPr lang="en-US" sz="2000" dirty="0" err="1">
                <a:solidFill>
                  <a:srgbClr val="000000"/>
                </a:solidFill>
                <a:latin typeface="verdana" panose="020B0604030504040204" pitchFamily="34" charset="0"/>
              </a:rPr>
              <a:t>ResultSetMetaData</a:t>
            </a:r>
            <a:r>
              <a:rPr lang="en-US" sz="2000" dirty="0">
                <a:solidFill>
                  <a:srgbClr val="000000"/>
                </a:solidFill>
                <a:latin typeface="verdana" panose="020B0604030504040204" pitchFamily="34" charset="0"/>
              </a:rPr>
              <a:t> interface</a:t>
            </a:r>
          </a:p>
          <a:p>
            <a:pPr lvl="1"/>
            <a:r>
              <a:rPr lang="en-US" sz="2000" dirty="0" err="1">
                <a:solidFill>
                  <a:srgbClr val="000000"/>
                </a:solidFill>
                <a:latin typeface="verdana" panose="020B0604030504040204" pitchFamily="34" charset="0"/>
              </a:rPr>
              <a:t>DatabaseMetaData</a:t>
            </a:r>
            <a:r>
              <a:rPr lang="en-US" sz="2000" dirty="0">
                <a:solidFill>
                  <a:srgbClr val="000000"/>
                </a:solidFill>
                <a:latin typeface="verdana" panose="020B0604030504040204" pitchFamily="34" charset="0"/>
              </a:rPr>
              <a:t> interface</a:t>
            </a:r>
          </a:p>
          <a:p>
            <a:pPr lvl="1"/>
            <a:r>
              <a:rPr lang="en-US" sz="2000" dirty="0" err="1">
                <a:solidFill>
                  <a:srgbClr val="000000"/>
                </a:solidFill>
                <a:latin typeface="verdana" panose="020B0604030504040204" pitchFamily="34" charset="0"/>
              </a:rPr>
              <a:t>RowSet</a:t>
            </a:r>
            <a:r>
              <a:rPr lang="en-US" sz="2000" dirty="0">
                <a:solidFill>
                  <a:srgbClr val="000000"/>
                </a:solidFill>
                <a:latin typeface="verdana" panose="020B0604030504040204" pitchFamily="34" charset="0"/>
              </a:rPr>
              <a:t> interface</a:t>
            </a:r>
          </a:p>
          <a:p>
            <a:endParaRPr lang="en-US" dirty="0"/>
          </a:p>
        </p:txBody>
      </p:sp>
    </p:spTree>
    <p:extLst>
      <p:ext uri="{BB962C8B-B14F-4D97-AF65-F5344CB8AC3E}">
        <p14:creationId xmlns:p14="http://schemas.microsoft.com/office/powerpoint/2010/main" val="76200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69" y="639445"/>
            <a:ext cx="10515600" cy="418646"/>
          </a:xfrm>
        </p:spPr>
        <p:txBody>
          <a:bodyPr>
            <a:noAutofit/>
          </a:bodyPr>
          <a:lstStyle/>
          <a:p>
            <a:r>
              <a:rPr lang="en-US" sz="3200" b="1" u="sng" dirty="0"/>
              <a:t>JDBC Driver</a:t>
            </a:r>
          </a:p>
        </p:txBody>
      </p:sp>
      <p:sp>
        <p:nvSpPr>
          <p:cNvPr id="3" name="Content Placeholder 2"/>
          <p:cNvSpPr>
            <a:spLocks noGrp="1"/>
          </p:cNvSpPr>
          <p:nvPr>
            <p:ph idx="1"/>
          </p:nvPr>
        </p:nvSpPr>
        <p:spPr>
          <a:xfrm>
            <a:off x="707571" y="1253331"/>
            <a:ext cx="10515600" cy="4351338"/>
          </a:xfrm>
        </p:spPr>
        <p:txBody>
          <a:bodyPr/>
          <a:lstStyle/>
          <a:p>
            <a:r>
              <a:rPr lang="en-US" dirty="0"/>
              <a:t>JDBC Driver is a software component that enables java application to interact with the database. </a:t>
            </a:r>
          </a:p>
          <a:p>
            <a:endParaRPr lang="en-US" dirty="0"/>
          </a:p>
          <a:p>
            <a:r>
              <a:rPr lang="en-US" dirty="0"/>
              <a:t>There are 4 types of JDBC drivers:</a:t>
            </a:r>
          </a:p>
          <a:p>
            <a:pPr marL="971550" lvl="1" indent="-514350">
              <a:buFont typeface="+mj-lt"/>
              <a:buAutoNum type="arabicPeriod"/>
            </a:pPr>
            <a:r>
              <a:rPr lang="en-US" dirty="0"/>
              <a:t>JDBC-ODBC bridge driver</a:t>
            </a:r>
          </a:p>
          <a:p>
            <a:pPr marL="971550" lvl="1" indent="-514350">
              <a:buFont typeface="+mj-lt"/>
              <a:buAutoNum type="arabicPeriod"/>
            </a:pPr>
            <a:r>
              <a:rPr lang="en-US" dirty="0"/>
              <a:t>Native-API driver (partially java driver)</a:t>
            </a:r>
          </a:p>
          <a:p>
            <a:pPr marL="971550" lvl="1" indent="-514350">
              <a:buFont typeface="+mj-lt"/>
              <a:buAutoNum type="arabicPeriod"/>
            </a:pPr>
            <a:r>
              <a:rPr lang="en-US" dirty="0"/>
              <a:t>Network Protocol driver (fully java driver)</a:t>
            </a:r>
          </a:p>
          <a:p>
            <a:pPr marL="971550" lvl="1" indent="-514350">
              <a:buFont typeface="+mj-lt"/>
              <a:buAutoNum type="arabicPeriod"/>
            </a:pPr>
            <a:r>
              <a:rPr lang="en-US" dirty="0"/>
              <a:t>Thin driver (fully java driver)</a:t>
            </a:r>
          </a:p>
          <a:p>
            <a:endParaRPr lang="en-US" dirty="0"/>
          </a:p>
        </p:txBody>
      </p:sp>
    </p:spTree>
    <p:extLst>
      <p:ext uri="{BB962C8B-B14F-4D97-AF65-F5344CB8AC3E}">
        <p14:creationId xmlns:p14="http://schemas.microsoft.com/office/powerpoint/2010/main" val="187082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23406816"/>
              </p:ext>
            </p:extLst>
          </p:nvPr>
        </p:nvGraphicFramePr>
        <p:xfrm>
          <a:off x="611073" y="499122"/>
          <a:ext cx="10969853" cy="1334884"/>
        </p:xfrm>
        <a:graphic>
          <a:graphicData uri="http://schemas.openxmlformats.org/drawingml/2006/table">
            <a:tbl>
              <a:tblPr/>
              <a:tblGrid>
                <a:gridCol w="10969853">
                  <a:extLst>
                    <a:ext uri="{9D8B030D-6E8A-4147-A177-3AD203B41FA5}">
                      <a16:colId xmlns:a16="http://schemas.microsoft.com/office/drawing/2014/main" val="2797599685"/>
                    </a:ext>
                  </a:extLst>
                </a:gridCol>
              </a:tblGrid>
              <a:tr h="1334884">
                <a:tc>
                  <a:txBody>
                    <a:bodyPr/>
                    <a:lstStyle/>
                    <a:p>
                      <a:r>
                        <a:rPr lang="en-US" dirty="0">
                          <a:solidFill>
                            <a:srgbClr val="000000"/>
                          </a:solidFill>
                          <a:effectLst/>
                          <a:latin typeface="verdana" panose="020B0604030504040204" pitchFamily="34" charset="0"/>
                        </a:rPr>
                        <a:t>The JDBC-ODBC bridge driver </a:t>
                      </a:r>
                      <a:r>
                        <a:rPr lang="en-US" u="sng" dirty="0">
                          <a:solidFill>
                            <a:srgbClr val="000000"/>
                          </a:solidFill>
                          <a:effectLst/>
                          <a:latin typeface="verdana" panose="020B0604030504040204" pitchFamily="34" charset="0"/>
                        </a:rPr>
                        <a:t>uses ODBC driver to connect to the database.</a:t>
                      </a:r>
                    </a:p>
                    <a:p>
                      <a:r>
                        <a:rPr lang="en-US" dirty="0">
                          <a:solidFill>
                            <a:srgbClr val="000000"/>
                          </a:solidFill>
                          <a:effectLst/>
                          <a:latin typeface="verdana" panose="020B0604030504040204" pitchFamily="34" charset="0"/>
                        </a:rPr>
                        <a:t>The JDBC-ODBC bridge driver </a:t>
                      </a:r>
                      <a:r>
                        <a:rPr lang="en-US" u="sng" dirty="0">
                          <a:solidFill>
                            <a:srgbClr val="000000"/>
                          </a:solidFill>
                          <a:effectLst/>
                          <a:latin typeface="verdana" panose="020B0604030504040204" pitchFamily="34" charset="0"/>
                        </a:rPr>
                        <a:t>converts JDBC method calls into the ODBC function calls</a:t>
                      </a:r>
                    </a:p>
                  </a:txBody>
                  <a:tcPr anchor="ctr">
                    <a:lnL>
                      <a:noFill/>
                    </a:lnL>
                    <a:lnR>
                      <a:noFill/>
                    </a:lnR>
                    <a:lnT>
                      <a:noFill/>
                    </a:lnT>
                    <a:lnB>
                      <a:noFill/>
                    </a:lnB>
                    <a:solidFill>
                      <a:srgbClr val="FFFFFF"/>
                    </a:solidFill>
                  </a:tcPr>
                </a:tc>
                <a:extLst>
                  <a:ext uri="{0D108BD9-81ED-4DB2-BD59-A6C34878D82A}">
                    <a16:rowId xmlns:a16="http://schemas.microsoft.com/office/drawing/2014/main" val="1896322773"/>
                  </a:ext>
                </a:extLst>
              </a:tr>
            </a:tbl>
          </a:graphicData>
        </a:graphic>
      </p:graphicFrame>
      <p:sp>
        <p:nvSpPr>
          <p:cNvPr id="5" name="Rectangle 1"/>
          <p:cNvSpPr>
            <a:spLocks noChangeArrowheads="1"/>
          </p:cNvSpPr>
          <p:nvPr/>
        </p:nvSpPr>
        <p:spPr bwMode="auto">
          <a:xfrm>
            <a:off x="682216" y="254505"/>
            <a:ext cx="801896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610B4B"/>
                </a:solidFill>
                <a:effectLst/>
                <a:latin typeface="erdana"/>
              </a:rPr>
              <a:t>JDBC-ODBC bridge driver</a:t>
            </a:r>
            <a:endParaRPr kumimoji="0" lang="en-US" altLang="en-US" sz="3200" b="1" i="0" u="sng" strike="noStrike" cap="none" normalizeH="0" baseline="0" dirty="0">
              <a:ln>
                <a:noFill/>
              </a:ln>
              <a:solidFill>
                <a:schemeClr val="tx1"/>
              </a:solidFill>
              <a:effectLst/>
              <a:latin typeface="Arial" panose="020B0604020202020204" pitchFamily="34" charset="0"/>
            </a:endParaRPr>
          </a:p>
        </p:txBody>
      </p:sp>
      <p:pic>
        <p:nvPicPr>
          <p:cNvPr id="6146" name="Picture 2" descr="bridge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256" y="1834006"/>
            <a:ext cx="6201910" cy="31796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70999" y="4484363"/>
            <a:ext cx="11250001" cy="2031325"/>
          </a:xfrm>
          <a:prstGeom prst="rect">
            <a:avLst/>
          </a:prstGeom>
        </p:spPr>
        <p:txBody>
          <a:bodyPr wrap="square">
            <a:spAutoFit/>
          </a:bodyPr>
          <a:lstStyle/>
          <a:p>
            <a:r>
              <a:rPr lang="en-US" dirty="0">
                <a:solidFill>
                  <a:srgbClr val="610B4B"/>
                </a:solidFill>
                <a:latin typeface="erdana"/>
              </a:rPr>
              <a:t>Advantages:</a:t>
            </a:r>
          </a:p>
          <a:p>
            <a:pPr lvl="1">
              <a:buFont typeface="Arial" panose="020B0604020202020204" pitchFamily="34" charset="0"/>
              <a:buChar char="•"/>
            </a:pPr>
            <a:r>
              <a:rPr lang="en-US" u="sng" dirty="0">
                <a:solidFill>
                  <a:srgbClr val="000000"/>
                </a:solidFill>
                <a:latin typeface="verdana" panose="020B0604030504040204" pitchFamily="34" charset="0"/>
              </a:rPr>
              <a:t>easy to use.</a:t>
            </a:r>
          </a:p>
          <a:p>
            <a:pPr>
              <a:buFont typeface="Arial" panose="020B0604020202020204" pitchFamily="34" charset="0"/>
              <a:buChar char="•"/>
            </a:pPr>
            <a:r>
              <a:rPr lang="en-US" dirty="0">
                <a:solidFill>
                  <a:srgbClr val="000000"/>
                </a:solidFill>
                <a:latin typeface="verdana" panose="020B0604030504040204" pitchFamily="34" charset="0"/>
              </a:rPr>
              <a:t>can be </a:t>
            </a:r>
            <a:r>
              <a:rPr lang="en-US" u="sng" dirty="0">
                <a:solidFill>
                  <a:srgbClr val="000000"/>
                </a:solidFill>
                <a:latin typeface="verdana" panose="020B0604030504040204" pitchFamily="34" charset="0"/>
              </a:rPr>
              <a:t>easily connected </a:t>
            </a:r>
            <a:r>
              <a:rPr lang="en-US" dirty="0">
                <a:solidFill>
                  <a:srgbClr val="000000"/>
                </a:solidFill>
                <a:latin typeface="verdana" panose="020B0604030504040204" pitchFamily="34" charset="0"/>
              </a:rPr>
              <a:t>to any database.</a:t>
            </a:r>
          </a:p>
          <a:p>
            <a:pPr>
              <a:buFont typeface="Arial" panose="020B0604020202020204" pitchFamily="34" charset="0"/>
              <a:buChar char="•"/>
            </a:pPr>
            <a:endParaRPr lang="en-US" dirty="0">
              <a:solidFill>
                <a:srgbClr val="000000"/>
              </a:solidFill>
              <a:latin typeface="verdana" panose="020B0604030504040204" pitchFamily="34" charset="0"/>
            </a:endParaRPr>
          </a:p>
          <a:p>
            <a:r>
              <a:rPr lang="en-US" dirty="0">
                <a:solidFill>
                  <a:srgbClr val="610B4B"/>
                </a:solidFill>
                <a:latin typeface="erdana"/>
              </a:rPr>
              <a:t>Disadvantages:</a:t>
            </a:r>
          </a:p>
          <a:p>
            <a:pPr>
              <a:buFont typeface="Arial" panose="020B0604020202020204" pitchFamily="34" charset="0"/>
              <a:buChar char="•"/>
            </a:pPr>
            <a:r>
              <a:rPr lang="en-US" u="sng" dirty="0">
                <a:solidFill>
                  <a:srgbClr val="000000"/>
                </a:solidFill>
                <a:latin typeface="verdana" panose="020B0604030504040204" pitchFamily="34" charset="0"/>
              </a:rPr>
              <a:t>Performance degraded </a:t>
            </a:r>
            <a:r>
              <a:rPr lang="en-US" dirty="0">
                <a:solidFill>
                  <a:srgbClr val="000000"/>
                </a:solidFill>
                <a:latin typeface="verdana" panose="020B0604030504040204" pitchFamily="34" charset="0"/>
              </a:rPr>
              <a:t>because JDBC method call is converted into the ODBC function calls.</a:t>
            </a:r>
          </a:p>
          <a:p>
            <a:pPr>
              <a:buFont typeface="Arial" panose="020B0604020202020204" pitchFamily="34" charset="0"/>
              <a:buChar char="•"/>
            </a:pPr>
            <a:r>
              <a:rPr lang="en-US" dirty="0">
                <a:solidFill>
                  <a:srgbClr val="000000"/>
                </a:solidFill>
                <a:latin typeface="verdana" panose="020B0604030504040204" pitchFamily="34" charset="0"/>
              </a:rPr>
              <a:t>The </a:t>
            </a:r>
            <a:r>
              <a:rPr lang="en-US" u="sng" dirty="0">
                <a:solidFill>
                  <a:srgbClr val="000000"/>
                </a:solidFill>
                <a:latin typeface="verdana" panose="020B0604030504040204" pitchFamily="34" charset="0"/>
              </a:rPr>
              <a:t>ODBC driver </a:t>
            </a:r>
            <a:r>
              <a:rPr lang="en-US" dirty="0">
                <a:solidFill>
                  <a:srgbClr val="000000"/>
                </a:solidFill>
                <a:latin typeface="verdana" panose="020B0604030504040204" pitchFamily="34" charset="0"/>
              </a:rPr>
              <a:t>needs to be </a:t>
            </a:r>
            <a:r>
              <a:rPr lang="en-US" u="sng" dirty="0">
                <a:solidFill>
                  <a:srgbClr val="000000"/>
                </a:solidFill>
                <a:latin typeface="verdana" panose="020B0604030504040204" pitchFamily="34" charset="0"/>
              </a:rPr>
              <a:t>installed</a:t>
            </a:r>
            <a:r>
              <a:rPr lang="en-US" dirty="0">
                <a:solidFill>
                  <a:srgbClr val="000000"/>
                </a:solidFill>
                <a:latin typeface="verdana" panose="020B0604030504040204" pitchFamily="34" charset="0"/>
              </a:rPr>
              <a:t> on the client machine.</a:t>
            </a: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501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35399677"/>
              </p:ext>
            </p:extLst>
          </p:nvPr>
        </p:nvGraphicFramePr>
        <p:xfrm>
          <a:off x="487680" y="624435"/>
          <a:ext cx="10879727" cy="1188720"/>
        </p:xfrm>
        <a:graphic>
          <a:graphicData uri="http://schemas.openxmlformats.org/drawingml/2006/table">
            <a:tbl>
              <a:tblPr/>
              <a:tblGrid>
                <a:gridCol w="10879727">
                  <a:extLst>
                    <a:ext uri="{9D8B030D-6E8A-4147-A177-3AD203B41FA5}">
                      <a16:colId xmlns:a16="http://schemas.microsoft.com/office/drawing/2014/main" val="2559554378"/>
                    </a:ext>
                  </a:extLst>
                </a:gridCol>
              </a:tblGrid>
              <a:tr h="7602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rgbClr val="610B4B"/>
                          </a:solidFill>
                          <a:effectLst/>
                          <a:latin typeface="erdana"/>
                        </a:rPr>
                        <a:t>2) Native-API driver</a:t>
                      </a:r>
                    </a:p>
                    <a:p>
                      <a:endParaRPr lang="en-US" dirty="0">
                        <a:solidFill>
                          <a:srgbClr val="000000"/>
                        </a:solidFill>
                        <a:effectLst/>
                        <a:latin typeface="verdana" panose="020B0604030504040204" pitchFamily="34" charset="0"/>
                      </a:endParaRPr>
                    </a:p>
                    <a:p>
                      <a:r>
                        <a:rPr lang="en-US" dirty="0">
                          <a:solidFill>
                            <a:srgbClr val="000000"/>
                          </a:solidFill>
                          <a:effectLst/>
                          <a:latin typeface="verdana" panose="020B0604030504040204" pitchFamily="34" charset="0"/>
                        </a:rPr>
                        <a:t>The Native API driver uses the client-side libraries of the database</a:t>
                      </a:r>
                      <a:r>
                        <a:rPr lang="en-US" u="sng" dirty="0">
                          <a:solidFill>
                            <a:srgbClr val="000000"/>
                          </a:solidFill>
                          <a:effectLst/>
                          <a:latin typeface="verdana" panose="020B0604030504040204" pitchFamily="34" charset="0"/>
                        </a:rPr>
                        <a:t>. The driver converts JDBC method calls into native calls of the database API</a:t>
                      </a:r>
                      <a:r>
                        <a:rPr lang="en-US" dirty="0">
                          <a:solidFill>
                            <a:srgbClr val="000000"/>
                          </a:solidFill>
                          <a:effectLst/>
                          <a:latin typeface="verdana" panose="020B0604030504040204" pitchFamily="34" charset="0"/>
                        </a:rPr>
                        <a:t>. It is </a:t>
                      </a:r>
                      <a:r>
                        <a:rPr lang="en-US" u="sng" dirty="0">
                          <a:solidFill>
                            <a:srgbClr val="000000"/>
                          </a:solidFill>
                          <a:effectLst/>
                          <a:latin typeface="verdana" panose="020B0604030504040204" pitchFamily="34" charset="0"/>
                        </a:rPr>
                        <a:t>not written entirely in java</a:t>
                      </a:r>
                      <a:r>
                        <a:rPr lang="en-US" dirty="0">
                          <a:solidFill>
                            <a:srgbClr val="000000"/>
                          </a:solidFill>
                          <a:effectLst/>
                          <a:latin typeface="verdana" panose="020B0604030504040204" pitchFamily="34" charset="0"/>
                        </a:rPr>
                        <a:t>.</a:t>
                      </a:r>
                    </a:p>
                  </a:txBody>
                  <a:tcPr anchor="ctr">
                    <a:lnL>
                      <a:noFill/>
                    </a:lnL>
                    <a:lnR>
                      <a:noFill/>
                    </a:lnR>
                    <a:lnT>
                      <a:noFill/>
                    </a:lnT>
                    <a:lnB>
                      <a:noFill/>
                    </a:lnB>
                    <a:solidFill>
                      <a:srgbClr val="FFFFFF"/>
                    </a:solidFill>
                  </a:tcPr>
                </a:tc>
                <a:extLst>
                  <a:ext uri="{0D108BD9-81ED-4DB2-BD59-A6C34878D82A}">
                    <a16:rowId xmlns:a16="http://schemas.microsoft.com/office/drawing/2014/main" val="3212559089"/>
                  </a:ext>
                </a:extLst>
              </a:tr>
            </a:tbl>
          </a:graphicData>
        </a:graphic>
      </p:graphicFrame>
      <p:sp>
        <p:nvSpPr>
          <p:cNvPr id="5" name="Rectangle 1"/>
          <p:cNvSpPr>
            <a:spLocks noChangeArrowheads="1"/>
          </p:cNvSpPr>
          <p:nvPr/>
        </p:nvSpPr>
        <p:spPr bwMode="auto">
          <a:xfrm>
            <a:off x="69123" y="4509748"/>
            <a:ext cx="8486503"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endParaRPr kumimoji="0" lang="en-US" altLang="en-US" sz="47600"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0B4B"/>
                </a:solidFill>
                <a:effectLst/>
                <a:latin typeface="erdana"/>
              </a:rPr>
              <a:t>Advantage: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Verdana" panose="020B0604030504040204" pitchFamily="34" charset="0"/>
              </a:rPr>
              <a:t>performance upgraded than JDBC-ODBC bridge driver.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0B4B"/>
                </a:solidFill>
                <a:effectLst/>
                <a:latin typeface="erdana"/>
              </a:rPr>
              <a:t>Disadvantage: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Verdana" panose="020B0604030504040204" pitchFamily="34" charset="0"/>
              </a:rPr>
              <a:t>The </a:t>
            </a:r>
            <a:r>
              <a:rPr kumimoji="0" lang="en-US" altLang="en-US" sz="1200" b="0" i="0" u="sng" strike="noStrike" cap="none" normalizeH="0" baseline="0" dirty="0">
                <a:ln>
                  <a:noFill/>
                </a:ln>
                <a:solidFill>
                  <a:srgbClr val="000000"/>
                </a:solidFill>
                <a:effectLst/>
                <a:latin typeface="Verdana" panose="020B0604030504040204" pitchFamily="34" charset="0"/>
              </a:rPr>
              <a:t>Native driver </a:t>
            </a:r>
            <a:r>
              <a:rPr kumimoji="0" lang="en-US" altLang="en-US" sz="1200" b="0" i="0" u="none" strike="noStrike" cap="none" normalizeH="0" baseline="0" dirty="0">
                <a:ln>
                  <a:noFill/>
                </a:ln>
                <a:solidFill>
                  <a:srgbClr val="000000"/>
                </a:solidFill>
                <a:effectLst/>
                <a:latin typeface="Verdana" panose="020B0604030504040204" pitchFamily="34" charset="0"/>
              </a:rPr>
              <a:t>needs to be installed on the each client machine.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Verdana" panose="020B0604030504040204" pitchFamily="34" charset="0"/>
              </a:rPr>
              <a:t>The </a:t>
            </a:r>
            <a:r>
              <a:rPr kumimoji="0" lang="en-US" altLang="en-US" sz="1200" b="0" i="0" u="sng" strike="noStrike" cap="none" normalizeH="0" baseline="0" dirty="0">
                <a:ln>
                  <a:noFill/>
                </a:ln>
                <a:solidFill>
                  <a:srgbClr val="000000"/>
                </a:solidFill>
                <a:effectLst/>
                <a:latin typeface="Verdana" panose="020B0604030504040204" pitchFamily="34" charset="0"/>
              </a:rPr>
              <a:t>Vendor client library </a:t>
            </a:r>
            <a:r>
              <a:rPr kumimoji="0" lang="en-US" altLang="en-US" sz="1200" b="0" i="0" u="none" strike="noStrike" cap="none" normalizeH="0" baseline="0" dirty="0">
                <a:ln>
                  <a:noFill/>
                </a:ln>
                <a:solidFill>
                  <a:srgbClr val="000000"/>
                </a:solidFill>
                <a:effectLst/>
                <a:latin typeface="Verdana" panose="020B0604030504040204" pitchFamily="34" charset="0"/>
              </a:rPr>
              <a:t>needs to be installed on client machine.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0" name="Picture 2" descr="Native-API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815" y="1813155"/>
            <a:ext cx="55054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2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00853" y="0"/>
            <a:ext cx="11990294" cy="35702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3) Network Protocol driver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Network Protocol driver uses middleware (application server) that converts </a:t>
            </a:r>
            <a:r>
              <a:rPr kumimoji="0" lang="en-US" altLang="en-US" sz="1400" b="0" i="0" u="sng" strike="noStrike" cap="none" normalizeH="0" baseline="0" dirty="0">
                <a:ln>
                  <a:noFill/>
                </a:ln>
                <a:solidFill>
                  <a:srgbClr val="000000"/>
                </a:solidFill>
                <a:effectLst/>
                <a:latin typeface="Verdana" panose="020B0604030504040204" pitchFamily="34" charset="0"/>
              </a:rPr>
              <a:t>JDBC calls directly or indirectly into the vendor-specific database protocol. </a:t>
            </a:r>
            <a:r>
              <a:rPr kumimoji="0" lang="en-US" altLang="en-US" sz="1400" b="0" i="0" u="none" strike="noStrike" cap="none" normalizeH="0" baseline="0" dirty="0">
                <a:ln>
                  <a:noFill/>
                </a:ln>
                <a:solidFill>
                  <a:srgbClr val="000000"/>
                </a:solidFill>
                <a:effectLst/>
                <a:latin typeface="Verdana" panose="020B0604030504040204" pitchFamily="34" charset="0"/>
              </a:rPr>
              <a:t>It is fully written in java.</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  </a:t>
            </a:r>
            <a:endParaRPr kumimoji="0" lang="en-US" altLang="en-US" sz="60200"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erdana"/>
              </a:rPr>
              <a:t>Advantage: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sng" strike="noStrike" cap="none" normalizeH="0" baseline="0" dirty="0">
                <a:ln>
                  <a:noFill/>
                </a:ln>
                <a:solidFill>
                  <a:srgbClr val="000000"/>
                </a:solidFill>
                <a:effectLst/>
                <a:latin typeface="Verdana" panose="020B0604030504040204" pitchFamily="34" charset="0"/>
              </a:rPr>
              <a:t>No client side library is required </a:t>
            </a:r>
            <a:r>
              <a:rPr kumimoji="0" lang="en-US" altLang="en-US" sz="1400" b="0" i="0" u="none" strike="noStrike" cap="none" normalizeH="0" baseline="0" dirty="0">
                <a:ln>
                  <a:noFill/>
                </a:ln>
                <a:solidFill>
                  <a:srgbClr val="000000"/>
                </a:solidFill>
                <a:effectLst/>
                <a:latin typeface="Verdana" panose="020B0604030504040204" pitchFamily="34" charset="0"/>
              </a:rPr>
              <a:t>because of application server that can perform many tasks like auditing, load balancing, logging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erdana"/>
              </a:rPr>
              <a:t>Disadvantages: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sng" strike="noStrike" cap="none" normalizeH="0" baseline="0" dirty="0">
                <a:ln>
                  <a:noFill/>
                </a:ln>
                <a:solidFill>
                  <a:srgbClr val="000000"/>
                </a:solidFill>
                <a:effectLst/>
                <a:latin typeface="Verdana" panose="020B0604030504040204" pitchFamily="34" charset="0"/>
              </a:rPr>
              <a:t>Network support </a:t>
            </a:r>
            <a:r>
              <a:rPr kumimoji="0" lang="en-US" altLang="en-US" sz="1400" b="0" i="0" u="none" strike="noStrike" cap="none" normalizeH="0" baseline="0" dirty="0">
                <a:ln>
                  <a:noFill/>
                </a:ln>
                <a:solidFill>
                  <a:srgbClr val="000000"/>
                </a:solidFill>
                <a:effectLst/>
                <a:latin typeface="Verdana" panose="020B0604030504040204" pitchFamily="34" charset="0"/>
              </a:rPr>
              <a:t>is required on client machine.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Verdana" panose="020B0604030504040204" pitchFamily="34" charset="0"/>
              </a:rPr>
              <a:t>Requires </a:t>
            </a:r>
            <a:r>
              <a:rPr kumimoji="0" lang="en-US" altLang="en-US" sz="1400" b="0" i="0" u="sng" strike="noStrike" cap="none" normalizeH="0" baseline="0" dirty="0">
                <a:ln>
                  <a:noFill/>
                </a:ln>
                <a:solidFill>
                  <a:srgbClr val="000000"/>
                </a:solidFill>
                <a:effectLst/>
                <a:latin typeface="Verdana" panose="020B0604030504040204" pitchFamily="34" charset="0"/>
              </a:rPr>
              <a:t>database-specific coding </a:t>
            </a:r>
            <a:r>
              <a:rPr kumimoji="0" lang="en-US" altLang="en-US" sz="1400" b="0" i="0" u="none" strike="noStrike" cap="none" normalizeH="0" baseline="0" dirty="0">
                <a:ln>
                  <a:noFill/>
                </a:ln>
                <a:solidFill>
                  <a:srgbClr val="000000"/>
                </a:solidFill>
                <a:effectLst/>
                <a:latin typeface="Verdana" panose="020B0604030504040204" pitchFamily="34" charset="0"/>
              </a:rPr>
              <a:t>to be done in the middle tier.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sng" strike="noStrike" cap="none" normalizeH="0" baseline="0" dirty="0">
                <a:ln>
                  <a:noFill/>
                </a:ln>
                <a:solidFill>
                  <a:srgbClr val="000000"/>
                </a:solidFill>
                <a:effectLst/>
                <a:latin typeface="Verdana" panose="020B0604030504040204" pitchFamily="34" charset="0"/>
              </a:rPr>
              <a:t>Maintenance</a:t>
            </a:r>
            <a:r>
              <a:rPr kumimoji="0" lang="en-US" altLang="en-US" sz="1400" b="0" i="0" u="none" strike="noStrike" cap="none" normalizeH="0" baseline="0" dirty="0">
                <a:ln>
                  <a:noFill/>
                </a:ln>
                <a:solidFill>
                  <a:srgbClr val="000000"/>
                </a:solidFill>
                <a:effectLst/>
                <a:latin typeface="Verdana" panose="020B0604030504040204" pitchFamily="34" charset="0"/>
              </a:rPr>
              <a:t> of Network Protocol driver </a:t>
            </a:r>
            <a:r>
              <a:rPr kumimoji="0" lang="en-US" altLang="en-US" sz="1400" b="0" i="0" u="sng" strike="noStrike" cap="none" normalizeH="0" baseline="0" dirty="0">
                <a:ln>
                  <a:noFill/>
                </a:ln>
                <a:solidFill>
                  <a:srgbClr val="000000"/>
                </a:solidFill>
                <a:effectLst/>
                <a:latin typeface="Verdana" panose="020B0604030504040204" pitchFamily="34" charset="0"/>
              </a:rPr>
              <a:t>becomes costly because it requires database-specific coding </a:t>
            </a:r>
            <a:r>
              <a:rPr kumimoji="0" lang="en-US" altLang="en-US" sz="1400" b="0" i="0" u="none" strike="noStrike" cap="none" normalizeH="0" baseline="0" dirty="0">
                <a:ln>
                  <a:noFill/>
                </a:ln>
                <a:solidFill>
                  <a:srgbClr val="000000"/>
                </a:solidFill>
                <a:effectLst/>
                <a:latin typeface="Verdana" panose="020B0604030504040204" pitchFamily="34" charset="0"/>
              </a:rPr>
              <a:t>to be done in the middle tier.</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8194" name="Picture 2" descr="Network Protocol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106" y="3697552"/>
            <a:ext cx="6589059" cy="351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01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02953997"/>
              </p:ext>
            </p:extLst>
          </p:nvPr>
        </p:nvGraphicFramePr>
        <p:xfrm>
          <a:off x="1327897" y="1190751"/>
          <a:ext cx="7124270" cy="497648"/>
        </p:xfrm>
        <a:graphic>
          <a:graphicData uri="http://schemas.openxmlformats.org/drawingml/2006/table">
            <a:tbl>
              <a:tblPr/>
              <a:tblGrid>
                <a:gridCol w="7124270">
                  <a:extLst>
                    <a:ext uri="{9D8B030D-6E8A-4147-A177-3AD203B41FA5}">
                      <a16:colId xmlns:a16="http://schemas.microsoft.com/office/drawing/2014/main" val="3910877962"/>
                    </a:ext>
                  </a:extLst>
                </a:gridCol>
              </a:tblGrid>
              <a:tr h="497648">
                <a:tc>
                  <a:txBody>
                    <a:bodyPr/>
                    <a:lstStyle/>
                    <a:p>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3860437613"/>
                  </a:ext>
                </a:extLst>
              </a:tr>
            </a:tbl>
          </a:graphicData>
        </a:graphic>
      </p:graphicFrame>
      <p:sp>
        <p:nvSpPr>
          <p:cNvPr id="5" name="Rectangle 1"/>
          <p:cNvSpPr>
            <a:spLocks noChangeArrowheads="1"/>
          </p:cNvSpPr>
          <p:nvPr/>
        </p:nvSpPr>
        <p:spPr bwMode="auto">
          <a:xfrm>
            <a:off x="373156" y="579293"/>
            <a:ext cx="11164419"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4) Thin driver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10B4B"/>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The thin driver converts </a:t>
            </a:r>
            <a:r>
              <a:rPr lang="en-US" sz="2400" u="sng" dirty="0">
                <a:solidFill>
                  <a:srgbClr val="000000"/>
                </a:solidFill>
                <a:latin typeface="Times New Roman" panose="02020603050405020304" pitchFamily="18" charset="0"/>
                <a:cs typeface="Times New Roman" panose="02020603050405020304" pitchFamily="18" charset="0"/>
              </a:rPr>
              <a:t>JDBC calls directly into the vendor-specific database protocol</a:t>
            </a:r>
            <a:r>
              <a:rPr lang="en-US" sz="2400" dirty="0">
                <a:solidFill>
                  <a:srgbClr val="000000"/>
                </a:solidFill>
                <a:latin typeface="Times New Roman" panose="02020603050405020304" pitchFamily="18" charset="0"/>
                <a:cs typeface="Times New Roman" panose="02020603050405020304" pitchFamily="18" charset="0"/>
              </a:rPr>
              <a:t>. That is why it is known as thin driver. It is fully written in Java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Advantage: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Better performance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than all other drivers.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 software is required at client side or server side.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Disadvantage: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Drivers </a:t>
            </a:r>
            <a:r>
              <a:rPr kumimoji="0" lang="en-US" altLang="en-US" sz="2400" b="0"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depend on the Database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8" name="Picture 2" descr="Thin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961" y="2630657"/>
            <a:ext cx="4667387" cy="3810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191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2679</Words>
  <Application>Microsoft Office PowerPoint</Application>
  <PresentationFormat>Widescreen</PresentationFormat>
  <Paragraphs>303</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erdana</vt:lpstr>
      <vt:lpstr>Lucida Grande</vt:lpstr>
      <vt:lpstr>Times New Roman</vt:lpstr>
      <vt:lpstr>Times New Roman</vt:lpstr>
      <vt:lpstr>Verdana</vt:lpstr>
      <vt:lpstr>Verdana</vt:lpstr>
      <vt:lpstr>Office Theme</vt:lpstr>
      <vt:lpstr>  Introduction to JDBC-ODBC </vt:lpstr>
      <vt:lpstr>JDBC</vt:lpstr>
      <vt:lpstr>PowerPoint Presentation</vt:lpstr>
      <vt:lpstr>PowerPoint Presentation</vt:lpstr>
      <vt:lpstr>JDBC Driver</vt:lpstr>
      <vt:lpstr>PowerPoint Presentation</vt:lpstr>
      <vt:lpstr>PowerPoint Presentation</vt:lpstr>
      <vt:lpstr>PowerPoint Presentation</vt:lpstr>
      <vt:lpstr>PowerPoint Presentation</vt:lpstr>
      <vt:lpstr>Fundamental Steps in JDBC</vt:lpstr>
      <vt:lpstr>Java Database Connectivity with Oracle</vt:lpstr>
      <vt:lpstr>PowerPoint Presentation</vt:lpstr>
      <vt:lpstr>PowerPoint Presentation</vt:lpstr>
      <vt:lpstr>Java Database Connectivity with MySQL</vt:lpstr>
      <vt:lpstr>PowerPoint Presentation</vt:lpstr>
      <vt:lpstr>Connectivity with Access without Data Source Name</vt:lpstr>
      <vt:lpstr>Connect Java Application with access with DSN</vt:lpstr>
      <vt:lpstr>DriverManager class</vt:lpstr>
      <vt:lpstr>methods of DriverManager class </vt:lpstr>
      <vt:lpstr>Connection</vt:lpstr>
      <vt:lpstr>Methods</vt:lpstr>
      <vt:lpstr>Statement interface </vt:lpstr>
      <vt:lpstr>ResultSet Interface</vt:lpstr>
      <vt:lpstr>PreparedStatement interface</vt:lpstr>
      <vt:lpstr>PreparedStatement interface that inserts the record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Yashvardhan Singh Nathawat</cp:lastModifiedBy>
  <cp:revision>78</cp:revision>
  <dcterms:created xsi:type="dcterms:W3CDTF">2019-08-05T11:02:27Z</dcterms:created>
  <dcterms:modified xsi:type="dcterms:W3CDTF">2019-11-29T14:04:41Z</dcterms:modified>
</cp:coreProperties>
</file>