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72" r:id="rId3"/>
    <p:sldId id="273" r:id="rId4"/>
    <p:sldId id="274" r:id="rId5"/>
    <p:sldId id="275" r:id="rId6"/>
    <p:sldId id="276" r:id="rId7"/>
    <p:sldId id="281" r:id="rId8"/>
    <p:sldId id="282" r:id="rId9"/>
    <p:sldId id="283" r:id="rId10"/>
    <p:sldId id="284" r:id="rId11"/>
    <p:sldId id="285" r:id="rId12"/>
    <p:sldId id="286" r:id="rId13"/>
    <p:sldId id="287" r:id="rId14"/>
    <p:sldId id="288" r:id="rId15"/>
    <p:sldId id="289" r:id="rId16"/>
    <p:sldId id="290" r:id="rId17"/>
    <p:sldId id="291" r:id="rId18"/>
    <p:sldId id="292" r:id="rId19"/>
    <p:sldId id="293" r:id="rId20"/>
    <p:sldId id="294" r:id="rId21"/>
    <p:sldId id="295" r:id="rId22"/>
    <p:sldId id="296" r:id="rId23"/>
    <p:sldId id="297" r:id="rId24"/>
    <p:sldId id="298" r:id="rId25"/>
    <p:sldId id="299" r:id="rId26"/>
    <p:sldId id="300" r:id="rId27"/>
    <p:sldId id="301" r:id="rId28"/>
    <p:sldId id="302" r:id="rId29"/>
    <p:sldId id="303" r:id="rId30"/>
    <p:sldId id="304" r:id="rId31"/>
    <p:sldId id="305" r:id="rId32"/>
    <p:sldId id="277" r:id="rId33"/>
    <p:sldId id="27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78" d="100"/>
          <a:sy n="78" d="100"/>
        </p:scale>
        <p:origin x="456"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D5DA74-3838-4F27-AC3B-F5345DF93752}" type="datetimeFigureOut">
              <a:rPr lang="en-US" smtClean="0"/>
              <a:t>12/12/2019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E4E09D-35B5-40D7-A457-21DC49E1B852}" type="slidenum">
              <a:rPr lang="en-US" smtClean="0"/>
              <a:t>‹#›</a:t>
            </a:fld>
            <a:endParaRPr lang="en-US"/>
          </a:p>
        </p:txBody>
      </p:sp>
    </p:spTree>
    <p:extLst>
      <p:ext uri="{BB962C8B-B14F-4D97-AF65-F5344CB8AC3E}">
        <p14:creationId xmlns:p14="http://schemas.microsoft.com/office/powerpoint/2010/main" val="216536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0F2A78D-D337-4BD1-8453-C5ADA9487AEC}" type="datetimeFigureOut">
              <a:rPr lang="en-US" smtClean="0"/>
              <a:t>12/12/2019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5AAB93-597B-4786-A3FE-939949FE169F}" type="slidenum">
              <a:rPr lang="en-US" smtClean="0"/>
              <a:t>‹#›</a:t>
            </a:fld>
            <a:endParaRPr lang="en-US"/>
          </a:p>
        </p:txBody>
      </p:sp>
    </p:spTree>
    <p:extLst>
      <p:ext uri="{BB962C8B-B14F-4D97-AF65-F5344CB8AC3E}">
        <p14:creationId xmlns:p14="http://schemas.microsoft.com/office/powerpoint/2010/main" val="4077022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0F2A78D-D337-4BD1-8453-C5ADA9487AEC}" type="datetimeFigureOut">
              <a:rPr lang="en-US" smtClean="0"/>
              <a:t>12/12/2019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5AAB93-597B-4786-A3FE-939949FE169F}" type="slidenum">
              <a:rPr lang="en-US" smtClean="0"/>
              <a:t>‹#›</a:t>
            </a:fld>
            <a:endParaRPr lang="en-US"/>
          </a:p>
        </p:txBody>
      </p:sp>
    </p:spTree>
    <p:extLst>
      <p:ext uri="{BB962C8B-B14F-4D97-AF65-F5344CB8AC3E}">
        <p14:creationId xmlns:p14="http://schemas.microsoft.com/office/powerpoint/2010/main" val="1007684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0F2A78D-D337-4BD1-8453-C5ADA9487AEC}" type="datetimeFigureOut">
              <a:rPr lang="en-US" smtClean="0"/>
              <a:t>12/12/2019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5AAB93-597B-4786-A3FE-939949FE169F}" type="slidenum">
              <a:rPr lang="en-US" smtClean="0"/>
              <a:t>‹#›</a:t>
            </a:fld>
            <a:endParaRPr lang="en-US"/>
          </a:p>
        </p:txBody>
      </p:sp>
    </p:spTree>
    <p:extLst>
      <p:ext uri="{BB962C8B-B14F-4D97-AF65-F5344CB8AC3E}">
        <p14:creationId xmlns:p14="http://schemas.microsoft.com/office/powerpoint/2010/main" val="2495125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0F2A78D-D337-4BD1-8453-C5ADA9487AEC}" type="datetimeFigureOut">
              <a:rPr lang="en-US" smtClean="0"/>
              <a:t>12/12/2019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5AAB93-597B-4786-A3FE-939949FE169F}" type="slidenum">
              <a:rPr lang="en-US" smtClean="0"/>
              <a:t>‹#›</a:t>
            </a:fld>
            <a:endParaRPr lang="en-US"/>
          </a:p>
        </p:txBody>
      </p:sp>
    </p:spTree>
    <p:extLst>
      <p:ext uri="{BB962C8B-B14F-4D97-AF65-F5344CB8AC3E}">
        <p14:creationId xmlns:p14="http://schemas.microsoft.com/office/powerpoint/2010/main" val="3293278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0F2A78D-D337-4BD1-8453-C5ADA9487AEC}" type="datetimeFigureOut">
              <a:rPr lang="en-US" smtClean="0"/>
              <a:t>12/12/2019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5AAB93-597B-4786-A3FE-939949FE169F}" type="slidenum">
              <a:rPr lang="en-US" smtClean="0"/>
              <a:t>‹#›</a:t>
            </a:fld>
            <a:endParaRPr lang="en-US"/>
          </a:p>
        </p:txBody>
      </p:sp>
    </p:spTree>
    <p:extLst>
      <p:ext uri="{BB962C8B-B14F-4D97-AF65-F5344CB8AC3E}">
        <p14:creationId xmlns:p14="http://schemas.microsoft.com/office/powerpoint/2010/main" val="2779970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0F2A78D-D337-4BD1-8453-C5ADA9487AEC}" type="datetimeFigureOut">
              <a:rPr lang="en-US" smtClean="0"/>
              <a:t>12/12/2019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5AAB93-597B-4786-A3FE-939949FE169F}" type="slidenum">
              <a:rPr lang="en-US" smtClean="0"/>
              <a:t>‹#›</a:t>
            </a:fld>
            <a:endParaRPr lang="en-US"/>
          </a:p>
        </p:txBody>
      </p:sp>
    </p:spTree>
    <p:extLst>
      <p:ext uri="{BB962C8B-B14F-4D97-AF65-F5344CB8AC3E}">
        <p14:creationId xmlns:p14="http://schemas.microsoft.com/office/powerpoint/2010/main" val="2890782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0F2A78D-D337-4BD1-8453-C5ADA9487AEC}" type="datetimeFigureOut">
              <a:rPr lang="en-US" smtClean="0"/>
              <a:t>12/12/2019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5AAB93-597B-4786-A3FE-939949FE169F}" type="slidenum">
              <a:rPr lang="en-US" smtClean="0"/>
              <a:t>‹#›</a:t>
            </a:fld>
            <a:endParaRPr lang="en-US"/>
          </a:p>
        </p:txBody>
      </p:sp>
    </p:spTree>
    <p:extLst>
      <p:ext uri="{BB962C8B-B14F-4D97-AF65-F5344CB8AC3E}">
        <p14:creationId xmlns:p14="http://schemas.microsoft.com/office/powerpoint/2010/main" val="3518152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0F2A78D-D337-4BD1-8453-C5ADA9487AEC}" type="datetimeFigureOut">
              <a:rPr lang="en-US" smtClean="0"/>
              <a:t>12/12/2019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5AAB93-597B-4786-A3FE-939949FE169F}" type="slidenum">
              <a:rPr lang="en-US" smtClean="0"/>
              <a:t>‹#›</a:t>
            </a:fld>
            <a:endParaRPr lang="en-US"/>
          </a:p>
        </p:txBody>
      </p:sp>
    </p:spTree>
    <p:extLst>
      <p:ext uri="{BB962C8B-B14F-4D97-AF65-F5344CB8AC3E}">
        <p14:creationId xmlns:p14="http://schemas.microsoft.com/office/powerpoint/2010/main" val="336383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F2A78D-D337-4BD1-8453-C5ADA9487AEC}" type="datetimeFigureOut">
              <a:rPr lang="en-US" smtClean="0"/>
              <a:t>12/12/2019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5AAB93-597B-4786-A3FE-939949FE169F}" type="slidenum">
              <a:rPr lang="en-US" smtClean="0"/>
              <a:t>‹#›</a:t>
            </a:fld>
            <a:endParaRPr lang="en-US"/>
          </a:p>
        </p:txBody>
      </p:sp>
    </p:spTree>
    <p:extLst>
      <p:ext uri="{BB962C8B-B14F-4D97-AF65-F5344CB8AC3E}">
        <p14:creationId xmlns:p14="http://schemas.microsoft.com/office/powerpoint/2010/main" val="381442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0F2A78D-D337-4BD1-8453-C5ADA9487AEC}" type="datetimeFigureOut">
              <a:rPr lang="en-US" smtClean="0"/>
              <a:t>12/12/2019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5AAB93-597B-4786-A3FE-939949FE169F}" type="slidenum">
              <a:rPr lang="en-US" smtClean="0"/>
              <a:t>‹#›</a:t>
            </a:fld>
            <a:endParaRPr lang="en-US"/>
          </a:p>
        </p:txBody>
      </p:sp>
    </p:spTree>
    <p:extLst>
      <p:ext uri="{BB962C8B-B14F-4D97-AF65-F5344CB8AC3E}">
        <p14:creationId xmlns:p14="http://schemas.microsoft.com/office/powerpoint/2010/main" val="3939111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0F2A78D-D337-4BD1-8453-C5ADA9487AEC}" type="datetimeFigureOut">
              <a:rPr lang="en-US" smtClean="0"/>
              <a:t>12/12/2019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5AAB93-597B-4786-A3FE-939949FE169F}" type="slidenum">
              <a:rPr lang="en-US" smtClean="0"/>
              <a:t>‹#›</a:t>
            </a:fld>
            <a:endParaRPr lang="en-US"/>
          </a:p>
        </p:txBody>
      </p:sp>
    </p:spTree>
    <p:extLst>
      <p:ext uri="{BB962C8B-B14F-4D97-AF65-F5344CB8AC3E}">
        <p14:creationId xmlns:p14="http://schemas.microsoft.com/office/powerpoint/2010/main" val="2406737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F2A78D-D337-4BD1-8453-C5ADA9487AEC}" type="datetimeFigureOut">
              <a:rPr lang="en-US" smtClean="0"/>
              <a:t>12/12/2019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5AAB93-597B-4786-A3FE-939949FE169F}" type="slidenum">
              <a:rPr lang="en-US" smtClean="0"/>
              <a:t>‹#›</a:t>
            </a:fld>
            <a:endParaRPr lang="en-US"/>
          </a:p>
        </p:txBody>
      </p:sp>
    </p:spTree>
    <p:extLst>
      <p:ext uri="{BB962C8B-B14F-4D97-AF65-F5344CB8AC3E}">
        <p14:creationId xmlns:p14="http://schemas.microsoft.com/office/powerpoint/2010/main" val="1994026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s://www.javatpoint.com/java-hashset-remove-method" TargetMode="External"/><Relationship Id="rId3" Type="http://schemas.openxmlformats.org/officeDocument/2006/relationships/hyperlink" Target="https://www.javatpoint.com/java-hashset-clear-method" TargetMode="External"/><Relationship Id="rId7" Type="http://schemas.openxmlformats.org/officeDocument/2006/relationships/hyperlink" Target="https://www.javatpoint.com/java-hashset-iterator-method" TargetMode="External"/><Relationship Id="rId2" Type="http://schemas.openxmlformats.org/officeDocument/2006/relationships/hyperlink" Target="https://www.javatpoint.com/java-hashset-add-method" TargetMode="External"/><Relationship Id="rId1" Type="http://schemas.openxmlformats.org/officeDocument/2006/relationships/slideLayout" Target="../slideLayouts/slideLayout2.xml"/><Relationship Id="rId6" Type="http://schemas.openxmlformats.org/officeDocument/2006/relationships/hyperlink" Target="https://www.javatpoint.com/java-hashset-isempty-method" TargetMode="External"/><Relationship Id="rId5" Type="http://schemas.openxmlformats.org/officeDocument/2006/relationships/hyperlink" Target="https://www.javatpoint.com/java-hashset-contains-method" TargetMode="External"/><Relationship Id="rId10" Type="http://schemas.openxmlformats.org/officeDocument/2006/relationships/hyperlink" Target="https://www.javatpoint.com/java-hashset-spliterator-method" TargetMode="External"/><Relationship Id="rId4" Type="http://schemas.openxmlformats.org/officeDocument/2006/relationships/hyperlink" Target="https://www.javatpoint.com/java-hashset-clone-method" TargetMode="External"/><Relationship Id="rId9" Type="http://schemas.openxmlformats.org/officeDocument/2006/relationships/hyperlink" Target="https://www.javatpoint.com/java-hashset-size-method"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3667352"/>
            <a:ext cx="9144000" cy="1335722"/>
          </a:xfrm>
        </p:spPr>
        <p:txBody>
          <a:bodyPr>
            <a:normAutofit/>
          </a:bodyPr>
          <a:lstStyle/>
          <a:p>
            <a:r>
              <a:rPr lang="en-US" sz="3200" b="1" dirty="0"/>
              <a:t>Unit-5</a:t>
            </a:r>
          </a:p>
        </p:txBody>
      </p:sp>
      <p:sp>
        <p:nvSpPr>
          <p:cNvPr id="4" name="Rectangle 3"/>
          <p:cNvSpPr>
            <a:spLocks noGrp="1" noChangeArrowheads="1"/>
          </p:cNvSpPr>
          <p:nvPr>
            <p:ph type="ctrTitle"/>
          </p:nvPr>
        </p:nvSpPr>
        <p:spPr>
          <a:xfrm>
            <a:off x="1524000" y="2116182"/>
            <a:ext cx="9144000" cy="953589"/>
          </a:xfrm>
        </p:spPr>
        <p:txBody>
          <a:bodyPr>
            <a:noAutofit/>
          </a:bodyPr>
          <a:lstStyle/>
          <a:p>
            <a:br>
              <a:rPr lang="en-US" sz="4000" b="1" dirty="0"/>
            </a:br>
            <a:br>
              <a:rPr lang="en-US" sz="4000" b="1" dirty="0"/>
            </a:br>
            <a:r>
              <a:rPr lang="en-US" sz="4000" b="1" dirty="0"/>
              <a:t>Java collections Framework</a:t>
            </a:r>
            <a:br>
              <a:rPr lang="en-US" sz="2000" b="1" dirty="0"/>
            </a:br>
            <a:endParaRPr lang="en-US" altLang="zh-TW" sz="2000" dirty="0">
              <a:latin typeface="Times New Roman" panose="02020603050405020304" pitchFamily="18" charset="0"/>
              <a:ea typeface="PMingLiU" pitchFamily="18" charset="-120"/>
              <a:cs typeface="Times New Roman" panose="02020603050405020304" pitchFamily="18" charset="0"/>
            </a:endParaRPr>
          </a:p>
        </p:txBody>
      </p:sp>
    </p:spTree>
    <p:extLst>
      <p:ext uri="{BB962C8B-B14F-4D97-AF65-F5344CB8AC3E}">
        <p14:creationId xmlns:p14="http://schemas.microsoft.com/office/powerpoint/2010/main" val="1031917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66048701"/>
              </p:ext>
            </p:extLst>
          </p:nvPr>
        </p:nvGraphicFramePr>
        <p:xfrm>
          <a:off x="692330" y="493317"/>
          <a:ext cx="10661470" cy="5816531"/>
        </p:xfrm>
        <a:graphic>
          <a:graphicData uri="http://schemas.openxmlformats.org/drawingml/2006/table">
            <a:tbl>
              <a:tblPr/>
              <a:tblGrid>
                <a:gridCol w="3375516">
                  <a:extLst>
                    <a:ext uri="{9D8B030D-6E8A-4147-A177-3AD203B41FA5}">
                      <a16:colId xmlns:a16="http://schemas.microsoft.com/office/drawing/2014/main" val="532236273"/>
                    </a:ext>
                  </a:extLst>
                </a:gridCol>
                <a:gridCol w="7285954">
                  <a:extLst>
                    <a:ext uri="{9D8B030D-6E8A-4147-A177-3AD203B41FA5}">
                      <a16:colId xmlns:a16="http://schemas.microsoft.com/office/drawing/2014/main" val="461101758"/>
                    </a:ext>
                  </a:extLst>
                </a:gridCol>
              </a:tblGrid>
              <a:tr h="335019">
                <a:tc>
                  <a:txBody>
                    <a:bodyPr/>
                    <a:lstStyle/>
                    <a:p>
                      <a:pPr algn="l" fontAlgn="t"/>
                      <a:r>
                        <a:rPr lang="en-US" sz="1800" dirty="0" err="1">
                          <a:solidFill>
                            <a:srgbClr val="000000"/>
                          </a:solidFill>
                          <a:effectLst/>
                          <a:latin typeface="verdana" panose="020B0604030504040204" pitchFamily="34" charset="0"/>
                        </a:rPr>
                        <a:t>int</a:t>
                      </a:r>
                      <a:r>
                        <a:rPr lang="en-US" sz="1800" dirty="0">
                          <a:solidFill>
                            <a:srgbClr val="000000"/>
                          </a:solidFill>
                          <a:effectLst/>
                          <a:latin typeface="verdana" panose="020B0604030504040204" pitchFamily="34" charset="0"/>
                        </a:rPr>
                        <a:t> </a:t>
                      </a:r>
                      <a:r>
                        <a:rPr lang="en-US" sz="1800" dirty="0" err="1">
                          <a:solidFill>
                            <a:srgbClr val="000000"/>
                          </a:solidFill>
                          <a:effectLst/>
                          <a:latin typeface="verdana" panose="020B0604030504040204" pitchFamily="34" charset="0"/>
                        </a:rPr>
                        <a:t>hashcode</a:t>
                      </a:r>
                      <a:r>
                        <a:rPr lang="en-US" sz="1800" dirty="0">
                          <a:solidFill>
                            <a:srgbClr val="000000"/>
                          </a:solidFill>
                          <a:effectLst/>
                          <a:latin typeface="verdana" panose="020B0604030504040204" pitchFamily="34" charset="0"/>
                        </a:rPr>
                        <a:t>()</a:t>
                      </a:r>
                    </a:p>
                  </a:txBody>
                  <a:tcPr marL="36627" marR="36627" marT="36627" marB="3662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a:solidFill>
                            <a:srgbClr val="000000"/>
                          </a:solidFill>
                          <a:effectLst/>
                          <a:latin typeface="verdana" panose="020B0604030504040204" pitchFamily="34" charset="0"/>
                        </a:rPr>
                        <a:t>It is used to return the hash code value for a list.</a:t>
                      </a:r>
                    </a:p>
                  </a:txBody>
                  <a:tcPr marL="36627" marR="36627" marT="36627" marB="3662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503719807"/>
                  </a:ext>
                </a:extLst>
              </a:tr>
              <a:tr h="599431">
                <a:tc>
                  <a:txBody>
                    <a:bodyPr/>
                    <a:lstStyle/>
                    <a:p>
                      <a:pPr algn="l" fontAlgn="t"/>
                      <a:r>
                        <a:rPr lang="en-US" sz="1800">
                          <a:solidFill>
                            <a:srgbClr val="000000"/>
                          </a:solidFill>
                          <a:effectLst/>
                          <a:latin typeface="verdana" panose="020B0604030504040204" pitchFamily="34" charset="0"/>
                        </a:rPr>
                        <a:t>E get(int index)</a:t>
                      </a:r>
                    </a:p>
                  </a:txBody>
                  <a:tcPr marL="36627" marR="36627" marT="36627" marB="3662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a:solidFill>
                            <a:srgbClr val="000000"/>
                          </a:solidFill>
                          <a:effectLst/>
                          <a:latin typeface="verdana" panose="020B0604030504040204" pitchFamily="34" charset="0"/>
                        </a:rPr>
                        <a:t>It is used to fetch the element from the particular position of the list.</a:t>
                      </a:r>
                    </a:p>
                  </a:txBody>
                  <a:tcPr marL="36627" marR="36627" marT="36627" marB="3662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314684985"/>
                  </a:ext>
                </a:extLst>
              </a:tr>
              <a:tr h="335019">
                <a:tc>
                  <a:txBody>
                    <a:bodyPr/>
                    <a:lstStyle/>
                    <a:p>
                      <a:pPr algn="l" fontAlgn="t"/>
                      <a:r>
                        <a:rPr lang="en-US" sz="1800">
                          <a:solidFill>
                            <a:srgbClr val="000000"/>
                          </a:solidFill>
                          <a:effectLst/>
                          <a:latin typeface="verdana" panose="020B0604030504040204" pitchFamily="34" charset="0"/>
                        </a:rPr>
                        <a:t>boolean isEmpty()</a:t>
                      </a:r>
                    </a:p>
                  </a:txBody>
                  <a:tcPr marL="36627" marR="36627" marT="36627" marB="3662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a:solidFill>
                            <a:srgbClr val="000000"/>
                          </a:solidFill>
                          <a:effectLst/>
                          <a:latin typeface="verdana" panose="020B0604030504040204" pitchFamily="34" charset="0"/>
                        </a:rPr>
                        <a:t>It returns true if the list is empty, otherwise false.</a:t>
                      </a:r>
                    </a:p>
                  </a:txBody>
                  <a:tcPr marL="36627" marR="36627" marT="36627" marB="3662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141628073"/>
                  </a:ext>
                </a:extLst>
              </a:tr>
              <a:tr h="863842">
                <a:tc>
                  <a:txBody>
                    <a:bodyPr/>
                    <a:lstStyle/>
                    <a:p>
                      <a:pPr algn="l" fontAlgn="t"/>
                      <a:r>
                        <a:rPr lang="en-US" sz="1800">
                          <a:solidFill>
                            <a:srgbClr val="000000"/>
                          </a:solidFill>
                          <a:effectLst/>
                          <a:latin typeface="verdana" panose="020B0604030504040204" pitchFamily="34" charset="0"/>
                        </a:rPr>
                        <a:t>int lastIndexOf(Object o)</a:t>
                      </a:r>
                    </a:p>
                  </a:txBody>
                  <a:tcPr marL="36627" marR="36627" marT="36627" marB="3662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a:solidFill>
                            <a:srgbClr val="000000"/>
                          </a:solidFill>
                          <a:effectLst/>
                          <a:latin typeface="verdana" panose="020B0604030504040204" pitchFamily="34" charset="0"/>
                        </a:rPr>
                        <a:t>It is used to return the index in this list of the last occurrence of the specified element, or -1 if the list does not contain this element.</a:t>
                      </a:r>
                    </a:p>
                  </a:txBody>
                  <a:tcPr marL="36627" marR="36627" marT="36627" marB="3662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948131225"/>
                  </a:ext>
                </a:extLst>
              </a:tr>
              <a:tr h="599431">
                <a:tc>
                  <a:txBody>
                    <a:bodyPr/>
                    <a:lstStyle/>
                    <a:p>
                      <a:pPr algn="l" fontAlgn="t"/>
                      <a:r>
                        <a:rPr lang="en-US" sz="1800">
                          <a:solidFill>
                            <a:srgbClr val="000000"/>
                          </a:solidFill>
                          <a:effectLst/>
                          <a:latin typeface="verdana" panose="020B0604030504040204" pitchFamily="34" charset="0"/>
                        </a:rPr>
                        <a:t>Object[] toArray()</a:t>
                      </a:r>
                    </a:p>
                  </a:txBody>
                  <a:tcPr marL="36627" marR="36627" marT="36627" marB="3662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a:solidFill>
                            <a:srgbClr val="000000"/>
                          </a:solidFill>
                          <a:effectLst/>
                          <a:latin typeface="verdana" panose="020B0604030504040204" pitchFamily="34" charset="0"/>
                        </a:rPr>
                        <a:t>It is used to return an array containing all of the elements in this list in the correct order.</a:t>
                      </a:r>
                    </a:p>
                  </a:txBody>
                  <a:tcPr marL="36627" marR="36627" marT="36627" marB="3662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311271248"/>
                  </a:ext>
                </a:extLst>
              </a:tr>
              <a:tr h="599431">
                <a:tc>
                  <a:txBody>
                    <a:bodyPr/>
                    <a:lstStyle/>
                    <a:p>
                      <a:pPr algn="l" fontAlgn="t"/>
                      <a:r>
                        <a:rPr lang="en-US" sz="1800">
                          <a:solidFill>
                            <a:srgbClr val="000000"/>
                          </a:solidFill>
                          <a:effectLst/>
                          <a:latin typeface="verdana" panose="020B0604030504040204" pitchFamily="34" charset="0"/>
                        </a:rPr>
                        <a:t>T[] toArray(T[] a)</a:t>
                      </a:r>
                    </a:p>
                  </a:txBody>
                  <a:tcPr marL="36627" marR="36627" marT="36627" marB="3662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a:solidFill>
                            <a:srgbClr val="000000"/>
                          </a:solidFill>
                          <a:effectLst/>
                          <a:latin typeface="verdana" panose="020B0604030504040204" pitchFamily="34" charset="0"/>
                        </a:rPr>
                        <a:t>It is used to return an array containing all of the elements in this list in the correct order.</a:t>
                      </a:r>
                    </a:p>
                  </a:txBody>
                  <a:tcPr marL="36627" marR="36627" marT="36627" marB="3662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841826879"/>
                  </a:ext>
                </a:extLst>
              </a:tr>
              <a:tr h="599431">
                <a:tc>
                  <a:txBody>
                    <a:bodyPr/>
                    <a:lstStyle/>
                    <a:p>
                      <a:pPr algn="l" fontAlgn="t"/>
                      <a:r>
                        <a:rPr lang="en-US" sz="1800">
                          <a:solidFill>
                            <a:srgbClr val="000000"/>
                          </a:solidFill>
                          <a:effectLst/>
                          <a:latin typeface="verdana" panose="020B0604030504040204" pitchFamily="34" charset="0"/>
                        </a:rPr>
                        <a:t>boolean contains(Object o)</a:t>
                      </a:r>
                    </a:p>
                  </a:txBody>
                  <a:tcPr marL="36627" marR="36627" marT="36627" marB="3662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a:solidFill>
                            <a:srgbClr val="000000"/>
                          </a:solidFill>
                          <a:effectLst/>
                          <a:latin typeface="verdana" panose="020B0604030504040204" pitchFamily="34" charset="0"/>
                        </a:rPr>
                        <a:t>It returns true if the list contains the specified element</a:t>
                      </a:r>
                    </a:p>
                  </a:txBody>
                  <a:tcPr marL="36627" marR="36627" marT="36627" marB="3662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728429368"/>
                  </a:ext>
                </a:extLst>
              </a:tr>
              <a:tr h="863842">
                <a:tc>
                  <a:txBody>
                    <a:bodyPr/>
                    <a:lstStyle/>
                    <a:p>
                      <a:pPr algn="l" fontAlgn="t"/>
                      <a:r>
                        <a:rPr lang="en-US" sz="1800">
                          <a:solidFill>
                            <a:srgbClr val="000000"/>
                          </a:solidFill>
                          <a:effectLst/>
                          <a:latin typeface="verdana" panose="020B0604030504040204" pitchFamily="34" charset="0"/>
                        </a:rPr>
                        <a:t>boolean containsAll(Collection&lt;?&gt; c)</a:t>
                      </a:r>
                    </a:p>
                  </a:txBody>
                  <a:tcPr marL="36627" marR="36627" marT="36627" marB="3662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a:solidFill>
                            <a:srgbClr val="000000"/>
                          </a:solidFill>
                          <a:effectLst/>
                          <a:latin typeface="verdana" panose="020B0604030504040204" pitchFamily="34" charset="0"/>
                        </a:rPr>
                        <a:t>It returns true if the list contains all the specified element</a:t>
                      </a:r>
                    </a:p>
                  </a:txBody>
                  <a:tcPr marL="36627" marR="36627" marT="36627" marB="3662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953849121"/>
                  </a:ext>
                </a:extLst>
              </a:tr>
              <a:tr h="863842">
                <a:tc>
                  <a:txBody>
                    <a:bodyPr/>
                    <a:lstStyle/>
                    <a:p>
                      <a:pPr algn="l" fontAlgn="t"/>
                      <a:r>
                        <a:rPr lang="en-US" sz="1800">
                          <a:solidFill>
                            <a:srgbClr val="000000"/>
                          </a:solidFill>
                          <a:effectLst/>
                          <a:latin typeface="verdana" panose="020B0604030504040204" pitchFamily="34" charset="0"/>
                        </a:rPr>
                        <a:t>int indexOf(Object o)</a:t>
                      </a:r>
                    </a:p>
                  </a:txBody>
                  <a:tcPr marL="36627" marR="36627" marT="36627" marB="3662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dirty="0">
                          <a:solidFill>
                            <a:srgbClr val="000000"/>
                          </a:solidFill>
                          <a:effectLst/>
                          <a:latin typeface="verdana" panose="020B0604030504040204" pitchFamily="34" charset="0"/>
                        </a:rPr>
                        <a:t>It is used to return the index in this list of the first occurrence of the specified element, or -1 if the List does not contain this element.</a:t>
                      </a:r>
                    </a:p>
                  </a:txBody>
                  <a:tcPr marL="36627" marR="36627" marT="36627" marB="3662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153333516"/>
                  </a:ext>
                </a:extLst>
              </a:tr>
            </a:tbl>
          </a:graphicData>
        </a:graphic>
      </p:graphicFrame>
    </p:spTree>
    <p:extLst>
      <p:ext uri="{BB962C8B-B14F-4D97-AF65-F5344CB8AC3E}">
        <p14:creationId xmlns:p14="http://schemas.microsoft.com/office/powerpoint/2010/main" val="2770046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02117338"/>
              </p:ext>
            </p:extLst>
          </p:nvPr>
        </p:nvGraphicFramePr>
        <p:xfrm>
          <a:off x="457198" y="365125"/>
          <a:ext cx="11011991" cy="5974220"/>
        </p:xfrm>
        <a:graphic>
          <a:graphicData uri="http://schemas.openxmlformats.org/drawingml/2006/table">
            <a:tbl>
              <a:tblPr/>
              <a:tblGrid>
                <a:gridCol w="3670664">
                  <a:extLst>
                    <a:ext uri="{9D8B030D-6E8A-4147-A177-3AD203B41FA5}">
                      <a16:colId xmlns:a16="http://schemas.microsoft.com/office/drawing/2014/main" val="1672949359"/>
                    </a:ext>
                  </a:extLst>
                </a:gridCol>
                <a:gridCol w="7198953">
                  <a:extLst>
                    <a:ext uri="{9D8B030D-6E8A-4147-A177-3AD203B41FA5}">
                      <a16:colId xmlns:a16="http://schemas.microsoft.com/office/drawing/2014/main" val="161141405"/>
                    </a:ext>
                  </a:extLst>
                </a:gridCol>
                <a:gridCol w="142374">
                  <a:extLst>
                    <a:ext uri="{9D8B030D-6E8A-4147-A177-3AD203B41FA5}">
                      <a16:colId xmlns:a16="http://schemas.microsoft.com/office/drawing/2014/main" val="3842459414"/>
                    </a:ext>
                  </a:extLst>
                </a:gridCol>
              </a:tblGrid>
              <a:tr h="469396">
                <a:tc>
                  <a:txBody>
                    <a:bodyPr/>
                    <a:lstStyle/>
                    <a:p>
                      <a:pPr algn="l" fontAlgn="t"/>
                      <a:r>
                        <a:rPr lang="en-US" sz="1800" dirty="0">
                          <a:solidFill>
                            <a:srgbClr val="000000"/>
                          </a:solidFill>
                          <a:effectLst/>
                          <a:latin typeface="verdana" panose="020B0604030504040204" pitchFamily="34" charset="0"/>
                        </a:rPr>
                        <a:t>E remove(</a:t>
                      </a:r>
                      <a:r>
                        <a:rPr lang="en-US" sz="1800" dirty="0" err="1">
                          <a:solidFill>
                            <a:srgbClr val="000000"/>
                          </a:solidFill>
                          <a:effectLst/>
                          <a:latin typeface="verdana" panose="020B0604030504040204" pitchFamily="34" charset="0"/>
                        </a:rPr>
                        <a:t>int</a:t>
                      </a:r>
                      <a:r>
                        <a:rPr lang="en-US" sz="1800" dirty="0">
                          <a:solidFill>
                            <a:srgbClr val="000000"/>
                          </a:solidFill>
                          <a:effectLst/>
                          <a:latin typeface="verdana" panose="020B0604030504040204" pitchFamily="34" charset="0"/>
                        </a:rPr>
                        <a:t> index)</a:t>
                      </a:r>
                    </a:p>
                  </a:txBody>
                  <a:tcPr marL="24391" marR="24391" marT="24391" marB="2439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a:solidFill>
                            <a:srgbClr val="000000"/>
                          </a:solidFill>
                          <a:effectLst/>
                          <a:latin typeface="verdana" panose="020B0604030504040204" pitchFamily="34" charset="0"/>
                        </a:rPr>
                        <a:t>It is used to remove the element present at the specified position in the list.</a:t>
                      </a:r>
                    </a:p>
                  </a:txBody>
                  <a:tcPr marL="24391" marR="24391" marT="24391" marB="2439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endParaRPr lang="en-US" sz="1800">
                        <a:solidFill>
                          <a:srgbClr val="000000"/>
                        </a:solidFill>
                        <a:effectLst/>
                        <a:latin typeface="verdana" panose="020B0604030504040204" pitchFamily="34" charset="0"/>
                      </a:endParaRPr>
                    </a:p>
                  </a:txBody>
                  <a:tcPr marL="24391" marR="24391" marT="24391" marB="2439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760570043"/>
                  </a:ext>
                </a:extLst>
              </a:tr>
              <a:tr h="384568">
                <a:tc>
                  <a:txBody>
                    <a:bodyPr/>
                    <a:lstStyle/>
                    <a:p>
                      <a:pPr algn="l" fontAlgn="t"/>
                      <a:r>
                        <a:rPr lang="en-US" sz="1800">
                          <a:solidFill>
                            <a:srgbClr val="000000"/>
                          </a:solidFill>
                          <a:effectLst/>
                          <a:latin typeface="verdana" panose="020B0604030504040204" pitchFamily="34" charset="0"/>
                        </a:rPr>
                        <a:t>boolean remove(Object o)</a:t>
                      </a:r>
                    </a:p>
                  </a:txBody>
                  <a:tcPr marL="24391" marR="24391" marT="24391" marB="2439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a:solidFill>
                            <a:srgbClr val="000000"/>
                          </a:solidFill>
                          <a:effectLst/>
                          <a:latin typeface="verdana" panose="020B0604030504040204" pitchFamily="34" charset="0"/>
                        </a:rPr>
                        <a:t>It is used to remove the first occurrence of the specified element.</a:t>
                      </a:r>
                    </a:p>
                  </a:txBody>
                  <a:tcPr marL="24391" marR="24391" marT="24391" marB="2439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endParaRPr lang="en-US" sz="1800">
                        <a:solidFill>
                          <a:srgbClr val="000000"/>
                        </a:solidFill>
                        <a:effectLst/>
                        <a:latin typeface="verdana" panose="020B0604030504040204" pitchFamily="34" charset="0"/>
                      </a:endParaRPr>
                    </a:p>
                  </a:txBody>
                  <a:tcPr marL="24391" marR="24391" marT="24391" marB="2439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11269465"/>
                  </a:ext>
                </a:extLst>
              </a:tr>
              <a:tr h="384568">
                <a:tc>
                  <a:txBody>
                    <a:bodyPr/>
                    <a:lstStyle/>
                    <a:p>
                      <a:pPr algn="l" fontAlgn="t"/>
                      <a:r>
                        <a:rPr lang="en-US" sz="1800">
                          <a:solidFill>
                            <a:srgbClr val="000000"/>
                          </a:solidFill>
                          <a:effectLst/>
                          <a:latin typeface="verdana" panose="020B0604030504040204" pitchFamily="34" charset="0"/>
                        </a:rPr>
                        <a:t>boolean removeAll(Collection&lt;?&gt; c)</a:t>
                      </a:r>
                    </a:p>
                  </a:txBody>
                  <a:tcPr marL="24391" marR="24391" marT="24391" marB="2439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a:solidFill>
                            <a:srgbClr val="000000"/>
                          </a:solidFill>
                          <a:effectLst/>
                          <a:latin typeface="verdana" panose="020B0604030504040204" pitchFamily="34" charset="0"/>
                        </a:rPr>
                        <a:t>It is used to remove all the elements from the list.</a:t>
                      </a:r>
                    </a:p>
                  </a:txBody>
                  <a:tcPr marL="24391" marR="24391" marT="24391" marB="2439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endParaRPr lang="en-US" sz="1800">
                        <a:solidFill>
                          <a:srgbClr val="000000"/>
                        </a:solidFill>
                        <a:effectLst/>
                        <a:latin typeface="verdana" panose="020B0604030504040204" pitchFamily="34" charset="0"/>
                      </a:endParaRPr>
                    </a:p>
                  </a:txBody>
                  <a:tcPr marL="24391" marR="24391" marT="24391" marB="2439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580716097"/>
                  </a:ext>
                </a:extLst>
              </a:tr>
              <a:tr h="469396">
                <a:tc>
                  <a:txBody>
                    <a:bodyPr/>
                    <a:lstStyle/>
                    <a:p>
                      <a:pPr algn="l" fontAlgn="t"/>
                      <a:r>
                        <a:rPr lang="en-US" sz="1800">
                          <a:solidFill>
                            <a:srgbClr val="000000"/>
                          </a:solidFill>
                          <a:effectLst/>
                          <a:latin typeface="verdana" panose="020B0604030504040204" pitchFamily="34" charset="0"/>
                        </a:rPr>
                        <a:t>void replaceAll(UnaryOperator operator)</a:t>
                      </a:r>
                    </a:p>
                  </a:txBody>
                  <a:tcPr marL="24391" marR="24391" marT="24391" marB="2439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a:solidFill>
                            <a:srgbClr val="000000"/>
                          </a:solidFill>
                          <a:effectLst/>
                          <a:latin typeface="verdana" panose="020B0604030504040204" pitchFamily="34" charset="0"/>
                        </a:rPr>
                        <a:t>It is used to replace all the elements from the list with the specified element.</a:t>
                      </a:r>
                    </a:p>
                  </a:txBody>
                  <a:tcPr marL="24391" marR="24391" marT="24391" marB="2439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endParaRPr lang="en-US" sz="1800">
                        <a:solidFill>
                          <a:srgbClr val="000000"/>
                        </a:solidFill>
                        <a:effectLst/>
                        <a:latin typeface="verdana" panose="020B0604030504040204" pitchFamily="34" charset="0"/>
                      </a:endParaRPr>
                    </a:p>
                  </a:txBody>
                  <a:tcPr marL="24391" marR="24391" marT="24391" marB="2439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409528411"/>
                  </a:ext>
                </a:extLst>
              </a:tr>
              <a:tr h="554224">
                <a:tc>
                  <a:txBody>
                    <a:bodyPr/>
                    <a:lstStyle/>
                    <a:p>
                      <a:pPr algn="l" fontAlgn="t"/>
                      <a:r>
                        <a:rPr lang="en-US" sz="1800">
                          <a:solidFill>
                            <a:srgbClr val="000000"/>
                          </a:solidFill>
                          <a:effectLst/>
                          <a:latin typeface="verdana" panose="020B0604030504040204" pitchFamily="34" charset="0"/>
                        </a:rPr>
                        <a:t>void retainAll(Collection&lt;?&gt; c)</a:t>
                      </a:r>
                    </a:p>
                  </a:txBody>
                  <a:tcPr marL="24391" marR="24391" marT="24391" marB="2439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a:solidFill>
                            <a:srgbClr val="000000"/>
                          </a:solidFill>
                          <a:effectLst/>
                          <a:latin typeface="verdana" panose="020B0604030504040204" pitchFamily="34" charset="0"/>
                        </a:rPr>
                        <a:t>It is used to retain all the elements in the list that are present in the specified collection.</a:t>
                      </a:r>
                    </a:p>
                  </a:txBody>
                  <a:tcPr marL="24391" marR="24391" marT="24391" marB="2439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endParaRPr lang="en-US" sz="1800">
                        <a:solidFill>
                          <a:srgbClr val="000000"/>
                        </a:solidFill>
                        <a:effectLst/>
                        <a:latin typeface="verdana" panose="020B0604030504040204" pitchFamily="34" charset="0"/>
                      </a:endParaRPr>
                    </a:p>
                  </a:txBody>
                  <a:tcPr marL="24391" marR="24391" marT="24391" marB="2439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811348671"/>
                  </a:ext>
                </a:extLst>
              </a:tr>
              <a:tr h="554224">
                <a:tc>
                  <a:txBody>
                    <a:bodyPr/>
                    <a:lstStyle/>
                    <a:p>
                      <a:pPr algn="l" fontAlgn="t"/>
                      <a:r>
                        <a:rPr lang="en-US" sz="1800">
                          <a:solidFill>
                            <a:srgbClr val="000000"/>
                          </a:solidFill>
                          <a:effectLst/>
                          <a:latin typeface="verdana" panose="020B0604030504040204" pitchFamily="34" charset="0"/>
                        </a:rPr>
                        <a:t>E set(int index, E element)</a:t>
                      </a:r>
                    </a:p>
                  </a:txBody>
                  <a:tcPr marL="24391" marR="24391" marT="24391" marB="2439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a:solidFill>
                            <a:srgbClr val="000000"/>
                          </a:solidFill>
                          <a:effectLst/>
                          <a:latin typeface="verdana" panose="020B0604030504040204" pitchFamily="34" charset="0"/>
                        </a:rPr>
                        <a:t>It is used to replace the specified element in the list, present at the specified position.</a:t>
                      </a:r>
                    </a:p>
                  </a:txBody>
                  <a:tcPr marL="24391" marR="24391" marT="24391" marB="2439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endParaRPr lang="en-US" sz="1800">
                        <a:solidFill>
                          <a:srgbClr val="000000"/>
                        </a:solidFill>
                        <a:effectLst/>
                        <a:latin typeface="verdana" panose="020B0604030504040204" pitchFamily="34" charset="0"/>
                      </a:endParaRPr>
                    </a:p>
                  </a:txBody>
                  <a:tcPr marL="24391" marR="24391" marT="24391" marB="2439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464478455"/>
                  </a:ext>
                </a:extLst>
              </a:tr>
              <a:tr h="469396">
                <a:tc>
                  <a:txBody>
                    <a:bodyPr/>
                    <a:lstStyle/>
                    <a:p>
                      <a:pPr algn="l" fontAlgn="t"/>
                      <a:r>
                        <a:rPr lang="en-US" sz="1800">
                          <a:solidFill>
                            <a:srgbClr val="000000"/>
                          </a:solidFill>
                          <a:effectLst/>
                          <a:latin typeface="verdana" panose="020B0604030504040204" pitchFamily="34" charset="0"/>
                        </a:rPr>
                        <a:t>void sort(Comparator&lt;? super E&gt; c)</a:t>
                      </a:r>
                    </a:p>
                  </a:txBody>
                  <a:tcPr marL="24391" marR="24391" marT="24391" marB="2439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a:solidFill>
                            <a:srgbClr val="000000"/>
                          </a:solidFill>
                          <a:effectLst/>
                          <a:latin typeface="verdana" panose="020B0604030504040204" pitchFamily="34" charset="0"/>
                        </a:rPr>
                        <a:t>It is used to sort the elements of the list on the basis of specified comparator.</a:t>
                      </a:r>
                    </a:p>
                  </a:txBody>
                  <a:tcPr marL="24391" marR="24391" marT="24391" marB="2439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endParaRPr lang="en-US" sz="1800">
                        <a:solidFill>
                          <a:srgbClr val="000000"/>
                        </a:solidFill>
                        <a:effectLst/>
                        <a:latin typeface="verdana" panose="020B0604030504040204" pitchFamily="34" charset="0"/>
                      </a:endParaRPr>
                    </a:p>
                  </a:txBody>
                  <a:tcPr marL="24391" marR="24391" marT="24391" marB="2439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558704239"/>
                  </a:ext>
                </a:extLst>
              </a:tr>
              <a:tr h="299740">
                <a:tc>
                  <a:txBody>
                    <a:bodyPr/>
                    <a:lstStyle/>
                    <a:p>
                      <a:pPr algn="l" fontAlgn="t"/>
                      <a:r>
                        <a:rPr lang="en-US" sz="1800">
                          <a:solidFill>
                            <a:srgbClr val="000000"/>
                          </a:solidFill>
                          <a:effectLst/>
                          <a:latin typeface="verdana" panose="020B0604030504040204" pitchFamily="34" charset="0"/>
                        </a:rPr>
                        <a:t>Spliterator spliterator()</a:t>
                      </a:r>
                    </a:p>
                  </a:txBody>
                  <a:tcPr marL="24391" marR="24391" marT="24391" marB="2439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a:solidFill>
                            <a:srgbClr val="000000"/>
                          </a:solidFill>
                          <a:effectLst/>
                          <a:latin typeface="verdana" panose="020B0604030504040204" pitchFamily="34" charset="0"/>
                        </a:rPr>
                        <a:t>It is used to create spliterator over the elements in a list.</a:t>
                      </a:r>
                    </a:p>
                  </a:txBody>
                  <a:tcPr marL="24391" marR="24391" marT="24391" marB="2439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endParaRPr lang="en-US" sz="1800">
                        <a:solidFill>
                          <a:srgbClr val="000000"/>
                        </a:solidFill>
                        <a:effectLst/>
                        <a:latin typeface="verdana" panose="020B0604030504040204" pitchFamily="34" charset="0"/>
                      </a:endParaRPr>
                    </a:p>
                  </a:txBody>
                  <a:tcPr marL="24391" marR="24391" marT="24391" marB="2439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874093924"/>
                  </a:ext>
                </a:extLst>
              </a:tr>
              <a:tr h="384568">
                <a:tc>
                  <a:txBody>
                    <a:bodyPr/>
                    <a:lstStyle/>
                    <a:p>
                      <a:pPr algn="l" fontAlgn="t"/>
                      <a:r>
                        <a:rPr lang="en-US" sz="1800">
                          <a:solidFill>
                            <a:srgbClr val="000000"/>
                          </a:solidFill>
                          <a:effectLst/>
                          <a:latin typeface="verdana" panose="020B0604030504040204" pitchFamily="34" charset="0"/>
                        </a:rPr>
                        <a:t>List&lt;E&gt; subList(int fromIndex, int toIndex)</a:t>
                      </a:r>
                    </a:p>
                  </a:txBody>
                  <a:tcPr marL="24391" marR="24391" marT="24391" marB="2439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a:solidFill>
                            <a:srgbClr val="000000"/>
                          </a:solidFill>
                          <a:effectLst/>
                          <a:latin typeface="verdana" panose="020B0604030504040204" pitchFamily="34" charset="0"/>
                        </a:rPr>
                        <a:t>It is used to fetch all the elements lies within the given range.</a:t>
                      </a:r>
                    </a:p>
                  </a:txBody>
                  <a:tcPr marL="24391" marR="24391" marT="24391" marB="2439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endParaRPr lang="en-US" sz="1800">
                        <a:solidFill>
                          <a:srgbClr val="000000"/>
                        </a:solidFill>
                        <a:effectLst/>
                        <a:latin typeface="verdana" panose="020B0604030504040204" pitchFamily="34" charset="0"/>
                      </a:endParaRPr>
                    </a:p>
                  </a:txBody>
                  <a:tcPr marL="24391" marR="24391" marT="24391" marB="2439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017520357"/>
                  </a:ext>
                </a:extLst>
              </a:tr>
              <a:tr h="384568">
                <a:tc>
                  <a:txBody>
                    <a:bodyPr/>
                    <a:lstStyle/>
                    <a:p>
                      <a:pPr algn="l" fontAlgn="t"/>
                      <a:r>
                        <a:rPr lang="en-US" sz="1800">
                          <a:solidFill>
                            <a:srgbClr val="000000"/>
                          </a:solidFill>
                          <a:effectLst/>
                          <a:latin typeface="verdana" panose="020B0604030504040204" pitchFamily="34" charset="0"/>
                        </a:rPr>
                        <a:t>int size()</a:t>
                      </a:r>
                    </a:p>
                  </a:txBody>
                  <a:tcPr marL="24391" marR="24391" marT="24391" marB="2439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dirty="0">
                          <a:solidFill>
                            <a:srgbClr val="000000"/>
                          </a:solidFill>
                          <a:effectLst/>
                          <a:latin typeface="verdana" panose="020B0604030504040204" pitchFamily="34" charset="0"/>
                        </a:rPr>
                        <a:t>It is used to return the number of elements present in the list.</a:t>
                      </a:r>
                    </a:p>
                  </a:txBody>
                  <a:tcPr marL="24391" marR="24391" marT="24391" marB="2439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endParaRPr lang="en-US" sz="1800" dirty="0"/>
                    </a:p>
                  </a:txBody>
                  <a:tcPr marL="29269" marR="29269" marT="14635" marB="14635">
                    <a:lnL w="9525" cap="flat" cmpd="sng" algn="ctr">
                      <a:solidFill>
                        <a:srgbClr val="C7CCBE"/>
                      </a:solidFill>
                      <a:prstDash val="solid"/>
                      <a:round/>
                      <a:headEnd type="none" w="med" len="med"/>
                      <a:tailEnd type="none" w="med" len="med"/>
                    </a:lnL>
                    <a:lnT w="9525" cap="flat" cmpd="sng" algn="ctr">
                      <a:solidFill>
                        <a:srgbClr val="C7CCBE"/>
                      </a:solidFill>
                      <a:prstDash val="solid"/>
                      <a:round/>
                      <a:headEnd type="none" w="med" len="med"/>
                      <a:tailEnd type="none" w="med" len="med"/>
                    </a:lnT>
                  </a:tcPr>
                </a:tc>
                <a:extLst>
                  <a:ext uri="{0D108BD9-81ED-4DB2-BD59-A6C34878D82A}">
                    <a16:rowId xmlns:a16="http://schemas.microsoft.com/office/drawing/2014/main" val="227311387"/>
                  </a:ext>
                </a:extLst>
              </a:tr>
            </a:tbl>
          </a:graphicData>
        </a:graphic>
      </p:graphicFrame>
    </p:spTree>
    <p:extLst>
      <p:ext uri="{BB962C8B-B14F-4D97-AF65-F5344CB8AC3E}">
        <p14:creationId xmlns:p14="http://schemas.microsoft.com/office/powerpoint/2010/main" val="3784513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3056"/>
            <a:ext cx="10515600" cy="340269"/>
          </a:xfrm>
        </p:spPr>
        <p:txBody>
          <a:bodyPr>
            <a:normAutofit fontScale="90000"/>
          </a:bodyPr>
          <a:lstStyle/>
          <a:p>
            <a:endParaRPr lang="en-US" dirty="0"/>
          </a:p>
        </p:txBody>
      </p:sp>
      <p:sp>
        <p:nvSpPr>
          <p:cNvPr id="3" name="Content Placeholder 2"/>
          <p:cNvSpPr>
            <a:spLocks noGrp="1"/>
          </p:cNvSpPr>
          <p:nvPr>
            <p:ph idx="1"/>
          </p:nvPr>
        </p:nvSpPr>
        <p:spPr>
          <a:xfrm>
            <a:off x="838200" y="702218"/>
            <a:ext cx="10343606" cy="5999027"/>
          </a:xfrm>
        </p:spPr>
        <p:txBody>
          <a:bodyPr>
            <a:normAutofit fontScale="92500" lnSpcReduction="20000"/>
          </a:bodyPr>
          <a:lstStyle/>
          <a:p>
            <a:pPr marL="0" indent="0">
              <a:buNone/>
            </a:pPr>
            <a:r>
              <a:rPr lang="en-US" b="1" dirty="0">
                <a:solidFill>
                  <a:srgbClr val="006699"/>
                </a:solidFill>
                <a:latin typeface="verdana" panose="020B0604030504040204" pitchFamily="34" charset="0"/>
              </a:rPr>
              <a:t>import</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java.util</a:t>
            </a:r>
            <a:r>
              <a:rPr lang="en-US" dirty="0">
                <a:solidFill>
                  <a:srgbClr val="000000"/>
                </a:solidFill>
                <a:latin typeface="verdana" panose="020B0604030504040204" pitchFamily="34" charset="0"/>
              </a:rPr>
              <a:t>.*;  </a:t>
            </a:r>
          </a:p>
          <a:p>
            <a:pPr marL="0" indent="0">
              <a:buNone/>
            </a:pP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ListExample</a:t>
            </a:r>
            <a:r>
              <a:rPr lang="en-US" dirty="0">
                <a:solidFill>
                  <a:srgbClr val="000000"/>
                </a:solidFill>
                <a:latin typeface="verdana" panose="020B0604030504040204" pitchFamily="34" charset="0"/>
              </a:rPr>
              <a:t>{  </a:t>
            </a:r>
          </a:p>
          <a:p>
            <a:pPr marL="0" indent="0">
              <a:buNone/>
            </a:pP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static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main(String </a:t>
            </a:r>
            <a:r>
              <a:rPr lang="en-US" dirty="0" err="1">
                <a:solidFill>
                  <a:srgbClr val="000000"/>
                </a:solidFill>
                <a:latin typeface="verdana" panose="020B0604030504040204" pitchFamily="34" charset="0"/>
              </a:rPr>
              <a:t>args</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List&lt;String&gt; al=</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ArrayList</a:t>
            </a:r>
            <a:r>
              <a:rPr lang="en-US" dirty="0">
                <a:solidFill>
                  <a:srgbClr val="000000"/>
                </a:solidFill>
                <a:latin typeface="verdana" panose="020B0604030504040204" pitchFamily="34" charset="0"/>
              </a:rPr>
              <a:t>&lt;String&gt;();  </a:t>
            </a:r>
          </a:p>
          <a:p>
            <a:pPr marL="0" indent="0">
              <a:buNone/>
            </a:pPr>
            <a:r>
              <a:rPr lang="en-US" dirty="0" err="1">
                <a:solidFill>
                  <a:srgbClr val="000000"/>
                </a:solidFill>
                <a:latin typeface="verdana" panose="020B0604030504040204" pitchFamily="34" charset="0"/>
              </a:rPr>
              <a:t>al.add</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"Amit"</a:t>
            </a:r>
            <a:r>
              <a:rPr lang="en-US" dirty="0">
                <a:solidFill>
                  <a:srgbClr val="000000"/>
                </a:solidFill>
                <a:latin typeface="verdana" panose="020B0604030504040204" pitchFamily="34" charset="0"/>
              </a:rPr>
              <a:t>);  </a:t>
            </a:r>
          </a:p>
          <a:p>
            <a:pPr marL="0" indent="0">
              <a:buNone/>
            </a:pPr>
            <a:r>
              <a:rPr lang="en-US" dirty="0" err="1">
                <a:solidFill>
                  <a:srgbClr val="000000"/>
                </a:solidFill>
                <a:latin typeface="verdana" panose="020B0604030504040204" pitchFamily="34" charset="0"/>
              </a:rPr>
              <a:t>al.add</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"Vijay"</a:t>
            </a:r>
            <a:r>
              <a:rPr lang="en-US" dirty="0">
                <a:solidFill>
                  <a:srgbClr val="000000"/>
                </a:solidFill>
                <a:latin typeface="verdana" panose="020B0604030504040204" pitchFamily="34" charset="0"/>
              </a:rPr>
              <a:t>);  </a:t>
            </a:r>
          </a:p>
          <a:p>
            <a:pPr marL="0" indent="0">
              <a:buNone/>
            </a:pPr>
            <a:r>
              <a:rPr lang="en-US" dirty="0" err="1">
                <a:solidFill>
                  <a:srgbClr val="000000"/>
                </a:solidFill>
                <a:latin typeface="verdana" panose="020B0604030504040204" pitchFamily="34" charset="0"/>
              </a:rPr>
              <a:t>al.add</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"Kumar"</a:t>
            </a:r>
            <a:r>
              <a:rPr lang="en-US" dirty="0">
                <a:solidFill>
                  <a:srgbClr val="000000"/>
                </a:solidFill>
                <a:latin typeface="verdana" panose="020B0604030504040204" pitchFamily="34" charset="0"/>
              </a:rPr>
              <a:t>);  </a:t>
            </a:r>
          </a:p>
          <a:p>
            <a:pPr marL="0" indent="0">
              <a:buNone/>
            </a:pPr>
            <a:r>
              <a:rPr lang="en-US" dirty="0" err="1">
                <a:solidFill>
                  <a:srgbClr val="000000"/>
                </a:solidFill>
                <a:latin typeface="verdana" panose="020B0604030504040204" pitchFamily="34" charset="0"/>
              </a:rPr>
              <a:t>al.add</a:t>
            </a:r>
            <a:r>
              <a:rPr lang="en-US" dirty="0">
                <a:solidFill>
                  <a:srgbClr val="000000"/>
                </a:solidFill>
                <a:latin typeface="verdana" panose="020B0604030504040204" pitchFamily="34" charset="0"/>
              </a:rPr>
              <a:t>(</a:t>
            </a:r>
            <a:r>
              <a:rPr lang="en-US" dirty="0">
                <a:solidFill>
                  <a:srgbClr val="C00000"/>
                </a:solidFill>
                <a:latin typeface="verdana" panose="020B0604030504040204" pitchFamily="34" charset="0"/>
              </a:rPr>
              <a:t>1</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"Sachin"</a:t>
            </a:r>
            <a:r>
              <a:rPr lang="en-US" dirty="0">
                <a:solidFill>
                  <a:srgbClr val="000000"/>
                </a:solidFill>
                <a:latin typeface="verdana" panose="020B0604030504040204" pitchFamily="34" charset="0"/>
              </a:rPr>
              <a:t>);  </a:t>
            </a:r>
          </a:p>
          <a:p>
            <a:pPr marL="0" indent="0">
              <a:buNone/>
            </a:pP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"An element at 2nd position: "</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al.get</a:t>
            </a:r>
            <a:r>
              <a:rPr lang="en-US" dirty="0">
                <a:solidFill>
                  <a:srgbClr val="000000"/>
                </a:solidFill>
                <a:latin typeface="verdana" panose="020B0604030504040204" pitchFamily="34" charset="0"/>
              </a:rPr>
              <a:t>(</a:t>
            </a:r>
            <a:r>
              <a:rPr lang="en-US" dirty="0">
                <a:solidFill>
                  <a:srgbClr val="C00000"/>
                </a:solidFill>
                <a:latin typeface="verdana" panose="020B0604030504040204" pitchFamily="34" charset="0"/>
              </a:rPr>
              <a:t>2</a:t>
            </a:r>
            <a:r>
              <a:rPr lang="en-US" dirty="0">
                <a:solidFill>
                  <a:srgbClr val="000000"/>
                </a:solidFill>
                <a:latin typeface="verdana" panose="020B0604030504040204" pitchFamily="34" charset="0"/>
              </a:rPr>
              <a:t>));  </a:t>
            </a:r>
          </a:p>
          <a:p>
            <a:pPr marL="0" indent="0">
              <a:buNone/>
            </a:pPr>
            <a:r>
              <a:rPr lang="en-US" b="1" dirty="0">
                <a:solidFill>
                  <a:srgbClr val="006699"/>
                </a:solidFill>
                <a:latin typeface="verdana" panose="020B0604030504040204" pitchFamily="34" charset="0"/>
              </a:rPr>
              <a:t>for</a:t>
            </a:r>
            <a:r>
              <a:rPr lang="en-US" dirty="0">
                <a:solidFill>
                  <a:srgbClr val="000000"/>
                </a:solidFill>
                <a:latin typeface="verdana" panose="020B0604030504040204" pitchFamily="34" charset="0"/>
              </a:rPr>
              <a:t>(String s:al){  </a:t>
            </a:r>
          </a:p>
          <a:p>
            <a:pPr marL="0" indent="0">
              <a:buNone/>
            </a:pP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(s);  </a:t>
            </a:r>
          </a:p>
          <a:p>
            <a:pPr marL="0" indent="0">
              <a:buNone/>
            </a:pP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p>
          <a:p>
            <a:endParaRPr lang="en-US" dirty="0"/>
          </a:p>
        </p:txBody>
      </p:sp>
    </p:spTree>
    <p:extLst>
      <p:ext uri="{BB962C8B-B14F-4D97-AF65-F5344CB8AC3E}">
        <p14:creationId xmlns:p14="http://schemas.microsoft.com/office/powerpoint/2010/main" val="636415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6932"/>
            <a:ext cx="10515600" cy="327206"/>
          </a:xfrm>
        </p:spPr>
        <p:txBody>
          <a:bodyPr>
            <a:normAutofit fontScale="90000"/>
          </a:bodyPr>
          <a:lstStyle/>
          <a:p>
            <a:r>
              <a:rPr lang="en-US" dirty="0" err="1"/>
              <a:t>ListIterator</a:t>
            </a:r>
            <a:r>
              <a:rPr lang="en-US" dirty="0"/>
              <a:t> methods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37912431"/>
              </p:ext>
            </p:extLst>
          </p:nvPr>
        </p:nvGraphicFramePr>
        <p:xfrm>
          <a:off x="653142" y="597717"/>
          <a:ext cx="10019212" cy="6397944"/>
        </p:xfrm>
        <a:graphic>
          <a:graphicData uri="http://schemas.openxmlformats.org/drawingml/2006/table">
            <a:tbl>
              <a:tblPr/>
              <a:tblGrid>
                <a:gridCol w="1567544">
                  <a:extLst>
                    <a:ext uri="{9D8B030D-6E8A-4147-A177-3AD203B41FA5}">
                      <a16:colId xmlns:a16="http://schemas.microsoft.com/office/drawing/2014/main" val="1481364155"/>
                    </a:ext>
                  </a:extLst>
                </a:gridCol>
                <a:gridCol w="8451668">
                  <a:extLst>
                    <a:ext uri="{9D8B030D-6E8A-4147-A177-3AD203B41FA5}">
                      <a16:colId xmlns:a16="http://schemas.microsoft.com/office/drawing/2014/main" val="2174233994"/>
                    </a:ext>
                  </a:extLst>
                </a:gridCol>
              </a:tblGrid>
              <a:tr h="168561">
                <a:tc>
                  <a:txBody>
                    <a:bodyPr/>
                    <a:lstStyle/>
                    <a:p>
                      <a:pPr algn="l" fontAlgn="t"/>
                      <a:r>
                        <a:rPr lang="en-US" sz="1800">
                          <a:solidFill>
                            <a:srgbClr val="000000"/>
                          </a:solidFill>
                          <a:effectLst/>
                          <a:latin typeface="times new roman" panose="02020603050405020304" pitchFamily="18" charset="0"/>
                        </a:rPr>
                        <a:t>Method</a:t>
                      </a:r>
                    </a:p>
                  </a:txBody>
                  <a:tcPr marL="45516" marR="45516" marT="45516" marB="45516">
                    <a:lnL w="9525" cap="flat" cmpd="sng" algn="ctr">
                      <a:solidFill>
                        <a:srgbClr val="D073BC"/>
                      </a:solidFill>
                      <a:prstDash val="solid"/>
                      <a:round/>
                      <a:headEnd type="none" w="med" len="med"/>
                      <a:tailEnd type="none" w="med" len="med"/>
                    </a:lnL>
                    <a:lnR w="9525" cap="flat" cmpd="sng" algn="ctr">
                      <a:solidFill>
                        <a:srgbClr val="D073BC"/>
                      </a:solidFill>
                      <a:prstDash val="solid"/>
                      <a:round/>
                      <a:headEnd type="none" w="med" len="med"/>
                      <a:tailEnd type="none" w="med" len="med"/>
                    </a:lnR>
                    <a:lnT w="9525" cap="flat" cmpd="sng" algn="ctr">
                      <a:solidFill>
                        <a:srgbClr val="D073BC"/>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800">
                          <a:solidFill>
                            <a:srgbClr val="000000"/>
                          </a:solidFill>
                          <a:effectLst/>
                          <a:latin typeface="times new roman" panose="02020603050405020304" pitchFamily="18" charset="0"/>
                        </a:rPr>
                        <a:t>Description</a:t>
                      </a:r>
                    </a:p>
                  </a:txBody>
                  <a:tcPr marL="45516" marR="45516" marT="45516" marB="45516">
                    <a:lnL w="9525" cap="flat" cmpd="sng" algn="ctr">
                      <a:solidFill>
                        <a:srgbClr val="D073BC"/>
                      </a:solidFill>
                      <a:prstDash val="solid"/>
                      <a:round/>
                      <a:headEnd type="none" w="med" len="med"/>
                      <a:tailEnd type="none" w="med" len="med"/>
                    </a:lnL>
                    <a:lnR w="9525" cap="flat" cmpd="sng" algn="ctr">
                      <a:solidFill>
                        <a:srgbClr val="D073BC"/>
                      </a:solidFill>
                      <a:prstDash val="solid"/>
                      <a:round/>
                      <a:headEnd type="none" w="med" len="med"/>
                      <a:tailEnd type="none" w="med" len="med"/>
                    </a:lnR>
                    <a:lnT w="9525" cap="flat" cmpd="sng" algn="ctr">
                      <a:solidFill>
                        <a:srgbClr val="D073BC"/>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880206652"/>
                  </a:ext>
                </a:extLst>
              </a:tr>
              <a:tr h="233099">
                <a:tc>
                  <a:txBody>
                    <a:bodyPr/>
                    <a:lstStyle/>
                    <a:p>
                      <a:pPr algn="l" fontAlgn="t"/>
                      <a:r>
                        <a:rPr lang="en-US" sz="1800">
                          <a:solidFill>
                            <a:srgbClr val="000000"/>
                          </a:solidFill>
                          <a:effectLst/>
                          <a:latin typeface="verdana" panose="020B0604030504040204" pitchFamily="34" charset="0"/>
                        </a:rPr>
                        <a:t>void add(E e)</a:t>
                      </a:r>
                    </a:p>
                  </a:txBody>
                  <a:tcPr marL="30344" marR="30344" marT="30344" marB="3034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a:solidFill>
                            <a:srgbClr val="000000"/>
                          </a:solidFill>
                          <a:effectLst/>
                          <a:latin typeface="verdana" panose="020B0604030504040204" pitchFamily="34" charset="0"/>
                        </a:rPr>
                        <a:t>This method inserts the specified element into the list.</a:t>
                      </a:r>
                    </a:p>
                  </a:txBody>
                  <a:tcPr marL="30344" marR="30344" marT="30344" marB="3034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561977323"/>
                  </a:ext>
                </a:extLst>
              </a:tr>
              <a:tr h="415525">
                <a:tc>
                  <a:txBody>
                    <a:bodyPr/>
                    <a:lstStyle/>
                    <a:p>
                      <a:pPr algn="l" fontAlgn="t"/>
                      <a:r>
                        <a:rPr lang="en-US" sz="1800">
                          <a:solidFill>
                            <a:srgbClr val="000000"/>
                          </a:solidFill>
                          <a:effectLst/>
                          <a:latin typeface="verdana" panose="020B0604030504040204" pitchFamily="34" charset="0"/>
                        </a:rPr>
                        <a:t>boolean hasNext()</a:t>
                      </a:r>
                    </a:p>
                  </a:txBody>
                  <a:tcPr marL="30344" marR="30344" marT="30344" marB="3034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a:solidFill>
                            <a:srgbClr val="000000"/>
                          </a:solidFill>
                          <a:effectLst/>
                          <a:latin typeface="verdana" panose="020B0604030504040204" pitchFamily="34" charset="0"/>
                        </a:rPr>
                        <a:t>This method returns true if the list iterator has more elements while traversing the list in the forward direction.</a:t>
                      </a:r>
                    </a:p>
                  </a:txBody>
                  <a:tcPr marL="30344" marR="30344" marT="30344" marB="3034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492821323"/>
                  </a:ext>
                </a:extLst>
              </a:tr>
              <a:tr h="324313">
                <a:tc>
                  <a:txBody>
                    <a:bodyPr/>
                    <a:lstStyle/>
                    <a:p>
                      <a:pPr algn="l" fontAlgn="t"/>
                      <a:r>
                        <a:rPr lang="en-US" sz="1800">
                          <a:solidFill>
                            <a:srgbClr val="000000"/>
                          </a:solidFill>
                          <a:effectLst/>
                          <a:latin typeface="verdana" panose="020B0604030504040204" pitchFamily="34" charset="0"/>
                        </a:rPr>
                        <a:t>E next()</a:t>
                      </a:r>
                    </a:p>
                  </a:txBody>
                  <a:tcPr marL="30344" marR="30344" marT="30344" marB="3034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a:solidFill>
                            <a:srgbClr val="000000"/>
                          </a:solidFill>
                          <a:effectLst/>
                          <a:latin typeface="verdana" panose="020B0604030504040204" pitchFamily="34" charset="0"/>
                        </a:rPr>
                        <a:t>This method returns the next element in the list and advances the cursor position.</a:t>
                      </a:r>
                    </a:p>
                  </a:txBody>
                  <a:tcPr marL="30344" marR="30344" marT="30344" marB="3034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56490937"/>
                  </a:ext>
                </a:extLst>
              </a:tr>
              <a:tr h="415525">
                <a:tc>
                  <a:txBody>
                    <a:bodyPr/>
                    <a:lstStyle/>
                    <a:p>
                      <a:pPr algn="l" fontAlgn="t"/>
                      <a:r>
                        <a:rPr lang="en-US" sz="1800">
                          <a:solidFill>
                            <a:srgbClr val="000000"/>
                          </a:solidFill>
                          <a:effectLst/>
                          <a:latin typeface="verdana" panose="020B0604030504040204" pitchFamily="34" charset="0"/>
                        </a:rPr>
                        <a:t>int nextIndex()</a:t>
                      </a:r>
                    </a:p>
                  </a:txBody>
                  <a:tcPr marL="30344" marR="30344" marT="30344" marB="3034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a:solidFill>
                            <a:srgbClr val="000000"/>
                          </a:solidFill>
                          <a:effectLst/>
                          <a:latin typeface="verdana" panose="020B0604030504040204" pitchFamily="34" charset="0"/>
                        </a:rPr>
                        <a:t>This method returns the index of the element that would be returned by a subsequent call to next()</a:t>
                      </a:r>
                    </a:p>
                  </a:txBody>
                  <a:tcPr marL="30344" marR="30344" marT="30344" marB="3034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154869766"/>
                  </a:ext>
                </a:extLst>
              </a:tr>
              <a:tr h="415525">
                <a:tc>
                  <a:txBody>
                    <a:bodyPr/>
                    <a:lstStyle/>
                    <a:p>
                      <a:pPr algn="l" fontAlgn="t"/>
                      <a:r>
                        <a:rPr lang="en-US" sz="1800">
                          <a:solidFill>
                            <a:srgbClr val="000000"/>
                          </a:solidFill>
                          <a:effectLst/>
                          <a:latin typeface="verdana" panose="020B0604030504040204" pitchFamily="34" charset="0"/>
                        </a:rPr>
                        <a:t>boolean hasPrevious()</a:t>
                      </a:r>
                    </a:p>
                  </a:txBody>
                  <a:tcPr marL="30344" marR="30344" marT="30344" marB="3034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a:solidFill>
                            <a:srgbClr val="000000"/>
                          </a:solidFill>
                          <a:effectLst/>
                          <a:latin typeface="verdana" panose="020B0604030504040204" pitchFamily="34" charset="0"/>
                        </a:rPr>
                        <a:t>This method returns true if this list iterator has more elements while traversing the list in the reverse direction.</a:t>
                      </a:r>
                    </a:p>
                  </a:txBody>
                  <a:tcPr marL="30344" marR="30344" marT="30344" marB="3034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331172228"/>
                  </a:ext>
                </a:extLst>
              </a:tr>
              <a:tr h="415525">
                <a:tc>
                  <a:txBody>
                    <a:bodyPr/>
                    <a:lstStyle/>
                    <a:p>
                      <a:pPr algn="l" fontAlgn="t"/>
                      <a:r>
                        <a:rPr lang="en-US" sz="1800">
                          <a:solidFill>
                            <a:srgbClr val="000000"/>
                          </a:solidFill>
                          <a:effectLst/>
                          <a:latin typeface="verdana" panose="020B0604030504040204" pitchFamily="34" charset="0"/>
                        </a:rPr>
                        <a:t>E previous()</a:t>
                      </a:r>
                    </a:p>
                  </a:txBody>
                  <a:tcPr marL="30344" marR="30344" marT="30344" marB="3034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a:solidFill>
                            <a:srgbClr val="000000"/>
                          </a:solidFill>
                          <a:effectLst/>
                          <a:latin typeface="verdana" panose="020B0604030504040204" pitchFamily="34" charset="0"/>
                        </a:rPr>
                        <a:t>This method returns the previous element in the list and moves the cursor position backward.</a:t>
                      </a:r>
                    </a:p>
                  </a:txBody>
                  <a:tcPr marL="30344" marR="30344" marT="30344" marB="3034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607575031"/>
                  </a:ext>
                </a:extLst>
              </a:tr>
              <a:tr h="415525">
                <a:tc>
                  <a:txBody>
                    <a:bodyPr/>
                    <a:lstStyle/>
                    <a:p>
                      <a:pPr algn="l" fontAlgn="t"/>
                      <a:r>
                        <a:rPr lang="en-US" sz="1800">
                          <a:solidFill>
                            <a:srgbClr val="000000"/>
                          </a:solidFill>
                          <a:effectLst/>
                          <a:latin typeface="verdana" panose="020B0604030504040204" pitchFamily="34" charset="0"/>
                        </a:rPr>
                        <a:t>E previousIndex()</a:t>
                      </a:r>
                    </a:p>
                  </a:txBody>
                  <a:tcPr marL="30344" marR="30344" marT="30344" marB="3034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a:solidFill>
                            <a:srgbClr val="000000"/>
                          </a:solidFill>
                          <a:effectLst/>
                          <a:latin typeface="verdana" panose="020B0604030504040204" pitchFamily="34" charset="0"/>
                        </a:rPr>
                        <a:t>This method returns the index of the element that would be returned by a subsequent call to previous().</a:t>
                      </a:r>
                    </a:p>
                  </a:txBody>
                  <a:tcPr marL="30344" marR="30344" marT="30344" marB="3034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528701168"/>
                  </a:ext>
                </a:extLst>
              </a:tr>
              <a:tr h="415525">
                <a:tc>
                  <a:txBody>
                    <a:bodyPr/>
                    <a:lstStyle/>
                    <a:p>
                      <a:pPr algn="l" fontAlgn="t"/>
                      <a:r>
                        <a:rPr lang="en-US" sz="1800">
                          <a:solidFill>
                            <a:srgbClr val="000000"/>
                          </a:solidFill>
                          <a:effectLst/>
                          <a:latin typeface="verdana" panose="020B0604030504040204" pitchFamily="34" charset="0"/>
                        </a:rPr>
                        <a:t>void remove()</a:t>
                      </a:r>
                    </a:p>
                  </a:txBody>
                  <a:tcPr marL="30344" marR="30344" marT="30344" marB="3034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dirty="0">
                          <a:solidFill>
                            <a:srgbClr val="000000"/>
                          </a:solidFill>
                          <a:effectLst/>
                          <a:latin typeface="verdana" panose="020B0604030504040204" pitchFamily="34" charset="0"/>
                        </a:rPr>
                        <a:t>This method removes the last element from the list that was returned by next() or previous() methods</a:t>
                      </a:r>
                    </a:p>
                  </a:txBody>
                  <a:tcPr marL="30344" marR="30344" marT="30344" marB="3034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790695972"/>
                  </a:ext>
                </a:extLst>
              </a:tr>
              <a:tr h="415525">
                <a:tc>
                  <a:txBody>
                    <a:bodyPr/>
                    <a:lstStyle/>
                    <a:p>
                      <a:pPr algn="l" fontAlgn="t"/>
                      <a:r>
                        <a:rPr lang="en-US" sz="1800">
                          <a:solidFill>
                            <a:srgbClr val="000000"/>
                          </a:solidFill>
                          <a:effectLst/>
                          <a:latin typeface="verdana" panose="020B0604030504040204" pitchFamily="34" charset="0"/>
                        </a:rPr>
                        <a:t>void set(E e)</a:t>
                      </a:r>
                    </a:p>
                  </a:txBody>
                  <a:tcPr marL="30344" marR="30344" marT="30344" marB="3034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dirty="0">
                          <a:solidFill>
                            <a:srgbClr val="000000"/>
                          </a:solidFill>
                          <a:effectLst/>
                          <a:latin typeface="verdana" panose="020B0604030504040204" pitchFamily="34" charset="0"/>
                        </a:rPr>
                        <a:t>This method replaces the last element returned by next() or previous() methods with the specified element.</a:t>
                      </a:r>
                    </a:p>
                  </a:txBody>
                  <a:tcPr marL="30344" marR="30344" marT="30344" marB="3034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54618180"/>
                  </a:ext>
                </a:extLst>
              </a:tr>
            </a:tbl>
          </a:graphicData>
        </a:graphic>
      </p:graphicFrame>
    </p:spTree>
    <p:extLst>
      <p:ext uri="{BB962C8B-B14F-4D97-AF65-F5344CB8AC3E}">
        <p14:creationId xmlns:p14="http://schemas.microsoft.com/office/powerpoint/2010/main" val="3584934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235766"/>
          </a:xfrm>
        </p:spPr>
        <p:txBody>
          <a:bodyPr>
            <a:normAutofit fontScale="90000"/>
          </a:bodyPr>
          <a:lstStyle/>
          <a:p>
            <a:endParaRPr lang="en-US" dirty="0"/>
          </a:p>
        </p:txBody>
      </p:sp>
      <p:sp>
        <p:nvSpPr>
          <p:cNvPr id="3" name="Content Placeholder 2"/>
          <p:cNvSpPr>
            <a:spLocks noGrp="1"/>
          </p:cNvSpPr>
          <p:nvPr>
            <p:ph idx="1"/>
          </p:nvPr>
        </p:nvSpPr>
        <p:spPr>
          <a:xfrm>
            <a:off x="0" y="235766"/>
            <a:ext cx="12192000" cy="6452417"/>
          </a:xfrm>
        </p:spPr>
        <p:txBody>
          <a:bodyPr numCol="2">
            <a:normAutofit/>
          </a:bodyPr>
          <a:lstStyle/>
          <a:p>
            <a:pPr marL="0" indent="0">
              <a:buNone/>
            </a:pPr>
            <a:r>
              <a:rPr lang="en-US" sz="1100" b="1" dirty="0">
                <a:solidFill>
                  <a:srgbClr val="006699"/>
                </a:solidFill>
                <a:latin typeface="verdana" panose="020B0604030504040204" pitchFamily="34" charset="0"/>
              </a:rPr>
              <a:t>import</a:t>
            </a:r>
            <a:r>
              <a:rPr lang="en-US" sz="1100" dirty="0">
                <a:solidFill>
                  <a:srgbClr val="000000"/>
                </a:solidFill>
                <a:latin typeface="verdana" panose="020B0604030504040204" pitchFamily="34" charset="0"/>
              </a:rPr>
              <a:t> </a:t>
            </a:r>
            <a:r>
              <a:rPr lang="en-US" sz="1100" dirty="0" err="1">
                <a:solidFill>
                  <a:srgbClr val="000000"/>
                </a:solidFill>
                <a:latin typeface="verdana" panose="020B0604030504040204" pitchFamily="34" charset="0"/>
              </a:rPr>
              <a:t>java.util</a:t>
            </a:r>
            <a:r>
              <a:rPr lang="en-US" sz="1100" dirty="0">
                <a:solidFill>
                  <a:srgbClr val="000000"/>
                </a:solidFill>
                <a:latin typeface="verdana" panose="020B0604030504040204" pitchFamily="34" charset="0"/>
              </a:rPr>
              <a:t>.*;  </a:t>
            </a:r>
          </a:p>
          <a:p>
            <a:pPr marL="0" indent="0">
              <a:buNone/>
            </a:pPr>
            <a:r>
              <a:rPr lang="en-US" sz="1100" b="1" dirty="0">
                <a:solidFill>
                  <a:srgbClr val="006699"/>
                </a:solidFill>
                <a:latin typeface="verdana" panose="020B0604030504040204" pitchFamily="34" charset="0"/>
              </a:rPr>
              <a:t>public</a:t>
            </a:r>
            <a:r>
              <a:rPr lang="en-US" sz="1100" dirty="0">
                <a:solidFill>
                  <a:srgbClr val="000000"/>
                </a:solidFill>
                <a:latin typeface="verdana" panose="020B0604030504040204" pitchFamily="34" charset="0"/>
              </a:rPr>
              <a:t> </a:t>
            </a:r>
            <a:r>
              <a:rPr lang="en-US" sz="1100" b="1" dirty="0">
                <a:solidFill>
                  <a:srgbClr val="006699"/>
                </a:solidFill>
                <a:latin typeface="verdana" panose="020B0604030504040204" pitchFamily="34" charset="0"/>
              </a:rPr>
              <a:t>class</a:t>
            </a:r>
            <a:r>
              <a:rPr lang="en-US" sz="1100" dirty="0">
                <a:solidFill>
                  <a:srgbClr val="000000"/>
                </a:solidFill>
                <a:latin typeface="verdana" panose="020B0604030504040204" pitchFamily="34" charset="0"/>
              </a:rPr>
              <a:t> ListIteratorExample1{  </a:t>
            </a:r>
          </a:p>
          <a:p>
            <a:pPr marL="0" indent="0">
              <a:buNone/>
            </a:pPr>
            <a:r>
              <a:rPr lang="en-US" sz="1100" b="1" dirty="0">
                <a:solidFill>
                  <a:srgbClr val="006699"/>
                </a:solidFill>
                <a:latin typeface="verdana" panose="020B0604030504040204" pitchFamily="34" charset="0"/>
              </a:rPr>
              <a:t>public</a:t>
            </a:r>
            <a:r>
              <a:rPr lang="en-US" sz="1100" dirty="0">
                <a:solidFill>
                  <a:srgbClr val="000000"/>
                </a:solidFill>
                <a:latin typeface="verdana" panose="020B0604030504040204" pitchFamily="34" charset="0"/>
              </a:rPr>
              <a:t> </a:t>
            </a:r>
            <a:r>
              <a:rPr lang="en-US" sz="1100" b="1" dirty="0">
                <a:solidFill>
                  <a:srgbClr val="006699"/>
                </a:solidFill>
                <a:latin typeface="verdana" panose="020B0604030504040204" pitchFamily="34" charset="0"/>
              </a:rPr>
              <a:t>static</a:t>
            </a:r>
            <a:r>
              <a:rPr lang="en-US" sz="1100" dirty="0">
                <a:solidFill>
                  <a:srgbClr val="000000"/>
                </a:solidFill>
                <a:latin typeface="verdana" panose="020B0604030504040204" pitchFamily="34" charset="0"/>
              </a:rPr>
              <a:t> </a:t>
            </a:r>
            <a:r>
              <a:rPr lang="en-US" sz="1100" b="1" dirty="0">
                <a:solidFill>
                  <a:srgbClr val="006699"/>
                </a:solidFill>
                <a:latin typeface="verdana" panose="020B0604030504040204" pitchFamily="34" charset="0"/>
              </a:rPr>
              <a:t>void</a:t>
            </a:r>
            <a:r>
              <a:rPr lang="en-US" sz="1100" dirty="0">
                <a:solidFill>
                  <a:srgbClr val="000000"/>
                </a:solidFill>
                <a:latin typeface="verdana" panose="020B0604030504040204" pitchFamily="34" charset="0"/>
              </a:rPr>
              <a:t> main(String </a:t>
            </a:r>
            <a:r>
              <a:rPr lang="en-US" sz="1100" dirty="0" err="1">
                <a:solidFill>
                  <a:srgbClr val="000000"/>
                </a:solidFill>
                <a:latin typeface="verdana" panose="020B0604030504040204" pitchFamily="34" charset="0"/>
              </a:rPr>
              <a:t>args</a:t>
            </a:r>
            <a:r>
              <a:rPr lang="en-US" sz="1100" dirty="0">
                <a:solidFill>
                  <a:srgbClr val="000000"/>
                </a:solidFill>
                <a:latin typeface="verdana" panose="020B0604030504040204" pitchFamily="34" charset="0"/>
              </a:rPr>
              <a:t>[]){  </a:t>
            </a:r>
          </a:p>
          <a:p>
            <a:pPr marL="0" indent="0">
              <a:buNone/>
            </a:pPr>
            <a:r>
              <a:rPr lang="en-US" sz="1100" dirty="0">
                <a:solidFill>
                  <a:srgbClr val="000000"/>
                </a:solidFill>
                <a:latin typeface="verdana" panose="020B0604030504040204" pitchFamily="34" charset="0"/>
              </a:rPr>
              <a:t>List&lt;String&gt; al=</a:t>
            </a:r>
            <a:r>
              <a:rPr lang="en-US" sz="1100" b="1" dirty="0">
                <a:solidFill>
                  <a:srgbClr val="006699"/>
                </a:solidFill>
                <a:latin typeface="verdana" panose="020B0604030504040204" pitchFamily="34" charset="0"/>
              </a:rPr>
              <a:t>new</a:t>
            </a:r>
            <a:r>
              <a:rPr lang="en-US" sz="1100" dirty="0">
                <a:solidFill>
                  <a:srgbClr val="000000"/>
                </a:solidFill>
                <a:latin typeface="verdana" panose="020B0604030504040204" pitchFamily="34" charset="0"/>
              </a:rPr>
              <a:t> </a:t>
            </a:r>
            <a:r>
              <a:rPr lang="en-US" sz="1100" dirty="0" err="1">
                <a:solidFill>
                  <a:srgbClr val="000000"/>
                </a:solidFill>
                <a:latin typeface="verdana" panose="020B0604030504040204" pitchFamily="34" charset="0"/>
              </a:rPr>
              <a:t>ArrayList</a:t>
            </a:r>
            <a:r>
              <a:rPr lang="en-US" sz="1100" dirty="0">
                <a:solidFill>
                  <a:srgbClr val="000000"/>
                </a:solidFill>
                <a:latin typeface="verdana" panose="020B0604030504040204" pitchFamily="34" charset="0"/>
              </a:rPr>
              <a:t>&lt;String&gt;();    </a:t>
            </a:r>
          </a:p>
          <a:p>
            <a:pPr marL="0" indent="0">
              <a:buNone/>
            </a:pPr>
            <a:r>
              <a:rPr lang="en-US" sz="1100" dirty="0">
                <a:solidFill>
                  <a:srgbClr val="000000"/>
                </a:solidFill>
                <a:latin typeface="verdana" panose="020B0604030504040204" pitchFamily="34" charset="0"/>
              </a:rPr>
              <a:t>        </a:t>
            </a:r>
            <a:r>
              <a:rPr lang="en-US" sz="1100" dirty="0" err="1">
                <a:solidFill>
                  <a:srgbClr val="000000"/>
                </a:solidFill>
                <a:latin typeface="verdana" panose="020B0604030504040204" pitchFamily="34" charset="0"/>
              </a:rPr>
              <a:t>al.add</a:t>
            </a:r>
            <a:r>
              <a:rPr lang="en-US" sz="1100" dirty="0">
                <a:solidFill>
                  <a:srgbClr val="000000"/>
                </a:solidFill>
                <a:latin typeface="verdana" panose="020B0604030504040204" pitchFamily="34" charset="0"/>
              </a:rPr>
              <a:t>(</a:t>
            </a:r>
            <a:r>
              <a:rPr lang="en-US" sz="1100" dirty="0">
                <a:solidFill>
                  <a:srgbClr val="0000FF"/>
                </a:solidFill>
                <a:latin typeface="verdana" panose="020B0604030504040204" pitchFamily="34" charset="0"/>
              </a:rPr>
              <a:t>"Amit"</a:t>
            </a:r>
            <a:r>
              <a:rPr lang="en-US" sz="1100" dirty="0">
                <a:solidFill>
                  <a:srgbClr val="000000"/>
                </a:solidFill>
                <a:latin typeface="verdana" panose="020B0604030504040204" pitchFamily="34" charset="0"/>
              </a:rPr>
              <a:t>);    </a:t>
            </a:r>
          </a:p>
          <a:p>
            <a:pPr marL="0" indent="0">
              <a:buNone/>
            </a:pPr>
            <a:r>
              <a:rPr lang="en-US" sz="1100" dirty="0">
                <a:solidFill>
                  <a:srgbClr val="000000"/>
                </a:solidFill>
                <a:latin typeface="verdana" panose="020B0604030504040204" pitchFamily="34" charset="0"/>
              </a:rPr>
              <a:t>        </a:t>
            </a:r>
            <a:r>
              <a:rPr lang="en-US" sz="1100" dirty="0" err="1">
                <a:solidFill>
                  <a:srgbClr val="000000"/>
                </a:solidFill>
                <a:latin typeface="verdana" panose="020B0604030504040204" pitchFamily="34" charset="0"/>
              </a:rPr>
              <a:t>al.add</a:t>
            </a:r>
            <a:r>
              <a:rPr lang="en-US" sz="1100" dirty="0">
                <a:solidFill>
                  <a:srgbClr val="000000"/>
                </a:solidFill>
                <a:latin typeface="verdana" panose="020B0604030504040204" pitchFamily="34" charset="0"/>
              </a:rPr>
              <a:t>(</a:t>
            </a:r>
            <a:r>
              <a:rPr lang="en-US" sz="1100" dirty="0">
                <a:solidFill>
                  <a:srgbClr val="0000FF"/>
                </a:solidFill>
                <a:latin typeface="verdana" panose="020B0604030504040204" pitchFamily="34" charset="0"/>
              </a:rPr>
              <a:t>"Vijay"</a:t>
            </a:r>
            <a:r>
              <a:rPr lang="en-US" sz="1100" dirty="0">
                <a:solidFill>
                  <a:srgbClr val="000000"/>
                </a:solidFill>
                <a:latin typeface="verdana" panose="020B0604030504040204" pitchFamily="34" charset="0"/>
              </a:rPr>
              <a:t>);    </a:t>
            </a:r>
          </a:p>
          <a:p>
            <a:pPr marL="0" indent="0">
              <a:buNone/>
            </a:pPr>
            <a:r>
              <a:rPr lang="en-US" sz="1100" dirty="0">
                <a:solidFill>
                  <a:srgbClr val="000000"/>
                </a:solidFill>
                <a:latin typeface="verdana" panose="020B0604030504040204" pitchFamily="34" charset="0"/>
              </a:rPr>
              <a:t>        </a:t>
            </a:r>
            <a:r>
              <a:rPr lang="en-US" sz="1100" dirty="0" err="1">
                <a:solidFill>
                  <a:srgbClr val="000000"/>
                </a:solidFill>
                <a:latin typeface="verdana" panose="020B0604030504040204" pitchFamily="34" charset="0"/>
              </a:rPr>
              <a:t>al.add</a:t>
            </a:r>
            <a:r>
              <a:rPr lang="en-US" sz="1100" dirty="0">
                <a:solidFill>
                  <a:srgbClr val="000000"/>
                </a:solidFill>
                <a:latin typeface="verdana" panose="020B0604030504040204" pitchFamily="34" charset="0"/>
              </a:rPr>
              <a:t>(</a:t>
            </a:r>
            <a:r>
              <a:rPr lang="en-US" sz="1100" dirty="0">
                <a:solidFill>
                  <a:srgbClr val="0000FF"/>
                </a:solidFill>
                <a:latin typeface="verdana" panose="020B0604030504040204" pitchFamily="34" charset="0"/>
              </a:rPr>
              <a:t>"Kumar"</a:t>
            </a:r>
            <a:r>
              <a:rPr lang="en-US" sz="1100" dirty="0">
                <a:solidFill>
                  <a:srgbClr val="000000"/>
                </a:solidFill>
                <a:latin typeface="verdana" panose="020B0604030504040204" pitchFamily="34" charset="0"/>
              </a:rPr>
              <a:t>);    </a:t>
            </a:r>
          </a:p>
          <a:p>
            <a:pPr marL="0" indent="0">
              <a:buNone/>
            </a:pPr>
            <a:r>
              <a:rPr lang="en-US" sz="1100" dirty="0">
                <a:solidFill>
                  <a:srgbClr val="000000"/>
                </a:solidFill>
                <a:latin typeface="verdana" panose="020B0604030504040204" pitchFamily="34" charset="0"/>
              </a:rPr>
              <a:t>        </a:t>
            </a:r>
            <a:r>
              <a:rPr lang="en-US" sz="1100" dirty="0" err="1">
                <a:solidFill>
                  <a:srgbClr val="000000"/>
                </a:solidFill>
                <a:latin typeface="verdana" panose="020B0604030504040204" pitchFamily="34" charset="0"/>
              </a:rPr>
              <a:t>al.add</a:t>
            </a:r>
            <a:r>
              <a:rPr lang="en-US" sz="1100" dirty="0">
                <a:solidFill>
                  <a:srgbClr val="000000"/>
                </a:solidFill>
                <a:latin typeface="verdana" panose="020B0604030504040204" pitchFamily="34" charset="0"/>
              </a:rPr>
              <a:t>(</a:t>
            </a:r>
            <a:r>
              <a:rPr lang="en-US" sz="1100" dirty="0">
                <a:solidFill>
                  <a:srgbClr val="C00000"/>
                </a:solidFill>
                <a:latin typeface="verdana" panose="020B0604030504040204" pitchFamily="34" charset="0"/>
              </a:rPr>
              <a:t>1</a:t>
            </a:r>
            <a:r>
              <a:rPr lang="en-US" sz="1100" dirty="0">
                <a:solidFill>
                  <a:srgbClr val="000000"/>
                </a:solidFill>
                <a:latin typeface="verdana" panose="020B0604030504040204" pitchFamily="34" charset="0"/>
              </a:rPr>
              <a:t>,</a:t>
            </a:r>
            <a:r>
              <a:rPr lang="en-US" sz="1100" dirty="0">
                <a:solidFill>
                  <a:srgbClr val="0000FF"/>
                </a:solidFill>
                <a:latin typeface="verdana" panose="020B0604030504040204" pitchFamily="34" charset="0"/>
              </a:rPr>
              <a:t>"Sachin"</a:t>
            </a:r>
            <a:r>
              <a:rPr lang="en-US" sz="1100" dirty="0">
                <a:solidFill>
                  <a:srgbClr val="000000"/>
                </a:solidFill>
                <a:latin typeface="verdana" panose="020B0604030504040204" pitchFamily="34" charset="0"/>
              </a:rPr>
              <a:t>);    </a:t>
            </a:r>
          </a:p>
          <a:p>
            <a:pPr marL="0" indent="0">
              <a:buNone/>
            </a:pPr>
            <a:r>
              <a:rPr lang="en-US" sz="1100" dirty="0">
                <a:solidFill>
                  <a:srgbClr val="000000"/>
                </a:solidFill>
                <a:latin typeface="verdana" panose="020B0604030504040204" pitchFamily="34" charset="0"/>
              </a:rPr>
              <a:t>        </a:t>
            </a:r>
            <a:r>
              <a:rPr lang="en-US" sz="1100" dirty="0" err="1">
                <a:solidFill>
                  <a:srgbClr val="000000"/>
                </a:solidFill>
                <a:latin typeface="verdana" panose="020B0604030504040204" pitchFamily="34" charset="0"/>
              </a:rPr>
              <a:t>ListIterator</a:t>
            </a:r>
            <a:r>
              <a:rPr lang="en-US" sz="1100" dirty="0">
                <a:solidFill>
                  <a:srgbClr val="000000"/>
                </a:solidFill>
                <a:latin typeface="verdana" panose="020B0604030504040204" pitchFamily="34" charset="0"/>
              </a:rPr>
              <a:t>&lt;String&gt; </a:t>
            </a:r>
            <a:r>
              <a:rPr lang="en-US" sz="1100" dirty="0" err="1">
                <a:solidFill>
                  <a:srgbClr val="000000"/>
                </a:solidFill>
                <a:latin typeface="verdana" panose="020B0604030504040204" pitchFamily="34" charset="0"/>
              </a:rPr>
              <a:t>itr</a:t>
            </a:r>
            <a:r>
              <a:rPr lang="en-US" sz="1100" dirty="0">
                <a:solidFill>
                  <a:srgbClr val="000000"/>
                </a:solidFill>
                <a:latin typeface="verdana" panose="020B0604030504040204" pitchFamily="34" charset="0"/>
              </a:rPr>
              <a:t>=</a:t>
            </a:r>
            <a:r>
              <a:rPr lang="en-US" sz="1100" dirty="0" err="1">
                <a:solidFill>
                  <a:srgbClr val="000000"/>
                </a:solidFill>
                <a:latin typeface="verdana" panose="020B0604030504040204" pitchFamily="34" charset="0"/>
              </a:rPr>
              <a:t>al.listIterator</a:t>
            </a:r>
            <a:r>
              <a:rPr lang="en-US" sz="1100" dirty="0">
                <a:solidFill>
                  <a:srgbClr val="000000"/>
                </a:solidFill>
                <a:latin typeface="verdana" panose="020B0604030504040204" pitchFamily="34" charset="0"/>
              </a:rPr>
              <a:t>();    </a:t>
            </a:r>
          </a:p>
          <a:p>
            <a:pPr marL="0" indent="0">
              <a:buNone/>
            </a:pPr>
            <a:r>
              <a:rPr lang="en-US" sz="1100" dirty="0">
                <a:solidFill>
                  <a:srgbClr val="000000"/>
                </a:solidFill>
                <a:latin typeface="verdana" panose="020B0604030504040204" pitchFamily="34" charset="0"/>
              </a:rPr>
              <a:t>        </a:t>
            </a:r>
            <a:r>
              <a:rPr lang="en-US" sz="1100" dirty="0" err="1">
                <a:solidFill>
                  <a:srgbClr val="000000"/>
                </a:solidFill>
                <a:latin typeface="verdana" panose="020B0604030504040204" pitchFamily="34" charset="0"/>
              </a:rPr>
              <a:t>System.out.println</a:t>
            </a:r>
            <a:r>
              <a:rPr lang="en-US" sz="1100" dirty="0">
                <a:solidFill>
                  <a:srgbClr val="000000"/>
                </a:solidFill>
                <a:latin typeface="verdana" panose="020B0604030504040204" pitchFamily="34" charset="0"/>
              </a:rPr>
              <a:t>(</a:t>
            </a:r>
            <a:r>
              <a:rPr lang="en-US" sz="1100" dirty="0">
                <a:solidFill>
                  <a:srgbClr val="0000FF"/>
                </a:solidFill>
                <a:latin typeface="verdana" panose="020B0604030504040204" pitchFamily="34" charset="0"/>
              </a:rPr>
              <a:t>"Traversing elements in forward direction"</a:t>
            </a:r>
            <a:r>
              <a:rPr lang="en-US" sz="1100" dirty="0">
                <a:solidFill>
                  <a:srgbClr val="000000"/>
                </a:solidFill>
                <a:latin typeface="verdana" panose="020B0604030504040204" pitchFamily="34" charset="0"/>
              </a:rPr>
              <a:t>);    </a:t>
            </a:r>
          </a:p>
          <a:p>
            <a:pPr marL="0" indent="0">
              <a:buNone/>
            </a:pPr>
            <a:r>
              <a:rPr lang="en-US" sz="1100" dirty="0">
                <a:solidFill>
                  <a:srgbClr val="000000"/>
                </a:solidFill>
                <a:latin typeface="verdana" panose="020B0604030504040204" pitchFamily="34" charset="0"/>
              </a:rPr>
              <a:t>        </a:t>
            </a:r>
            <a:r>
              <a:rPr lang="en-US" sz="1100" b="1" dirty="0">
                <a:solidFill>
                  <a:srgbClr val="006699"/>
                </a:solidFill>
                <a:latin typeface="verdana" panose="020B0604030504040204" pitchFamily="34" charset="0"/>
              </a:rPr>
              <a:t>while</a:t>
            </a:r>
            <a:r>
              <a:rPr lang="en-US" sz="1100" dirty="0">
                <a:solidFill>
                  <a:srgbClr val="000000"/>
                </a:solidFill>
                <a:latin typeface="verdana" panose="020B0604030504040204" pitchFamily="34" charset="0"/>
              </a:rPr>
              <a:t>(</a:t>
            </a:r>
            <a:r>
              <a:rPr lang="en-US" sz="1100" dirty="0" err="1">
                <a:solidFill>
                  <a:srgbClr val="000000"/>
                </a:solidFill>
                <a:latin typeface="verdana" panose="020B0604030504040204" pitchFamily="34" charset="0"/>
              </a:rPr>
              <a:t>itr.hasNext</a:t>
            </a:r>
            <a:r>
              <a:rPr lang="en-US" sz="1100" dirty="0">
                <a:solidFill>
                  <a:srgbClr val="000000"/>
                </a:solidFill>
                <a:latin typeface="verdana" panose="020B0604030504040204" pitchFamily="34" charset="0"/>
              </a:rPr>
              <a:t>()){    </a:t>
            </a:r>
          </a:p>
          <a:p>
            <a:pPr marL="0" indent="0">
              <a:buNone/>
            </a:pPr>
            <a:r>
              <a:rPr lang="en-US" sz="1100" dirty="0">
                <a:solidFill>
                  <a:srgbClr val="000000"/>
                </a:solidFill>
                <a:latin typeface="verdana" panose="020B0604030504040204" pitchFamily="34" charset="0"/>
              </a:rPr>
              <a:t>              </a:t>
            </a:r>
          </a:p>
          <a:p>
            <a:pPr marL="0" indent="0">
              <a:buNone/>
            </a:pPr>
            <a:r>
              <a:rPr lang="en-US" sz="1100" dirty="0">
                <a:solidFill>
                  <a:srgbClr val="000000"/>
                </a:solidFill>
                <a:latin typeface="verdana" panose="020B0604030504040204" pitchFamily="34" charset="0"/>
              </a:rPr>
              <a:t>        </a:t>
            </a:r>
            <a:r>
              <a:rPr lang="en-US" sz="1100" dirty="0" err="1">
                <a:solidFill>
                  <a:srgbClr val="000000"/>
                </a:solidFill>
                <a:latin typeface="verdana" panose="020B0604030504040204" pitchFamily="34" charset="0"/>
              </a:rPr>
              <a:t>System.out.println</a:t>
            </a:r>
            <a:r>
              <a:rPr lang="en-US" sz="1100" dirty="0">
                <a:solidFill>
                  <a:srgbClr val="000000"/>
                </a:solidFill>
                <a:latin typeface="verdana" panose="020B0604030504040204" pitchFamily="34" charset="0"/>
              </a:rPr>
              <a:t>(</a:t>
            </a:r>
            <a:r>
              <a:rPr lang="en-US" sz="1100" dirty="0">
                <a:solidFill>
                  <a:srgbClr val="0000FF"/>
                </a:solidFill>
                <a:latin typeface="verdana" panose="020B0604030504040204" pitchFamily="34" charset="0"/>
              </a:rPr>
              <a:t>"index:"</a:t>
            </a:r>
            <a:r>
              <a:rPr lang="en-US" sz="1100" dirty="0">
                <a:solidFill>
                  <a:srgbClr val="000000"/>
                </a:solidFill>
                <a:latin typeface="verdana" panose="020B0604030504040204" pitchFamily="34" charset="0"/>
              </a:rPr>
              <a:t>+</a:t>
            </a:r>
            <a:r>
              <a:rPr lang="en-US" sz="1100" dirty="0" err="1">
                <a:solidFill>
                  <a:srgbClr val="000000"/>
                </a:solidFill>
                <a:latin typeface="verdana" panose="020B0604030504040204" pitchFamily="34" charset="0"/>
              </a:rPr>
              <a:t>itr.nextIndex</a:t>
            </a:r>
            <a:r>
              <a:rPr lang="en-US" sz="1100" dirty="0">
                <a:solidFill>
                  <a:srgbClr val="000000"/>
                </a:solidFill>
                <a:latin typeface="verdana" panose="020B0604030504040204" pitchFamily="34" charset="0"/>
              </a:rPr>
              <a:t>()+</a:t>
            </a:r>
            <a:r>
              <a:rPr lang="en-US" sz="1100" dirty="0">
                <a:solidFill>
                  <a:srgbClr val="0000FF"/>
                </a:solidFill>
                <a:latin typeface="verdana" panose="020B0604030504040204" pitchFamily="34" charset="0"/>
              </a:rPr>
              <a:t>" value:"</a:t>
            </a:r>
            <a:r>
              <a:rPr lang="en-US" sz="1100" dirty="0">
                <a:solidFill>
                  <a:srgbClr val="000000"/>
                </a:solidFill>
                <a:latin typeface="verdana" panose="020B0604030504040204" pitchFamily="34" charset="0"/>
              </a:rPr>
              <a:t>+</a:t>
            </a:r>
            <a:r>
              <a:rPr lang="en-US" sz="1100" dirty="0" err="1">
                <a:solidFill>
                  <a:srgbClr val="000000"/>
                </a:solidFill>
                <a:latin typeface="verdana" panose="020B0604030504040204" pitchFamily="34" charset="0"/>
              </a:rPr>
              <a:t>itr.next</a:t>
            </a:r>
            <a:r>
              <a:rPr lang="en-US" sz="1100" dirty="0">
                <a:solidFill>
                  <a:srgbClr val="000000"/>
                </a:solidFill>
                <a:latin typeface="verdana" panose="020B0604030504040204" pitchFamily="34" charset="0"/>
              </a:rPr>
              <a:t>());    </a:t>
            </a:r>
          </a:p>
          <a:p>
            <a:pPr marL="0" indent="0">
              <a:buNone/>
            </a:pPr>
            <a:r>
              <a:rPr lang="en-US" sz="1100" dirty="0">
                <a:solidFill>
                  <a:srgbClr val="000000"/>
                </a:solidFill>
                <a:latin typeface="verdana" panose="020B0604030504040204" pitchFamily="34" charset="0"/>
              </a:rPr>
              <a:t>        }    </a:t>
            </a:r>
          </a:p>
          <a:p>
            <a:pPr marL="0" indent="0">
              <a:buNone/>
            </a:pPr>
            <a:r>
              <a:rPr lang="en-US" sz="1100" dirty="0">
                <a:solidFill>
                  <a:srgbClr val="000000"/>
                </a:solidFill>
                <a:latin typeface="verdana" panose="020B0604030504040204" pitchFamily="34" charset="0"/>
              </a:rPr>
              <a:t>        </a:t>
            </a:r>
            <a:r>
              <a:rPr lang="en-US" sz="1100" dirty="0" err="1">
                <a:solidFill>
                  <a:srgbClr val="000000"/>
                </a:solidFill>
                <a:latin typeface="verdana" panose="020B0604030504040204" pitchFamily="34" charset="0"/>
              </a:rPr>
              <a:t>System.out.println</a:t>
            </a:r>
            <a:r>
              <a:rPr lang="en-US" sz="1100" dirty="0">
                <a:solidFill>
                  <a:srgbClr val="000000"/>
                </a:solidFill>
                <a:latin typeface="verdana" panose="020B0604030504040204" pitchFamily="34" charset="0"/>
              </a:rPr>
              <a:t>(</a:t>
            </a:r>
            <a:r>
              <a:rPr lang="en-US" sz="1100" dirty="0">
                <a:solidFill>
                  <a:srgbClr val="0000FF"/>
                </a:solidFill>
                <a:latin typeface="verdana" panose="020B0604030504040204" pitchFamily="34" charset="0"/>
              </a:rPr>
              <a:t>"Traversing elements in backward direction"</a:t>
            </a:r>
            <a:r>
              <a:rPr lang="en-US" sz="1100" dirty="0">
                <a:solidFill>
                  <a:srgbClr val="000000"/>
                </a:solidFill>
                <a:latin typeface="verdana" panose="020B0604030504040204" pitchFamily="34" charset="0"/>
              </a:rPr>
              <a:t>);    </a:t>
            </a:r>
          </a:p>
          <a:p>
            <a:pPr marL="0" indent="0">
              <a:buNone/>
            </a:pPr>
            <a:r>
              <a:rPr lang="en-US" sz="1100" dirty="0">
                <a:solidFill>
                  <a:srgbClr val="000000"/>
                </a:solidFill>
                <a:latin typeface="verdana" panose="020B0604030504040204" pitchFamily="34" charset="0"/>
              </a:rPr>
              <a:t>        </a:t>
            </a:r>
            <a:r>
              <a:rPr lang="en-US" sz="1100" b="1" dirty="0">
                <a:solidFill>
                  <a:srgbClr val="006699"/>
                </a:solidFill>
                <a:latin typeface="verdana" panose="020B0604030504040204" pitchFamily="34" charset="0"/>
              </a:rPr>
              <a:t>while</a:t>
            </a:r>
            <a:r>
              <a:rPr lang="en-US" sz="1100" dirty="0">
                <a:solidFill>
                  <a:srgbClr val="000000"/>
                </a:solidFill>
                <a:latin typeface="verdana" panose="020B0604030504040204" pitchFamily="34" charset="0"/>
              </a:rPr>
              <a:t>(</a:t>
            </a:r>
            <a:r>
              <a:rPr lang="en-US" sz="1100" dirty="0" err="1">
                <a:solidFill>
                  <a:srgbClr val="000000"/>
                </a:solidFill>
                <a:latin typeface="verdana" panose="020B0604030504040204" pitchFamily="34" charset="0"/>
              </a:rPr>
              <a:t>itr.hasPrevious</a:t>
            </a:r>
            <a:r>
              <a:rPr lang="en-US" sz="1100" dirty="0">
                <a:solidFill>
                  <a:srgbClr val="000000"/>
                </a:solidFill>
                <a:latin typeface="verdana" panose="020B0604030504040204" pitchFamily="34" charset="0"/>
              </a:rPr>
              <a:t>()){    </a:t>
            </a:r>
          </a:p>
          <a:p>
            <a:pPr marL="0" indent="0">
              <a:buNone/>
            </a:pPr>
            <a:r>
              <a:rPr lang="en-US" sz="1100" dirty="0">
                <a:solidFill>
                  <a:srgbClr val="000000"/>
                </a:solidFill>
                <a:latin typeface="verdana" panose="020B0604030504040204" pitchFamily="34" charset="0"/>
              </a:rPr>
              <a:t>          </a:t>
            </a:r>
          </a:p>
          <a:p>
            <a:pPr marL="0" indent="0">
              <a:buNone/>
            </a:pPr>
            <a:r>
              <a:rPr lang="en-US" sz="1100" dirty="0">
                <a:solidFill>
                  <a:srgbClr val="000000"/>
                </a:solidFill>
                <a:latin typeface="verdana" panose="020B0604030504040204" pitchFamily="34" charset="0"/>
              </a:rPr>
              <a:t>        </a:t>
            </a:r>
            <a:r>
              <a:rPr lang="en-US" sz="1100" dirty="0" err="1">
                <a:solidFill>
                  <a:srgbClr val="000000"/>
                </a:solidFill>
                <a:latin typeface="verdana" panose="020B0604030504040204" pitchFamily="34" charset="0"/>
              </a:rPr>
              <a:t>System.out.println</a:t>
            </a:r>
            <a:r>
              <a:rPr lang="en-US" sz="1100" dirty="0">
                <a:solidFill>
                  <a:srgbClr val="000000"/>
                </a:solidFill>
                <a:latin typeface="verdana" panose="020B0604030504040204" pitchFamily="34" charset="0"/>
              </a:rPr>
              <a:t>(</a:t>
            </a:r>
            <a:r>
              <a:rPr lang="en-US" sz="1100" dirty="0">
                <a:solidFill>
                  <a:srgbClr val="0000FF"/>
                </a:solidFill>
                <a:latin typeface="verdana" panose="020B0604030504040204" pitchFamily="34" charset="0"/>
              </a:rPr>
              <a:t>"index:"</a:t>
            </a:r>
            <a:r>
              <a:rPr lang="en-US" sz="1100" dirty="0">
                <a:solidFill>
                  <a:srgbClr val="000000"/>
                </a:solidFill>
                <a:latin typeface="verdana" panose="020B0604030504040204" pitchFamily="34" charset="0"/>
              </a:rPr>
              <a:t>+</a:t>
            </a:r>
            <a:r>
              <a:rPr lang="en-US" sz="1100" dirty="0" err="1">
                <a:solidFill>
                  <a:srgbClr val="000000"/>
                </a:solidFill>
                <a:latin typeface="verdana" panose="020B0604030504040204" pitchFamily="34" charset="0"/>
              </a:rPr>
              <a:t>itr.previousIndex</a:t>
            </a:r>
            <a:r>
              <a:rPr lang="en-US" sz="1100" dirty="0">
                <a:solidFill>
                  <a:srgbClr val="000000"/>
                </a:solidFill>
                <a:latin typeface="verdana" panose="020B0604030504040204" pitchFamily="34" charset="0"/>
              </a:rPr>
              <a:t>()+</a:t>
            </a:r>
            <a:r>
              <a:rPr lang="en-US" sz="1100" dirty="0">
                <a:solidFill>
                  <a:srgbClr val="0000FF"/>
                </a:solidFill>
                <a:latin typeface="verdana" panose="020B0604030504040204" pitchFamily="34" charset="0"/>
              </a:rPr>
              <a:t>" value:"</a:t>
            </a:r>
            <a:r>
              <a:rPr lang="en-US" sz="1100" dirty="0">
                <a:solidFill>
                  <a:srgbClr val="000000"/>
                </a:solidFill>
                <a:latin typeface="verdana" panose="020B0604030504040204" pitchFamily="34" charset="0"/>
              </a:rPr>
              <a:t>+</a:t>
            </a:r>
            <a:r>
              <a:rPr lang="en-US" sz="1100" dirty="0" err="1">
                <a:solidFill>
                  <a:srgbClr val="000000"/>
                </a:solidFill>
                <a:latin typeface="verdana" panose="020B0604030504040204" pitchFamily="34" charset="0"/>
              </a:rPr>
              <a:t>itr.previous</a:t>
            </a:r>
            <a:r>
              <a:rPr lang="en-US" sz="1100" dirty="0">
                <a:solidFill>
                  <a:srgbClr val="000000"/>
                </a:solidFill>
                <a:latin typeface="verdana" panose="020B0604030504040204" pitchFamily="34" charset="0"/>
              </a:rPr>
              <a:t>());    </a:t>
            </a:r>
          </a:p>
          <a:p>
            <a:pPr marL="0" indent="0">
              <a:buNone/>
            </a:pPr>
            <a:r>
              <a:rPr lang="en-US" sz="1100" dirty="0">
                <a:solidFill>
                  <a:srgbClr val="000000"/>
                </a:solidFill>
                <a:latin typeface="verdana" panose="020B0604030504040204" pitchFamily="34" charset="0"/>
              </a:rPr>
              <a:t>        }    </a:t>
            </a:r>
          </a:p>
          <a:p>
            <a:pPr marL="0" indent="0">
              <a:buNone/>
            </a:pPr>
            <a:r>
              <a:rPr lang="en-US" sz="1100" dirty="0">
                <a:solidFill>
                  <a:srgbClr val="000000"/>
                </a:solidFill>
                <a:latin typeface="verdana" panose="020B0604030504040204" pitchFamily="34" charset="0"/>
              </a:rPr>
              <a:t>}  </a:t>
            </a:r>
          </a:p>
          <a:p>
            <a:pPr marL="0" indent="0">
              <a:buNone/>
            </a:pPr>
            <a:r>
              <a:rPr lang="en-US" sz="2000" dirty="0">
                <a:solidFill>
                  <a:srgbClr val="000000"/>
                </a:solidFill>
                <a:latin typeface="verdana" panose="020B0604030504040204" pitchFamily="34" charset="0"/>
              </a:rPr>
              <a:t>}  </a:t>
            </a:r>
          </a:p>
          <a:p>
            <a:pPr marL="0" indent="0">
              <a:buNone/>
            </a:pPr>
            <a:endParaRPr lang="en-US" sz="2000" dirty="0">
              <a:solidFill>
                <a:srgbClr val="000000"/>
              </a:solidFill>
              <a:latin typeface="verdana" panose="020B0604030504040204" pitchFamily="34" charset="0"/>
            </a:endParaRPr>
          </a:p>
          <a:p>
            <a:pPr marL="0" indent="0">
              <a:buNone/>
            </a:pPr>
            <a:endParaRPr lang="en-US" sz="5400" dirty="0">
              <a:solidFill>
                <a:srgbClr val="000000"/>
              </a:solidFill>
              <a:latin typeface="verdana" panose="020B0604030504040204" pitchFamily="34" charset="0"/>
            </a:endParaRPr>
          </a:p>
          <a:p>
            <a:pPr marL="0" indent="0">
              <a:buNone/>
            </a:pPr>
            <a:r>
              <a:rPr lang="en-US" sz="2000" dirty="0"/>
              <a:t>Traversing elements in forward direction</a:t>
            </a:r>
          </a:p>
          <a:p>
            <a:pPr marL="0" indent="0">
              <a:buNone/>
            </a:pPr>
            <a:r>
              <a:rPr lang="en-US" sz="2000" dirty="0"/>
              <a:t>index:0 </a:t>
            </a:r>
            <a:r>
              <a:rPr lang="en-US" sz="2000" dirty="0" err="1"/>
              <a:t>value:Amit</a:t>
            </a:r>
            <a:endParaRPr lang="en-US" sz="2000" dirty="0"/>
          </a:p>
          <a:p>
            <a:pPr marL="0" indent="0">
              <a:buNone/>
            </a:pPr>
            <a:r>
              <a:rPr lang="en-US" sz="2000" dirty="0"/>
              <a:t>index:1 </a:t>
            </a:r>
            <a:r>
              <a:rPr lang="en-US" sz="2000" dirty="0" err="1"/>
              <a:t>value:Sachin</a:t>
            </a:r>
            <a:endParaRPr lang="en-US" sz="2000" dirty="0"/>
          </a:p>
          <a:p>
            <a:pPr marL="0" indent="0">
              <a:buNone/>
            </a:pPr>
            <a:r>
              <a:rPr lang="en-US" sz="2000" dirty="0"/>
              <a:t>index:2 </a:t>
            </a:r>
            <a:r>
              <a:rPr lang="en-US" sz="2000" dirty="0" err="1"/>
              <a:t>value:Vijay</a:t>
            </a:r>
            <a:endParaRPr lang="en-US" sz="2000" dirty="0"/>
          </a:p>
          <a:p>
            <a:pPr marL="0" indent="0">
              <a:buNone/>
            </a:pPr>
            <a:r>
              <a:rPr lang="en-US" sz="2000" dirty="0"/>
              <a:t>index:3 </a:t>
            </a:r>
            <a:r>
              <a:rPr lang="en-US" sz="2000" dirty="0" err="1"/>
              <a:t>value:Kumar</a:t>
            </a:r>
            <a:endParaRPr lang="en-US" sz="2000" dirty="0"/>
          </a:p>
          <a:p>
            <a:pPr marL="0" indent="0">
              <a:buNone/>
            </a:pPr>
            <a:r>
              <a:rPr lang="en-US" sz="2000" dirty="0"/>
              <a:t>Traversing elements in backward direction</a:t>
            </a:r>
          </a:p>
          <a:p>
            <a:pPr marL="0" indent="0">
              <a:buNone/>
            </a:pPr>
            <a:r>
              <a:rPr lang="en-US" sz="2000" dirty="0"/>
              <a:t>index:3 </a:t>
            </a:r>
            <a:r>
              <a:rPr lang="en-US" sz="2000" dirty="0" err="1"/>
              <a:t>value:Kumar</a:t>
            </a:r>
            <a:endParaRPr lang="en-US" sz="2000" dirty="0"/>
          </a:p>
          <a:p>
            <a:pPr marL="0" indent="0">
              <a:buNone/>
            </a:pPr>
            <a:r>
              <a:rPr lang="en-US" sz="2000" dirty="0"/>
              <a:t>index:2 </a:t>
            </a:r>
            <a:r>
              <a:rPr lang="en-US" sz="2000" dirty="0" err="1"/>
              <a:t>value:Vijay</a:t>
            </a:r>
            <a:endParaRPr lang="en-US" sz="2000" dirty="0"/>
          </a:p>
          <a:p>
            <a:pPr marL="0" indent="0">
              <a:buNone/>
            </a:pPr>
            <a:r>
              <a:rPr lang="en-US" sz="2000" dirty="0"/>
              <a:t>index:1 </a:t>
            </a:r>
            <a:r>
              <a:rPr lang="en-US" sz="2000" dirty="0" err="1"/>
              <a:t>value:Sachin</a:t>
            </a:r>
            <a:endParaRPr lang="en-US" sz="2000" dirty="0"/>
          </a:p>
          <a:p>
            <a:pPr marL="0" indent="0">
              <a:buNone/>
            </a:pPr>
            <a:r>
              <a:rPr lang="en-US" sz="2000" dirty="0"/>
              <a:t>index:0 </a:t>
            </a:r>
            <a:r>
              <a:rPr lang="en-US" sz="2000" dirty="0" err="1"/>
              <a:t>value:Amit</a:t>
            </a:r>
            <a:endParaRPr lang="en-US" sz="2000" dirty="0"/>
          </a:p>
          <a:p>
            <a:endParaRPr lang="en-US" sz="1800" dirty="0"/>
          </a:p>
          <a:p>
            <a:endParaRPr lang="en-US" sz="2000" dirty="0"/>
          </a:p>
        </p:txBody>
      </p:sp>
    </p:spTree>
    <p:extLst>
      <p:ext uri="{BB962C8B-B14F-4D97-AF65-F5344CB8AC3E}">
        <p14:creationId xmlns:p14="http://schemas.microsoft.com/office/powerpoint/2010/main" val="2949583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4954" y="116932"/>
            <a:ext cx="10515600" cy="196578"/>
          </a:xfrm>
        </p:spPr>
        <p:txBody>
          <a:bodyPr>
            <a:normAutofit fontScale="90000"/>
          </a:bodyPr>
          <a:lstStyle/>
          <a:p>
            <a:endParaRPr lang="en-US" dirty="0"/>
          </a:p>
        </p:txBody>
      </p:sp>
      <p:sp>
        <p:nvSpPr>
          <p:cNvPr id="3" name="Content Placeholder 2"/>
          <p:cNvSpPr>
            <a:spLocks noGrp="1"/>
          </p:cNvSpPr>
          <p:nvPr>
            <p:ph idx="1"/>
          </p:nvPr>
        </p:nvSpPr>
        <p:spPr>
          <a:xfrm>
            <a:off x="0" y="274323"/>
            <a:ext cx="12192000" cy="6368524"/>
          </a:xfrm>
        </p:spPr>
        <p:txBody>
          <a:bodyPr numCol="2">
            <a:noAutofit/>
          </a:bodyPr>
          <a:lstStyle/>
          <a:p>
            <a:pPr marL="0" indent="0">
              <a:buNone/>
            </a:pPr>
            <a:r>
              <a:rPr lang="en-US" sz="1200" b="1" dirty="0">
                <a:solidFill>
                  <a:srgbClr val="006699"/>
                </a:solidFill>
                <a:latin typeface="verdana" panose="020B0604030504040204" pitchFamily="34" charset="0"/>
              </a:rPr>
              <a:t>import</a:t>
            </a:r>
            <a:r>
              <a:rPr lang="en-US" sz="1200" dirty="0">
                <a:solidFill>
                  <a:srgbClr val="000000"/>
                </a:solidFill>
                <a:latin typeface="verdana" panose="020B0604030504040204" pitchFamily="34" charset="0"/>
              </a:rPr>
              <a:t> </a:t>
            </a:r>
            <a:r>
              <a:rPr lang="en-US" sz="1200" dirty="0" err="1">
                <a:solidFill>
                  <a:srgbClr val="000000"/>
                </a:solidFill>
                <a:latin typeface="verdana" panose="020B0604030504040204" pitchFamily="34" charset="0"/>
              </a:rPr>
              <a:t>java.util</a:t>
            </a:r>
            <a:r>
              <a:rPr lang="en-US" sz="1200" dirty="0">
                <a:solidFill>
                  <a:srgbClr val="000000"/>
                </a:solidFill>
                <a:latin typeface="verdana" panose="020B0604030504040204" pitchFamily="34" charset="0"/>
              </a:rPr>
              <a:t>.*;  </a:t>
            </a:r>
          </a:p>
          <a:p>
            <a:pPr marL="0" indent="0">
              <a:buNone/>
            </a:pPr>
            <a:r>
              <a:rPr lang="en-US" sz="1200" b="1" dirty="0">
                <a:solidFill>
                  <a:srgbClr val="006699"/>
                </a:solidFill>
                <a:latin typeface="verdana" panose="020B0604030504040204" pitchFamily="34" charset="0"/>
              </a:rPr>
              <a:t>class</a:t>
            </a:r>
            <a:r>
              <a:rPr lang="en-US" sz="1200" dirty="0">
                <a:solidFill>
                  <a:srgbClr val="000000"/>
                </a:solidFill>
                <a:latin typeface="verdana" panose="020B0604030504040204" pitchFamily="34" charset="0"/>
              </a:rPr>
              <a:t> Book {  </a:t>
            </a:r>
          </a:p>
          <a:p>
            <a:pPr marL="0" indent="0">
              <a:buNone/>
            </a:pPr>
            <a:r>
              <a:rPr lang="en-US" sz="1200" b="1" dirty="0" err="1">
                <a:solidFill>
                  <a:srgbClr val="006699"/>
                </a:solidFill>
                <a:latin typeface="verdana" panose="020B0604030504040204" pitchFamily="34" charset="0"/>
              </a:rPr>
              <a:t>int</a:t>
            </a:r>
            <a:r>
              <a:rPr lang="en-US" sz="1200" dirty="0">
                <a:solidFill>
                  <a:srgbClr val="000000"/>
                </a:solidFill>
                <a:latin typeface="verdana" panose="020B0604030504040204" pitchFamily="34" charset="0"/>
              </a:rPr>
              <a:t> id;  </a:t>
            </a:r>
          </a:p>
          <a:p>
            <a:pPr marL="0" indent="0">
              <a:buNone/>
            </a:pPr>
            <a:r>
              <a:rPr lang="en-US" sz="1200" dirty="0">
                <a:solidFill>
                  <a:srgbClr val="000000"/>
                </a:solidFill>
                <a:latin typeface="verdana" panose="020B0604030504040204" pitchFamily="34" charset="0"/>
              </a:rPr>
              <a:t>String </a:t>
            </a:r>
            <a:r>
              <a:rPr lang="en-US" sz="1200" dirty="0" err="1">
                <a:solidFill>
                  <a:srgbClr val="000000"/>
                </a:solidFill>
                <a:latin typeface="verdana" panose="020B0604030504040204" pitchFamily="34" charset="0"/>
              </a:rPr>
              <a:t>name,author,publisher</a:t>
            </a:r>
            <a:r>
              <a:rPr lang="en-US" sz="1200" dirty="0">
                <a:solidFill>
                  <a:srgbClr val="000000"/>
                </a:solidFill>
                <a:latin typeface="verdana" panose="020B0604030504040204" pitchFamily="34" charset="0"/>
              </a:rPr>
              <a:t>;  </a:t>
            </a:r>
          </a:p>
          <a:p>
            <a:pPr marL="0" indent="0">
              <a:buNone/>
            </a:pPr>
            <a:r>
              <a:rPr lang="en-US" sz="1200" b="1" dirty="0" err="1">
                <a:solidFill>
                  <a:srgbClr val="006699"/>
                </a:solidFill>
                <a:latin typeface="verdana" panose="020B0604030504040204" pitchFamily="34" charset="0"/>
              </a:rPr>
              <a:t>int</a:t>
            </a:r>
            <a:r>
              <a:rPr lang="en-US" sz="1200" dirty="0">
                <a:solidFill>
                  <a:srgbClr val="000000"/>
                </a:solidFill>
                <a:latin typeface="verdana" panose="020B0604030504040204" pitchFamily="34" charset="0"/>
              </a:rPr>
              <a:t> quantity;  </a:t>
            </a:r>
          </a:p>
          <a:p>
            <a:pPr marL="0" indent="0">
              <a:buNone/>
            </a:pPr>
            <a:r>
              <a:rPr lang="en-US" sz="1200" b="1" dirty="0">
                <a:solidFill>
                  <a:srgbClr val="006699"/>
                </a:solidFill>
                <a:latin typeface="verdana" panose="020B0604030504040204" pitchFamily="34" charset="0"/>
              </a:rPr>
              <a:t>public</a:t>
            </a:r>
            <a:r>
              <a:rPr lang="en-US" sz="1200" dirty="0">
                <a:solidFill>
                  <a:srgbClr val="000000"/>
                </a:solidFill>
                <a:latin typeface="verdana" panose="020B0604030504040204" pitchFamily="34" charset="0"/>
              </a:rPr>
              <a:t> Book(</a:t>
            </a:r>
            <a:r>
              <a:rPr lang="en-US" sz="1200" b="1" dirty="0" err="1">
                <a:solidFill>
                  <a:srgbClr val="006699"/>
                </a:solidFill>
                <a:latin typeface="verdana" panose="020B0604030504040204" pitchFamily="34" charset="0"/>
              </a:rPr>
              <a:t>int</a:t>
            </a:r>
            <a:r>
              <a:rPr lang="en-US" sz="1200" dirty="0">
                <a:solidFill>
                  <a:srgbClr val="000000"/>
                </a:solidFill>
                <a:latin typeface="verdana" panose="020B0604030504040204" pitchFamily="34" charset="0"/>
              </a:rPr>
              <a:t> id, String name, String author, String publisher, </a:t>
            </a:r>
            <a:r>
              <a:rPr lang="en-US" sz="1200" b="1" dirty="0" err="1">
                <a:solidFill>
                  <a:srgbClr val="006699"/>
                </a:solidFill>
                <a:latin typeface="verdana" panose="020B0604030504040204" pitchFamily="34" charset="0"/>
              </a:rPr>
              <a:t>int</a:t>
            </a:r>
            <a:r>
              <a:rPr lang="en-US" sz="1200" dirty="0">
                <a:solidFill>
                  <a:srgbClr val="000000"/>
                </a:solidFill>
                <a:latin typeface="verdana" panose="020B0604030504040204" pitchFamily="34" charset="0"/>
              </a:rPr>
              <a:t> quantity) {  </a:t>
            </a:r>
          </a:p>
          <a:p>
            <a:pPr marL="0" indent="0">
              <a:buNone/>
            </a:pPr>
            <a:r>
              <a:rPr lang="en-US" sz="1200" dirty="0">
                <a:solidFill>
                  <a:srgbClr val="000000"/>
                </a:solidFill>
                <a:latin typeface="verdana" panose="020B0604030504040204" pitchFamily="34" charset="0"/>
              </a:rPr>
              <a:t>    </a:t>
            </a:r>
            <a:r>
              <a:rPr lang="en-US" sz="1200" b="1" dirty="0">
                <a:solidFill>
                  <a:srgbClr val="006699"/>
                </a:solidFill>
                <a:latin typeface="verdana" panose="020B0604030504040204" pitchFamily="34" charset="0"/>
              </a:rPr>
              <a:t>this</a:t>
            </a:r>
            <a:r>
              <a:rPr lang="en-US" sz="1200" dirty="0">
                <a:solidFill>
                  <a:srgbClr val="000000"/>
                </a:solidFill>
                <a:latin typeface="verdana" panose="020B0604030504040204" pitchFamily="34" charset="0"/>
              </a:rPr>
              <a:t>.id = id;  </a:t>
            </a:r>
          </a:p>
          <a:p>
            <a:pPr marL="0" indent="0">
              <a:buNone/>
            </a:pPr>
            <a:r>
              <a:rPr lang="en-US" sz="1200" dirty="0">
                <a:solidFill>
                  <a:srgbClr val="000000"/>
                </a:solidFill>
                <a:latin typeface="verdana" panose="020B0604030504040204" pitchFamily="34" charset="0"/>
              </a:rPr>
              <a:t>    </a:t>
            </a:r>
            <a:r>
              <a:rPr lang="en-US" sz="1200" b="1" dirty="0">
                <a:solidFill>
                  <a:srgbClr val="006699"/>
                </a:solidFill>
                <a:latin typeface="verdana" panose="020B0604030504040204" pitchFamily="34" charset="0"/>
              </a:rPr>
              <a:t>this</a:t>
            </a:r>
            <a:r>
              <a:rPr lang="en-US" sz="1200" dirty="0">
                <a:solidFill>
                  <a:srgbClr val="000000"/>
                </a:solidFill>
                <a:latin typeface="verdana" panose="020B0604030504040204" pitchFamily="34" charset="0"/>
              </a:rPr>
              <a:t>.name = name;  </a:t>
            </a:r>
          </a:p>
          <a:p>
            <a:pPr marL="0" indent="0">
              <a:buNone/>
            </a:pPr>
            <a:r>
              <a:rPr lang="en-US" sz="1200" dirty="0">
                <a:solidFill>
                  <a:srgbClr val="000000"/>
                </a:solidFill>
                <a:latin typeface="verdana" panose="020B0604030504040204" pitchFamily="34" charset="0"/>
              </a:rPr>
              <a:t>    </a:t>
            </a:r>
            <a:r>
              <a:rPr lang="en-US" sz="1200" b="1" dirty="0" err="1">
                <a:solidFill>
                  <a:srgbClr val="006699"/>
                </a:solidFill>
                <a:latin typeface="verdana" panose="020B0604030504040204" pitchFamily="34" charset="0"/>
              </a:rPr>
              <a:t>this</a:t>
            </a:r>
            <a:r>
              <a:rPr lang="en-US" sz="1200" dirty="0" err="1">
                <a:solidFill>
                  <a:srgbClr val="000000"/>
                </a:solidFill>
                <a:latin typeface="verdana" panose="020B0604030504040204" pitchFamily="34" charset="0"/>
              </a:rPr>
              <a:t>.author</a:t>
            </a:r>
            <a:r>
              <a:rPr lang="en-US" sz="1200" dirty="0">
                <a:solidFill>
                  <a:srgbClr val="000000"/>
                </a:solidFill>
                <a:latin typeface="verdana" panose="020B0604030504040204" pitchFamily="34" charset="0"/>
              </a:rPr>
              <a:t> = author;  </a:t>
            </a:r>
          </a:p>
          <a:p>
            <a:pPr marL="0" indent="0">
              <a:buNone/>
            </a:pPr>
            <a:r>
              <a:rPr lang="en-US" sz="1200" dirty="0">
                <a:solidFill>
                  <a:srgbClr val="000000"/>
                </a:solidFill>
                <a:latin typeface="verdana" panose="020B0604030504040204" pitchFamily="34" charset="0"/>
              </a:rPr>
              <a:t>    </a:t>
            </a:r>
            <a:r>
              <a:rPr lang="en-US" sz="1200" b="1" dirty="0" err="1">
                <a:solidFill>
                  <a:srgbClr val="006699"/>
                </a:solidFill>
                <a:latin typeface="verdana" panose="020B0604030504040204" pitchFamily="34" charset="0"/>
              </a:rPr>
              <a:t>this</a:t>
            </a:r>
            <a:r>
              <a:rPr lang="en-US" sz="1200" dirty="0" err="1">
                <a:solidFill>
                  <a:srgbClr val="000000"/>
                </a:solidFill>
                <a:latin typeface="verdana" panose="020B0604030504040204" pitchFamily="34" charset="0"/>
              </a:rPr>
              <a:t>.publisher</a:t>
            </a:r>
            <a:r>
              <a:rPr lang="en-US" sz="1200" dirty="0">
                <a:solidFill>
                  <a:srgbClr val="000000"/>
                </a:solidFill>
                <a:latin typeface="verdana" panose="020B0604030504040204" pitchFamily="34" charset="0"/>
              </a:rPr>
              <a:t> = publisher;  </a:t>
            </a:r>
          </a:p>
          <a:p>
            <a:pPr marL="0" indent="0">
              <a:buNone/>
            </a:pPr>
            <a:r>
              <a:rPr lang="en-US" sz="1200" dirty="0">
                <a:solidFill>
                  <a:srgbClr val="000000"/>
                </a:solidFill>
                <a:latin typeface="verdana" panose="020B0604030504040204" pitchFamily="34" charset="0"/>
              </a:rPr>
              <a:t>    </a:t>
            </a:r>
            <a:r>
              <a:rPr lang="en-US" sz="1200" b="1" dirty="0" err="1">
                <a:solidFill>
                  <a:srgbClr val="006699"/>
                </a:solidFill>
                <a:latin typeface="verdana" panose="020B0604030504040204" pitchFamily="34" charset="0"/>
              </a:rPr>
              <a:t>this</a:t>
            </a:r>
            <a:r>
              <a:rPr lang="en-US" sz="1200" dirty="0" err="1">
                <a:solidFill>
                  <a:srgbClr val="000000"/>
                </a:solidFill>
                <a:latin typeface="verdana" panose="020B0604030504040204" pitchFamily="34" charset="0"/>
              </a:rPr>
              <a:t>.quantity</a:t>
            </a:r>
            <a:r>
              <a:rPr lang="en-US" sz="1200" dirty="0">
                <a:solidFill>
                  <a:srgbClr val="000000"/>
                </a:solidFill>
                <a:latin typeface="verdana" panose="020B0604030504040204" pitchFamily="34" charset="0"/>
              </a:rPr>
              <a:t> = quantity;  </a:t>
            </a:r>
          </a:p>
          <a:p>
            <a:pPr marL="0" indent="0">
              <a:buNone/>
            </a:pPr>
            <a:r>
              <a:rPr lang="en-US" sz="1200" dirty="0">
                <a:solidFill>
                  <a:srgbClr val="000000"/>
                </a:solidFill>
                <a:latin typeface="verdana" panose="020B0604030504040204" pitchFamily="34" charset="0"/>
              </a:rPr>
              <a:t>}  </a:t>
            </a:r>
          </a:p>
          <a:p>
            <a:pPr marL="0" indent="0">
              <a:buNone/>
            </a:pPr>
            <a:r>
              <a:rPr lang="en-US" sz="1200" dirty="0">
                <a:solidFill>
                  <a:srgbClr val="000000"/>
                </a:solidFill>
                <a:latin typeface="verdana" panose="020B0604030504040204" pitchFamily="34" charset="0"/>
              </a:rPr>
              <a:t>}  </a:t>
            </a:r>
          </a:p>
          <a:p>
            <a:pPr marL="0" indent="0">
              <a:buNone/>
            </a:pPr>
            <a:r>
              <a:rPr lang="en-US" sz="1200" b="1" dirty="0">
                <a:solidFill>
                  <a:srgbClr val="006699"/>
                </a:solidFill>
                <a:latin typeface="verdana" panose="020B0604030504040204" pitchFamily="34" charset="0"/>
              </a:rPr>
              <a:t>public</a:t>
            </a:r>
            <a:r>
              <a:rPr lang="en-US" sz="1200" dirty="0">
                <a:solidFill>
                  <a:srgbClr val="000000"/>
                </a:solidFill>
                <a:latin typeface="verdana" panose="020B0604030504040204" pitchFamily="34" charset="0"/>
              </a:rPr>
              <a:t> </a:t>
            </a:r>
            <a:r>
              <a:rPr lang="en-US" sz="1200" b="1" dirty="0">
                <a:solidFill>
                  <a:srgbClr val="006699"/>
                </a:solidFill>
                <a:latin typeface="verdana" panose="020B0604030504040204" pitchFamily="34" charset="0"/>
              </a:rPr>
              <a:t>class</a:t>
            </a:r>
            <a:r>
              <a:rPr lang="en-US" sz="1200" dirty="0">
                <a:solidFill>
                  <a:srgbClr val="000000"/>
                </a:solidFill>
                <a:latin typeface="verdana" panose="020B0604030504040204" pitchFamily="34" charset="0"/>
              </a:rPr>
              <a:t> ListIteratorExample2 {  </a:t>
            </a:r>
          </a:p>
          <a:p>
            <a:pPr marL="0" indent="0">
              <a:buNone/>
            </a:pPr>
            <a:r>
              <a:rPr lang="en-US" sz="1200" b="1" dirty="0">
                <a:solidFill>
                  <a:srgbClr val="006699"/>
                </a:solidFill>
                <a:latin typeface="verdana" panose="020B0604030504040204" pitchFamily="34" charset="0"/>
              </a:rPr>
              <a:t>public</a:t>
            </a:r>
            <a:r>
              <a:rPr lang="en-US" sz="1200" dirty="0">
                <a:solidFill>
                  <a:srgbClr val="000000"/>
                </a:solidFill>
                <a:latin typeface="verdana" panose="020B0604030504040204" pitchFamily="34" charset="0"/>
              </a:rPr>
              <a:t> </a:t>
            </a:r>
            <a:r>
              <a:rPr lang="en-US" sz="1200" b="1" dirty="0">
                <a:solidFill>
                  <a:srgbClr val="006699"/>
                </a:solidFill>
                <a:latin typeface="verdana" panose="020B0604030504040204" pitchFamily="34" charset="0"/>
              </a:rPr>
              <a:t>static</a:t>
            </a:r>
            <a:r>
              <a:rPr lang="en-US" sz="1200" dirty="0">
                <a:solidFill>
                  <a:srgbClr val="000000"/>
                </a:solidFill>
                <a:latin typeface="verdana" panose="020B0604030504040204" pitchFamily="34" charset="0"/>
              </a:rPr>
              <a:t> </a:t>
            </a:r>
            <a:r>
              <a:rPr lang="en-US" sz="1200" b="1" dirty="0">
                <a:solidFill>
                  <a:srgbClr val="006699"/>
                </a:solidFill>
                <a:latin typeface="verdana" panose="020B0604030504040204" pitchFamily="34" charset="0"/>
              </a:rPr>
              <a:t>void</a:t>
            </a:r>
            <a:r>
              <a:rPr lang="en-US" sz="1200" dirty="0">
                <a:solidFill>
                  <a:srgbClr val="000000"/>
                </a:solidFill>
                <a:latin typeface="verdana" panose="020B0604030504040204" pitchFamily="34" charset="0"/>
              </a:rPr>
              <a:t> main(String[] </a:t>
            </a:r>
            <a:r>
              <a:rPr lang="en-US" sz="1200" dirty="0" err="1">
                <a:solidFill>
                  <a:srgbClr val="000000"/>
                </a:solidFill>
                <a:latin typeface="verdana" panose="020B0604030504040204" pitchFamily="34" charset="0"/>
              </a:rPr>
              <a:t>args</a:t>
            </a:r>
            <a:r>
              <a:rPr lang="en-US" sz="1200" dirty="0">
                <a:solidFill>
                  <a:srgbClr val="000000"/>
                </a:solidFill>
                <a:latin typeface="verdana" panose="020B0604030504040204" pitchFamily="34" charset="0"/>
              </a:rPr>
              <a:t>) {  </a:t>
            </a:r>
          </a:p>
          <a:p>
            <a:pPr marL="0" indent="0">
              <a:buNone/>
            </a:pPr>
            <a:r>
              <a:rPr lang="en-US" sz="1200" dirty="0">
                <a:solidFill>
                  <a:srgbClr val="000000"/>
                </a:solidFill>
                <a:latin typeface="verdana" panose="020B0604030504040204" pitchFamily="34" charset="0"/>
              </a:rPr>
              <a:t>    </a:t>
            </a:r>
            <a:r>
              <a:rPr lang="en-US" sz="1200" dirty="0">
                <a:solidFill>
                  <a:srgbClr val="008200"/>
                </a:solidFill>
                <a:latin typeface="verdana" panose="020B0604030504040204" pitchFamily="34" charset="0"/>
              </a:rPr>
              <a:t>//Creating list of Books</a:t>
            </a:r>
            <a:r>
              <a:rPr lang="en-US" sz="1200" dirty="0">
                <a:solidFill>
                  <a:srgbClr val="000000"/>
                </a:solidFill>
                <a:latin typeface="verdana" panose="020B0604030504040204" pitchFamily="34" charset="0"/>
              </a:rPr>
              <a:t>  </a:t>
            </a:r>
          </a:p>
          <a:p>
            <a:pPr marL="0" indent="0">
              <a:buNone/>
            </a:pPr>
            <a:r>
              <a:rPr lang="en-US" sz="1200" dirty="0">
                <a:solidFill>
                  <a:srgbClr val="000000"/>
                </a:solidFill>
                <a:latin typeface="verdana" panose="020B0604030504040204" pitchFamily="34" charset="0"/>
              </a:rPr>
              <a:t>    List&lt;Book&gt; list=</a:t>
            </a:r>
            <a:r>
              <a:rPr lang="en-US" sz="1200" b="1" dirty="0">
                <a:solidFill>
                  <a:srgbClr val="006699"/>
                </a:solidFill>
                <a:latin typeface="verdana" panose="020B0604030504040204" pitchFamily="34" charset="0"/>
              </a:rPr>
              <a:t>new</a:t>
            </a:r>
            <a:r>
              <a:rPr lang="en-US" sz="1200" dirty="0">
                <a:solidFill>
                  <a:srgbClr val="000000"/>
                </a:solidFill>
                <a:latin typeface="verdana" panose="020B0604030504040204" pitchFamily="34" charset="0"/>
              </a:rPr>
              <a:t> </a:t>
            </a:r>
            <a:r>
              <a:rPr lang="en-US" sz="1200" dirty="0" err="1">
                <a:solidFill>
                  <a:srgbClr val="000000"/>
                </a:solidFill>
                <a:latin typeface="verdana" panose="020B0604030504040204" pitchFamily="34" charset="0"/>
              </a:rPr>
              <a:t>ArrayList</a:t>
            </a:r>
            <a:r>
              <a:rPr lang="en-US" sz="1200" dirty="0">
                <a:solidFill>
                  <a:srgbClr val="000000"/>
                </a:solidFill>
                <a:latin typeface="verdana" panose="020B0604030504040204" pitchFamily="34" charset="0"/>
              </a:rPr>
              <a:t>&lt;Book&gt;();  </a:t>
            </a:r>
          </a:p>
          <a:p>
            <a:pPr marL="0" indent="0">
              <a:buNone/>
            </a:pPr>
            <a:r>
              <a:rPr lang="en-US" sz="1200" dirty="0">
                <a:solidFill>
                  <a:srgbClr val="000000"/>
                </a:solidFill>
                <a:latin typeface="verdana" panose="020B0604030504040204" pitchFamily="34" charset="0"/>
              </a:rPr>
              <a:t>    </a:t>
            </a:r>
            <a:r>
              <a:rPr lang="en-US" sz="1200" dirty="0">
                <a:solidFill>
                  <a:srgbClr val="008200"/>
                </a:solidFill>
                <a:latin typeface="verdana" panose="020B0604030504040204" pitchFamily="34" charset="0"/>
              </a:rPr>
              <a:t>//Creating Books</a:t>
            </a:r>
            <a:r>
              <a:rPr lang="en-US" sz="1200" dirty="0">
                <a:solidFill>
                  <a:srgbClr val="000000"/>
                </a:solidFill>
                <a:latin typeface="verdana" panose="020B0604030504040204" pitchFamily="34" charset="0"/>
              </a:rPr>
              <a:t>  </a:t>
            </a:r>
          </a:p>
          <a:p>
            <a:pPr marL="0" indent="0">
              <a:buNone/>
            </a:pPr>
            <a:r>
              <a:rPr lang="en-US" sz="1200" dirty="0">
                <a:solidFill>
                  <a:srgbClr val="000000"/>
                </a:solidFill>
                <a:latin typeface="verdana" panose="020B0604030504040204" pitchFamily="34" charset="0"/>
              </a:rPr>
              <a:t>    Book b1=</a:t>
            </a:r>
            <a:r>
              <a:rPr lang="en-US" sz="1200" b="1" dirty="0">
                <a:solidFill>
                  <a:srgbClr val="006699"/>
                </a:solidFill>
                <a:latin typeface="verdana" panose="020B0604030504040204" pitchFamily="34" charset="0"/>
              </a:rPr>
              <a:t>new</a:t>
            </a:r>
            <a:r>
              <a:rPr lang="en-US" sz="1200" dirty="0">
                <a:solidFill>
                  <a:srgbClr val="000000"/>
                </a:solidFill>
                <a:latin typeface="verdana" panose="020B0604030504040204" pitchFamily="34" charset="0"/>
              </a:rPr>
              <a:t> Book(</a:t>
            </a:r>
            <a:r>
              <a:rPr lang="en-US" sz="1200" dirty="0">
                <a:solidFill>
                  <a:srgbClr val="C00000"/>
                </a:solidFill>
                <a:latin typeface="verdana" panose="020B0604030504040204" pitchFamily="34" charset="0"/>
              </a:rPr>
              <a:t>101</a:t>
            </a:r>
            <a:r>
              <a:rPr lang="en-US" sz="1200" dirty="0">
                <a:solidFill>
                  <a:srgbClr val="000000"/>
                </a:solidFill>
                <a:latin typeface="verdana" panose="020B0604030504040204" pitchFamily="34" charset="0"/>
              </a:rPr>
              <a:t>,</a:t>
            </a:r>
            <a:r>
              <a:rPr lang="en-US" sz="1200" dirty="0">
                <a:solidFill>
                  <a:srgbClr val="0000FF"/>
                </a:solidFill>
                <a:latin typeface="verdana" panose="020B0604030504040204" pitchFamily="34" charset="0"/>
              </a:rPr>
              <a:t>"Let us C"</a:t>
            </a:r>
            <a:r>
              <a:rPr lang="en-US" sz="1200" dirty="0">
                <a:solidFill>
                  <a:srgbClr val="000000"/>
                </a:solidFill>
                <a:latin typeface="verdana" panose="020B0604030504040204" pitchFamily="34" charset="0"/>
              </a:rPr>
              <a:t>,</a:t>
            </a:r>
            <a:r>
              <a:rPr lang="en-US" sz="1200" dirty="0">
                <a:solidFill>
                  <a:srgbClr val="0000FF"/>
                </a:solidFill>
                <a:latin typeface="verdana" panose="020B0604030504040204" pitchFamily="34" charset="0"/>
              </a:rPr>
              <a:t>"</a:t>
            </a:r>
            <a:r>
              <a:rPr lang="en-US" sz="1200" dirty="0" err="1">
                <a:solidFill>
                  <a:srgbClr val="0000FF"/>
                </a:solidFill>
                <a:latin typeface="verdana" panose="020B0604030504040204" pitchFamily="34" charset="0"/>
              </a:rPr>
              <a:t>Yashwant</a:t>
            </a:r>
            <a:r>
              <a:rPr lang="en-US" sz="1200" dirty="0">
                <a:solidFill>
                  <a:srgbClr val="0000FF"/>
                </a:solidFill>
                <a:latin typeface="verdana" panose="020B0604030504040204" pitchFamily="34" charset="0"/>
              </a:rPr>
              <a:t> Kanetkar"</a:t>
            </a:r>
            <a:r>
              <a:rPr lang="en-US" sz="1200" dirty="0">
                <a:solidFill>
                  <a:srgbClr val="000000"/>
                </a:solidFill>
                <a:latin typeface="verdana" panose="020B0604030504040204" pitchFamily="34" charset="0"/>
              </a:rPr>
              <a:t>,</a:t>
            </a:r>
            <a:r>
              <a:rPr lang="en-US" sz="1200" dirty="0">
                <a:solidFill>
                  <a:srgbClr val="0000FF"/>
                </a:solidFill>
                <a:latin typeface="verdana" panose="020B0604030504040204" pitchFamily="34" charset="0"/>
              </a:rPr>
              <a:t>"BPB"</a:t>
            </a:r>
            <a:r>
              <a:rPr lang="en-US" sz="1200" dirty="0">
                <a:solidFill>
                  <a:srgbClr val="000000"/>
                </a:solidFill>
                <a:latin typeface="verdana" panose="020B0604030504040204" pitchFamily="34" charset="0"/>
              </a:rPr>
              <a:t>,</a:t>
            </a:r>
            <a:r>
              <a:rPr lang="en-US" sz="1200" dirty="0">
                <a:solidFill>
                  <a:srgbClr val="C00000"/>
                </a:solidFill>
                <a:latin typeface="verdana" panose="020B0604030504040204" pitchFamily="34" charset="0"/>
              </a:rPr>
              <a:t>8</a:t>
            </a:r>
            <a:r>
              <a:rPr lang="en-US" sz="1200" dirty="0">
                <a:solidFill>
                  <a:srgbClr val="000000"/>
                </a:solidFill>
                <a:latin typeface="verdana" panose="020B0604030504040204" pitchFamily="34" charset="0"/>
              </a:rPr>
              <a:t>);  </a:t>
            </a:r>
          </a:p>
          <a:p>
            <a:pPr marL="0" indent="0">
              <a:buNone/>
            </a:pPr>
            <a:r>
              <a:rPr lang="en-US" sz="1200" dirty="0">
                <a:solidFill>
                  <a:srgbClr val="000000"/>
                </a:solidFill>
                <a:latin typeface="verdana" panose="020B0604030504040204" pitchFamily="34" charset="0"/>
              </a:rPr>
              <a:t>    Book b2=</a:t>
            </a:r>
            <a:r>
              <a:rPr lang="en-US" sz="1200" b="1" dirty="0">
                <a:solidFill>
                  <a:srgbClr val="006699"/>
                </a:solidFill>
                <a:latin typeface="verdana" panose="020B0604030504040204" pitchFamily="34" charset="0"/>
              </a:rPr>
              <a:t>new</a:t>
            </a:r>
            <a:r>
              <a:rPr lang="en-US" sz="1200" dirty="0">
                <a:solidFill>
                  <a:srgbClr val="000000"/>
                </a:solidFill>
                <a:latin typeface="verdana" panose="020B0604030504040204" pitchFamily="34" charset="0"/>
              </a:rPr>
              <a:t> Book(</a:t>
            </a:r>
            <a:r>
              <a:rPr lang="en-US" sz="1200" dirty="0">
                <a:solidFill>
                  <a:srgbClr val="C00000"/>
                </a:solidFill>
                <a:latin typeface="verdana" panose="020B0604030504040204" pitchFamily="34" charset="0"/>
              </a:rPr>
              <a:t>102</a:t>
            </a:r>
            <a:r>
              <a:rPr lang="en-US" sz="1200" dirty="0">
                <a:solidFill>
                  <a:srgbClr val="000000"/>
                </a:solidFill>
                <a:latin typeface="verdana" panose="020B0604030504040204" pitchFamily="34" charset="0"/>
              </a:rPr>
              <a:t>,</a:t>
            </a:r>
            <a:r>
              <a:rPr lang="en-US" sz="1200" dirty="0">
                <a:solidFill>
                  <a:srgbClr val="0000FF"/>
                </a:solidFill>
                <a:latin typeface="verdana" panose="020B0604030504040204" pitchFamily="34" charset="0"/>
              </a:rPr>
              <a:t>"Data Communications &amp; Networking"</a:t>
            </a:r>
            <a:r>
              <a:rPr lang="en-US" sz="1200" dirty="0">
                <a:solidFill>
                  <a:srgbClr val="000000"/>
                </a:solidFill>
                <a:latin typeface="verdana" panose="020B0604030504040204" pitchFamily="34" charset="0"/>
              </a:rPr>
              <a:t>,</a:t>
            </a:r>
            <a:r>
              <a:rPr lang="en-US" sz="1200" dirty="0">
                <a:solidFill>
                  <a:srgbClr val="0000FF"/>
                </a:solidFill>
                <a:latin typeface="verdana" panose="020B0604030504040204" pitchFamily="34" charset="0"/>
              </a:rPr>
              <a:t>"</a:t>
            </a:r>
            <a:r>
              <a:rPr lang="en-US" sz="1200" dirty="0" err="1">
                <a:solidFill>
                  <a:srgbClr val="0000FF"/>
                </a:solidFill>
                <a:latin typeface="verdana" panose="020B0604030504040204" pitchFamily="34" charset="0"/>
              </a:rPr>
              <a:t>Forouzan</a:t>
            </a:r>
            <a:r>
              <a:rPr lang="en-US" sz="1200" dirty="0">
                <a:solidFill>
                  <a:srgbClr val="0000FF"/>
                </a:solidFill>
                <a:latin typeface="verdana" panose="020B0604030504040204" pitchFamily="34" charset="0"/>
              </a:rPr>
              <a:t>"</a:t>
            </a:r>
            <a:r>
              <a:rPr lang="en-US" sz="1200" dirty="0">
                <a:solidFill>
                  <a:srgbClr val="000000"/>
                </a:solidFill>
                <a:latin typeface="verdana" panose="020B0604030504040204" pitchFamily="34" charset="0"/>
              </a:rPr>
              <a:t>,</a:t>
            </a:r>
            <a:r>
              <a:rPr lang="en-US" sz="1200" dirty="0">
                <a:solidFill>
                  <a:srgbClr val="0000FF"/>
                </a:solidFill>
                <a:latin typeface="verdana" panose="020B0604030504040204" pitchFamily="34" charset="0"/>
              </a:rPr>
              <a:t>"Mc </a:t>
            </a:r>
            <a:r>
              <a:rPr lang="en-US" sz="1200" dirty="0" err="1">
                <a:solidFill>
                  <a:srgbClr val="0000FF"/>
                </a:solidFill>
                <a:latin typeface="verdana" panose="020B0604030504040204" pitchFamily="34" charset="0"/>
              </a:rPr>
              <a:t>Graw</a:t>
            </a:r>
            <a:r>
              <a:rPr lang="en-US" sz="1200" dirty="0">
                <a:solidFill>
                  <a:srgbClr val="0000FF"/>
                </a:solidFill>
                <a:latin typeface="verdana" panose="020B0604030504040204" pitchFamily="34" charset="0"/>
              </a:rPr>
              <a:t> Hill"</a:t>
            </a:r>
            <a:r>
              <a:rPr lang="en-US" sz="1200" dirty="0">
                <a:solidFill>
                  <a:srgbClr val="000000"/>
                </a:solidFill>
                <a:latin typeface="verdana" panose="020B0604030504040204" pitchFamily="34" charset="0"/>
              </a:rPr>
              <a:t>,</a:t>
            </a:r>
            <a:r>
              <a:rPr lang="en-US" sz="1200" dirty="0">
                <a:solidFill>
                  <a:srgbClr val="C00000"/>
                </a:solidFill>
                <a:latin typeface="verdana" panose="020B0604030504040204" pitchFamily="34" charset="0"/>
              </a:rPr>
              <a:t>4</a:t>
            </a:r>
            <a:r>
              <a:rPr lang="en-US" sz="1200" dirty="0">
                <a:solidFill>
                  <a:srgbClr val="000000"/>
                </a:solidFill>
                <a:latin typeface="verdana" panose="020B0604030504040204" pitchFamily="34" charset="0"/>
              </a:rPr>
              <a:t>);  </a:t>
            </a:r>
          </a:p>
          <a:p>
            <a:pPr marL="0" indent="0">
              <a:buNone/>
            </a:pPr>
            <a:r>
              <a:rPr lang="en-US" sz="1200" dirty="0">
                <a:solidFill>
                  <a:srgbClr val="000000"/>
                </a:solidFill>
                <a:latin typeface="verdana" panose="020B0604030504040204" pitchFamily="34" charset="0"/>
              </a:rPr>
              <a:t>    Book b3=</a:t>
            </a:r>
            <a:r>
              <a:rPr lang="en-US" sz="1200" b="1" dirty="0">
                <a:solidFill>
                  <a:srgbClr val="006699"/>
                </a:solidFill>
                <a:latin typeface="verdana" panose="020B0604030504040204" pitchFamily="34" charset="0"/>
              </a:rPr>
              <a:t>new</a:t>
            </a:r>
            <a:r>
              <a:rPr lang="en-US" sz="1200" dirty="0">
                <a:solidFill>
                  <a:srgbClr val="000000"/>
                </a:solidFill>
                <a:latin typeface="verdana" panose="020B0604030504040204" pitchFamily="34" charset="0"/>
              </a:rPr>
              <a:t> Book(</a:t>
            </a:r>
            <a:r>
              <a:rPr lang="en-US" sz="1200" dirty="0">
                <a:solidFill>
                  <a:srgbClr val="C00000"/>
                </a:solidFill>
                <a:latin typeface="verdana" panose="020B0604030504040204" pitchFamily="34" charset="0"/>
              </a:rPr>
              <a:t>103</a:t>
            </a:r>
            <a:r>
              <a:rPr lang="en-US" sz="1200" dirty="0">
                <a:solidFill>
                  <a:srgbClr val="000000"/>
                </a:solidFill>
                <a:latin typeface="verdana" panose="020B0604030504040204" pitchFamily="34" charset="0"/>
              </a:rPr>
              <a:t>,</a:t>
            </a:r>
            <a:r>
              <a:rPr lang="en-US" sz="1200" dirty="0">
                <a:solidFill>
                  <a:srgbClr val="0000FF"/>
                </a:solidFill>
                <a:latin typeface="verdana" panose="020B0604030504040204" pitchFamily="34" charset="0"/>
              </a:rPr>
              <a:t>"Operating System"</a:t>
            </a:r>
            <a:r>
              <a:rPr lang="en-US" sz="1200" dirty="0">
                <a:solidFill>
                  <a:srgbClr val="000000"/>
                </a:solidFill>
                <a:latin typeface="verdana" panose="020B0604030504040204" pitchFamily="34" charset="0"/>
              </a:rPr>
              <a:t>,</a:t>
            </a:r>
            <a:r>
              <a:rPr lang="en-US" sz="1200" dirty="0">
                <a:solidFill>
                  <a:srgbClr val="0000FF"/>
                </a:solidFill>
                <a:latin typeface="verdana" panose="020B0604030504040204" pitchFamily="34" charset="0"/>
              </a:rPr>
              <a:t>"Galvin"</a:t>
            </a:r>
            <a:r>
              <a:rPr lang="en-US" sz="1200" dirty="0">
                <a:solidFill>
                  <a:srgbClr val="000000"/>
                </a:solidFill>
                <a:latin typeface="verdana" panose="020B0604030504040204" pitchFamily="34" charset="0"/>
              </a:rPr>
              <a:t>,</a:t>
            </a:r>
            <a:r>
              <a:rPr lang="en-US" sz="1200" dirty="0">
                <a:solidFill>
                  <a:srgbClr val="0000FF"/>
                </a:solidFill>
                <a:latin typeface="verdana" panose="020B0604030504040204" pitchFamily="34" charset="0"/>
              </a:rPr>
              <a:t>"Wiley"</a:t>
            </a:r>
            <a:r>
              <a:rPr lang="en-US" sz="1200" dirty="0">
                <a:solidFill>
                  <a:srgbClr val="000000"/>
                </a:solidFill>
                <a:latin typeface="verdana" panose="020B0604030504040204" pitchFamily="34" charset="0"/>
              </a:rPr>
              <a:t>,</a:t>
            </a:r>
            <a:r>
              <a:rPr lang="en-US" sz="1200" dirty="0">
                <a:solidFill>
                  <a:srgbClr val="C00000"/>
                </a:solidFill>
                <a:latin typeface="verdana" panose="020B0604030504040204" pitchFamily="34" charset="0"/>
              </a:rPr>
              <a:t>6</a:t>
            </a:r>
            <a:r>
              <a:rPr lang="en-US" sz="1200" dirty="0">
                <a:solidFill>
                  <a:srgbClr val="000000"/>
                </a:solidFill>
                <a:latin typeface="verdana" panose="020B0604030504040204" pitchFamily="34" charset="0"/>
              </a:rPr>
              <a:t>);  </a:t>
            </a:r>
          </a:p>
          <a:p>
            <a:pPr marL="0" indent="0">
              <a:buNone/>
            </a:pPr>
            <a:r>
              <a:rPr lang="en-US" sz="1200" dirty="0">
                <a:solidFill>
                  <a:srgbClr val="000000"/>
                </a:solidFill>
                <a:latin typeface="verdana" panose="020B0604030504040204" pitchFamily="34" charset="0"/>
              </a:rPr>
              <a:t>    </a:t>
            </a:r>
            <a:r>
              <a:rPr lang="en-US" sz="1200" dirty="0">
                <a:solidFill>
                  <a:srgbClr val="008200"/>
                </a:solidFill>
                <a:latin typeface="verdana" panose="020B0604030504040204" pitchFamily="34" charset="0"/>
              </a:rPr>
              <a:t>//Adding Books to list</a:t>
            </a:r>
            <a:r>
              <a:rPr lang="en-US" sz="1200" dirty="0">
                <a:solidFill>
                  <a:srgbClr val="000000"/>
                </a:solidFill>
                <a:latin typeface="verdana" panose="020B0604030504040204" pitchFamily="34" charset="0"/>
              </a:rPr>
              <a:t>  </a:t>
            </a:r>
          </a:p>
          <a:p>
            <a:pPr marL="0" indent="0">
              <a:buNone/>
            </a:pPr>
            <a:r>
              <a:rPr lang="en-US" sz="1200" dirty="0">
                <a:solidFill>
                  <a:srgbClr val="000000"/>
                </a:solidFill>
                <a:latin typeface="verdana" panose="020B0604030504040204" pitchFamily="34" charset="0"/>
              </a:rPr>
              <a:t>    </a:t>
            </a:r>
            <a:r>
              <a:rPr lang="en-US" sz="1200" dirty="0" err="1">
                <a:solidFill>
                  <a:srgbClr val="000000"/>
                </a:solidFill>
                <a:latin typeface="verdana" panose="020B0604030504040204" pitchFamily="34" charset="0"/>
              </a:rPr>
              <a:t>list.add</a:t>
            </a:r>
            <a:r>
              <a:rPr lang="en-US" sz="1200" dirty="0">
                <a:solidFill>
                  <a:srgbClr val="000000"/>
                </a:solidFill>
                <a:latin typeface="verdana" panose="020B0604030504040204" pitchFamily="34" charset="0"/>
              </a:rPr>
              <a:t>(b1);  </a:t>
            </a:r>
          </a:p>
          <a:p>
            <a:pPr marL="0" indent="0">
              <a:buNone/>
            </a:pPr>
            <a:r>
              <a:rPr lang="en-US" sz="1200" dirty="0">
                <a:solidFill>
                  <a:srgbClr val="000000"/>
                </a:solidFill>
                <a:latin typeface="verdana" panose="020B0604030504040204" pitchFamily="34" charset="0"/>
              </a:rPr>
              <a:t>    </a:t>
            </a:r>
            <a:r>
              <a:rPr lang="en-US" sz="1200" dirty="0" err="1">
                <a:solidFill>
                  <a:srgbClr val="000000"/>
                </a:solidFill>
                <a:latin typeface="verdana" panose="020B0604030504040204" pitchFamily="34" charset="0"/>
              </a:rPr>
              <a:t>list.add</a:t>
            </a:r>
            <a:r>
              <a:rPr lang="en-US" sz="1200" dirty="0">
                <a:solidFill>
                  <a:srgbClr val="000000"/>
                </a:solidFill>
                <a:latin typeface="verdana" panose="020B0604030504040204" pitchFamily="34" charset="0"/>
              </a:rPr>
              <a:t>(b2);  </a:t>
            </a:r>
          </a:p>
          <a:p>
            <a:pPr marL="0" indent="0">
              <a:buNone/>
            </a:pPr>
            <a:r>
              <a:rPr lang="en-US" sz="1200" dirty="0">
                <a:solidFill>
                  <a:srgbClr val="000000"/>
                </a:solidFill>
                <a:latin typeface="verdana" panose="020B0604030504040204" pitchFamily="34" charset="0"/>
              </a:rPr>
              <a:t>    </a:t>
            </a:r>
            <a:r>
              <a:rPr lang="en-US" sz="1200" dirty="0" err="1">
                <a:solidFill>
                  <a:srgbClr val="000000"/>
                </a:solidFill>
                <a:latin typeface="verdana" panose="020B0604030504040204" pitchFamily="34" charset="0"/>
              </a:rPr>
              <a:t>list.add</a:t>
            </a:r>
            <a:r>
              <a:rPr lang="en-US" sz="1200" dirty="0">
                <a:solidFill>
                  <a:srgbClr val="000000"/>
                </a:solidFill>
                <a:latin typeface="verdana" panose="020B0604030504040204" pitchFamily="34" charset="0"/>
              </a:rPr>
              <a:t>(b3);  </a:t>
            </a:r>
          </a:p>
          <a:p>
            <a:pPr marL="0" indent="0">
              <a:buNone/>
            </a:pPr>
            <a:r>
              <a:rPr lang="en-US" sz="1200" dirty="0">
                <a:solidFill>
                  <a:srgbClr val="000000"/>
                </a:solidFill>
                <a:latin typeface="verdana" panose="020B0604030504040204" pitchFamily="34" charset="0"/>
              </a:rPr>
              <a:t>    </a:t>
            </a:r>
            <a:r>
              <a:rPr lang="en-US" sz="1200" dirty="0">
                <a:solidFill>
                  <a:srgbClr val="008200"/>
                </a:solidFill>
                <a:latin typeface="verdana" panose="020B0604030504040204" pitchFamily="34" charset="0"/>
              </a:rPr>
              <a:t>//Traversing list</a:t>
            </a:r>
            <a:r>
              <a:rPr lang="en-US" sz="1200" dirty="0">
                <a:solidFill>
                  <a:srgbClr val="000000"/>
                </a:solidFill>
                <a:latin typeface="verdana" panose="020B0604030504040204" pitchFamily="34" charset="0"/>
              </a:rPr>
              <a:t>  </a:t>
            </a:r>
          </a:p>
          <a:p>
            <a:pPr marL="0" indent="0">
              <a:buNone/>
            </a:pPr>
            <a:r>
              <a:rPr lang="en-US" sz="1200" dirty="0">
                <a:solidFill>
                  <a:srgbClr val="000000"/>
                </a:solidFill>
                <a:latin typeface="verdana" panose="020B0604030504040204" pitchFamily="34" charset="0"/>
              </a:rPr>
              <a:t>    </a:t>
            </a:r>
            <a:r>
              <a:rPr lang="en-US" sz="1200" b="1" dirty="0">
                <a:solidFill>
                  <a:srgbClr val="006699"/>
                </a:solidFill>
                <a:latin typeface="verdana" panose="020B0604030504040204" pitchFamily="34" charset="0"/>
              </a:rPr>
              <a:t>for</a:t>
            </a:r>
            <a:r>
              <a:rPr lang="en-US" sz="1200" dirty="0">
                <a:solidFill>
                  <a:srgbClr val="000000"/>
                </a:solidFill>
                <a:latin typeface="verdana" panose="020B0604030504040204" pitchFamily="34" charset="0"/>
              </a:rPr>
              <a:t>(Book b:list){  </a:t>
            </a:r>
          </a:p>
          <a:p>
            <a:pPr marL="0" indent="0">
              <a:buNone/>
            </a:pPr>
            <a:r>
              <a:rPr lang="en-US" sz="1200" dirty="0">
                <a:solidFill>
                  <a:srgbClr val="000000"/>
                </a:solidFill>
                <a:latin typeface="verdana" panose="020B0604030504040204" pitchFamily="34" charset="0"/>
              </a:rPr>
              <a:t>    </a:t>
            </a:r>
            <a:r>
              <a:rPr lang="en-US" sz="1200" dirty="0" err="1">
                <a:solidFill>
                  <a:srgbClr val="000000"/>
                </a:solidFill>
                <a:latin typeface="verdana" panose="020B0604030504040204" pitchFamily="34" charset="0"/>
              </a:rPr>
              <a:t>System.out.println</a:t>
            </a:r>
            <a:r>
              <a:rPr lang="en-US" sz="1200" dirty="0">
                <a:solidFill>
                  <a:srgbClr val="000000"/>
                </a:solidFill>
                <a:latin typeface="verdana" panose="020B0604030504040204" pitchFamily="34" charset="0"/>
              </a:rPr>
              <a:t>(b.id+</a:t>
            </a:r>
            <a:r>
              <a:rPr lang="en-US" sz="1200" dirty="0">
                <a:solidFill>
                  <a:srgbClr val="0000FF"/>
                </a:solidFill>
                <a:latin typeface="verdana" panose="020B0604030504040204" pitchFamily="34" charset="0"/>
              </a:rPr>
              <a:t>" "</a:t>
            </a:r>
            <a:r>
              <a:rPr lang="en-US" sz="1200" dirty="0">
                <a:solidFill>
                  <a:srgbClr val="000000"/>
                </a:solidFill>
                <a:latin typeface="verdana" panose="020B0604030504040204" pitchFamily="34" charset="0"/>
              </a:rPr>
              <a:t>+b.name+</a:t>
            </a:r>
            <a:r>
              <a:rPr lang="en-US" sz="1200" dirty="0">
                <a:solidFill>
                  <a:srgbClr val="0000FF"/>
                </a:solidFill>
                <a:latin typeface="verdana" panose="020B0604030504040204" pitchFamily="34" charset="0"/>
              </a:rPr>
              <a:t>" "</a:t>
            </a:r>
            <a:r>
              <a:rPr lang="en-US" sz="1200" dirty="0">
                <a:solidFill>
                  <a:srgbClr val="000000"/>
                </a:solidFill>
                <a:latin typeface="verdana" panose="020B0604030504040204" pitchFamily="34" charset="0"/>
              </a:rPr>
              <a:t>+</a:t>
            </a:r>
            <a:r>
              <a:rPr lang="en-US" sz="1200" dirty="0" err="1">
                <a:solidFill>
                  <a:srgbClr val="000000"/>
                </a:solidFill>
                <a:latin typeface="verdana" panose="020B0604030504040204" pitchFamily="34" charset="0"/>
              </a:rPr>
              <a:t>b.author</a:t>
            </a:r>
            <a:r>
              <a:rPr lang="en-US" sz="1200" dirty="0">
                <a:solidFill>
                  <a:srgbClr val="000000"/>
                </a:solidFill>
                <a:latin typeface="verdana" panose="020B0604030504040204" pitchFamily="34" charset="0"/>
              </a:rPr>
              <a:t>+</a:t>
            </a:r>
            <a:r>
              <a:rPr lang="en-US" sz="1200" dirty="0">
                <a:solidFill>
                  <a:srgbClr val="0000FF"/>
                </a:solidFill>
                <a:latin typeface="verdana" panose="020B0604030504040204" pitchFamily="34" charset="0"/>
              </a:rPr>
              <a:t>" "</a:t>
            </a:r>
            <a:r>
              <a:rPr lang="en-US" sz="1200" dirty="0">
                <a:solidFill>
                  <a:srgbClr val="000000"/>
                </a:solidFill>
                <a:latin typeface="verdana" panose="020B0604030504040204" pitchFamily="34" charset="0"/>
              </a:rPr>
              <a:t>+</a:t>
            </a:r>
            <a:r>
              <a:rPr lang="en-US" sz="1200" dirty="0" err="1">
                <a:solidFill>
                  <a:srgbClr val="000000"/>
                </a:solidFill>
                <a:latin typeface="verdana" panose="020B0604030504040204" pitchFamily="34" charset="0"/>
              </a:rPr>
              <a:t>b.publisher</a:t>
            </a:r>
            <a:r>
              <a:rPr lang="en-US" sz="1200" dirty="0">
                <a:solidFill>
                  <a:srgbClr val="000000"/>
                </a:solidFill>
                <a:latin typeface="verdana" panose="020B0604030504040204" pitchFamily="34" charset="0"/>
              </a:rPr>
              <a:t>+</a:t>
            </a:r>
            <a:r>
              <a:rPr lang="en-US" sz="1200" dirty="0">
                <a:solidFill>
                  <a:srgbClr val="0000FF"/>
                </a:solidFill>
                <a:latin typeface="verdana" panose="020B0604030504040204" pitchFamily="34" charset="0"/>
              </a:rPr>
              <a:t>" "</a:t>
            </a:r>
            <a:r>
              <a:rPr lang="en-US" sz="1200" dirty="0">
                <a:solidFill>
                  <a:srgbClr val="000000"/>
                </a:solidFill>
                <a:latin typeface="verdana" panose="020B0604030504040204" pitchFamily="34" charset="0"/>
              </a:rPr>
              <a:t>+</a:t>
            </a:r>
            <a:r>
              <a:rPr lang="en-US" sz="1200" dirty="0" err="1">
                <a:solidFill>
                  <a:srgbClr val="000000"/>
                </a:solidFill>
                <a:latin typeface="verdana" panose="020B0604030504040204" pitchFamily="34" charset="0"/>
              </a:rPr>
              <a:t>b.quantity</a:t>
            </a:r>
            <a:r>
              <a:rPr lang="en-US" sz="1200" dirty="0">
                <a:solidFill>
                  <a:srgbClr val="000000"/>
                </a:solidFill>
                <a:latin typeface="verdana" panose="020B0604030504040204" pitchFamily="34" charset="0"/>
              </a:rPr>
              <a:t>);  </a:t>
            </a:r>
          </a:p>
          <a:p>
            <a:pPr marL="0" indent="0">
              <a:buNone/>
            </a:pPr>
            <a:r>
              <a:rPr lang="en-US" sz="1200" dirty="0">
                <a:solidFill>
                  <a:srgbClr val="000000"/>
                </a:solidFill>
                <a:latin typeface="verdana" panose="020B0604030504040204" pitchFamily="34" charset="0"/>
              </a:rPr>
              <a:t>    }  </a:t>
            </a:r>
          </a:p>
          <a:p>
            <a:pPr marL="0" indent="0">
              <a:buNone/>
            </a:pPr>
            <a:r>
              <a:rPr lang="en-US" sz="1200" dirty="0">
                <a:solidFill>
                  <a:srgbClr val="000000"/>
                </a:solidFill>
                <a:latin typeface="verdana" panose="020B0604030504040204" pitchFamily="34" charset="0"/>
              </a:rPr>
              <a:t>}  </a:t>
            </a:r>
          </a:p>
          <a:p>
            <a:pPr marL="0" indent="0">
              <a:buNone/>
            </a:pPr>
            <a:r>
              <a:rPr lang="en-US" sz="1200" dirty="0">
                <a:solidFill>
                  <a:srgbClr val="000000"/>
                </a:solidFill>
                <a:latin typeface="verdana" panose="020B0604030504040204" pitchFamily="34" charset="0"/>
              </a:rPr>
              <a:t>}  </a:t>
            </a:r>
          </a:p>
          <a:p>
            <a:r>
              <a:rPr lang="en-US" sz="1200" dirty="0"/>
              <a:t>//output</a:t>
            </a:r>
          </a:p>
          <a:p>
            <a:r>
              <a:rPr lang="en-US" sz="1200" dirty="0"/>
              <a:t>101? Let? us? C? Yashwant? </a:t>
            </a:r>
            <a:r>
              <a:rPr lang="en-US" sz="1200" dirty="0" err="1"/>
              <a:t>Kanetkar</a:t>
            </a:r>
            <a:r>
              <a:rPr lang="en-US" sz="1200" dirty="0"/>
              <a:t>? BPB? 8</a:t>
            </a:r>
          </a:p>
          <a:p>
            <a:r>
              <a:rPr lang="en-US" sz="1200" dirty="0"/>
              <a:t>102? Data? Communications? &amp;? Networking? </a:t>
            </a:r>
            <a:r>
              <a:rPr lang="en-US" sz="1200" dirty="0" err="1"/>
              <a:t>Forouzan</a:t>
            </a:r>
            <a:r>
              <a:rPr lang="en-US" sz="1200" dirty="0"/>
              <a:t>? Mc? Graw? Hill? 4</a:t>
            </a:r>
          </a:p>
          <a:p>
            <a:r>
              <a:rPr lang="en-US" sz="1200" dirty="0"/>
              <a:t>103? Operating? System? Galvin? Wiley? </a:t>
            </a:r>
            <a:r>
              <a:rPr lang="en-US" sz="1200"/>
              <a:t>6</a:t>
            </a:r>
            <a:endParaRPr lang="en-US" sz="1200" dirty="0"/>
          </a:p>
        </p:txBody>
      </p:sp>
    </p:spTree>
    <p:extLst>
      <p:ext uri="{BB962C8B-B14F-4D97-AF65-F5344CB8AC3E}">
        <p14:creationId xmlns:p14="http://schemas.microsoft.com/office/powerpoint/2010/main" val="3106107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66395"/>
          </a:xfrm>
        </p:spPr>
        <p:txBody>
          <a:bodyPr>
            <a:normAutofit fontScale="90000"/>
          </a:bodyPr>
          <a:lstStyle/>
          <a:p>
            <a:pPr algn="ctr"/>
            <a:r>
              <a:rPr lang="en-US" sz="3200" u="sng" dirty="0" err="1">
                <a:solidFill>
                  <a:srgbClr val="000000"/>
                </a:solidFill>
                <a:latin typeface="verdana" panose="020B0604030504040204" pitchFamily="34" charset="0"/>
              </a:rPr>
              <a:t>HashSet</a:t>
            </a:r>
            <a:r>
              <a:rPr lang="en-US" sz="3200" u="sng" dirty="0">
                <a:solidFill>
                  <a:srgbClr val="000000"/>
                </a:solidFill>
                <a:latin typeface="verdana" panose="020B0604030504040204" pitchFamily="34" charset="0"/>
              </a:rPr>
              <a:t> class</a:t>
            </a:r>
            <a:endParaRPr lang="en-US" sz="3200" u="sng" dirty="0"/>
          </a:p>
        </p:txBody>
      </p:sp>
      <p:sp>
        <p:nvSpPr>
          <p:cNvPr id="3" name="Content Placeholder 2"/>
          <p:cNvSpPr>
            <a:spLocks noGrp="1"/>
          </p:cNvSpPr>
          <p:nvPr>
            <p:ph idx="1"/>
          </p:nvPr>
        </p:nvSpPr>
        <p:spPr>
          <a:xfrm>
            <a:off x="616131" y="976540"/>
            <a:ext cx="11166566" cy="5672454"/>
          </a:xfrm>
        </p:spPr>
        <p:txBody>
          <a:bodyPr>
            <a:normAutofit fontScale="77500" lnSpcReduction="20000"/>
          </a:bodyPr>
          <a:lstStyle/>
          <a:p>
            <a:r>
              <a:rPr lang="en-US" dirty="0">
                <a:solidFill>
                  <a:srgbClr val="000000"/>
                </a:solidFill>
                <a:latin typeface="verdana" panose="020B0604030504040204" pitchFamily="34" charset="0"/>
              </a:rPr>
              <a:t>Java </a:t>
            </a:r>
            <a:r>
              <a:rPr lang="en-US" dirty="0" err="1">
                <a:solidFill>
                  <a:srgbClr val="000000"/>
                </a:solidFill>
                <a:latin typeface="verdana" panose="020B0604030504040204" pitchFamily="34" charset="0"/>
              </a:rPr>
              <a:t>HashSet</a:t>
            </a:r>
            <a:r>
              <a:rPr lang="en-US" dirty="0">
                <a:solidFill>
                  <a:srgbClr val="000000"/>
                </a:solidFill>
                <a:latin typeface="verdana" panose="020B0604030504040204" pitchFamily="34" charset="0"/>
              </a:rPr>
              <a:t> class is used to create a collection that </a:t>
            </a:r>
            <a:r>
              <a:rPr lang="en-US" u="sng" dirty="0">
                <a:solidFill>
                  <a:srgbClr val="000000"/>
                </a:solidFill>
                <a:latin typeface="verdana" panose="020B0604030504040204" pitchFamily="34" charset="0"/>
              </a:rPr>
              <a:t>uses a hash table for storage. It inherits the </a:t>
            </a:r>
            <a:r>
              <a:rPr lang="en-US" u="sng" dirty="0" err="1">
                <a:solidFill>
                  <a:srgbClr val="000000"/>
                </a:solidFill>
                <a:latin typeface="verdana" panose="020B0604030504040204" pitchFamily="34" charset="0"/>
              </a:rPr>
              <a:t>AbstractSet</a:t>
            </a:r>
            <a:r>
              <a:rPr lang="en-US" u="sng" dirty="0">
                <a:solidFill>
                  <a:srgbClr val="000000"/>
                </a:solidFill>
                <a:latin typeface="verdana" panose="020B0604030504040204" pitchFamily="34" charset="0"/>
              </a:rPr>
              <a:t> class and implements Set interface.</a:t>
            </a:r>
          </a:p>
          <a:p>
            <a:r>
              <a:rPr lang="en-US" dirty="0" err="1">
                <a:solidFill>
                  <a:srgbClr val="000000"/>
                </a:solidFill>
                <a:latin typeface="verdana" panose="020B0604030504040204" pitchFamily="34" charset="0"/>
              </a:rPr>
              <a:t>HashSet</a:t>
            </a:r>
            <a:r>
              <a:rPr lang="en-US" dirty="0">
                <a:solidFill>
                  <a:srgbClr val="000000"/>
                </a:solidFill>
                <a:latin typeface="verdana" panose="020B0604030504040204" pitchFamily="34" charset="0"/>
              </a:rPr>
              <a:t> stores the elements by using a mechanism called </a:t>
            </a:r>
            <a:r>
              <a:rPr lang="en-US" b="1" dirty="0">
                <a:solidFill>
                  <a:srgbClr val="000000"/>
                </a:solidFill>
                <a:latin typeface="verdana" panose="020B0604030504040204" pitchFamily="34" charset="0"/>
              </a:rPr>
              <a:t>hashing.</a:t>
            </a:r>
            <a:endParaRPr lang="en-US" dirty="0">
              <a:solidFill>
                <a:srgbClr val="000000"/>
              </a:solidFill>
              <a:latin typeface="verdana" panose="020B0604030504040204" pitchFamily="34" charset="0"/>
            </a:endParaRPr>
          </a:p>
          <a:p>
            <a:r>
              <a:rPr lang="en-US" dirty="0" err="1">
                <a:solidFill>
                  <a:srgbClr val="000000"/>
                </a:solidFill>
                <a:latin typeface="verdana" panose="020B0604030504040204" pitchFamily="34" charset="0"/>
              </a:rPr>
              <a:t>HashSet</a:t>
            </a:r>
            <a:r>
              <a:rPr lang="en-US" dirty="0">
                <a:solidFill>
                  <a:srgbClr val="000000"/>
                </a:solidFill>
                <a:latin typeface="verdana" panose="020B0604030504040204" pitchFamily="34" charset="0"/>
              </a:rPr>
              <a:t> </a:t>
            </a:r>
            <a:r>
              <a:rPr lang="en-US" u="sng" dirty="0">
                <a:solidFill>
                  <a:srgbClr val="000000"/>
                </a:solidFill>
                <a:latin typeface="verdana" panose="020B0604030504040204" pitchFamily="34" charset="0"/>
              </a:rPr>
              <a:t>contains unique elements only.</a:t>
            </a:r>
          </a:p>
          <a:p>
            <a:r>
              <a:rPr lang="en-US" dirty="0" err="1">
                <a:solidFill>
                  <a:srgbClr val="000000"/>
                </a:solidFill>
                <a:latin typeface="verdana" panose="020B0604030504040204" pitchFamily="34" charset="0"/>
              </a:rPr>
              <a:t>HashSet</a:t>
            </a:r>
            <a:r>
              <a:rPr lang="en-US" dirty="0">
                <a:solidFill>
                  <a:srgbClr val="000000"/>
                </a:solidFill>
                <a:latin typeface="verdana" panose="020B0604030504040204" pitchFamily="34" charset="0"/>
              </a:rPr>
              <a:t> </a:t>
            </a:r>
            <a:r>
              <a:rPr lang="en-US" u="sng" dirty="0">
                <a:solidFill>
                  <a:srgbClr val="000000"/>
                </a:solidFill>
                <a:latin typeface="verdana" panose="020B0604030504040204" pitchFamily="34" charset="0"/>
              </a:rPr>
              <a:t>allows null value.</a:t>
            </a:r>
          </a:p>
          <a:p>
            <a:r>
              <a:rPr lang="en-US" dirty="0" err="1">
                <a:solidFill>
                  <a:srgbClr val="000000"/>
                </a:solidFill>
                <a:latin typeface="verdana" panose="020B0604030504040204" pitchFamily="34" charset="0"/>
              </a:rPr>
              <a:t>HashSet</a:t>
            </a:r>
            <a:r>
              <a:rPr lang="en-US" dirty="0">
                <a:solidFill>
                  <a:srgbClr val="000000"/>
                </a:solidFill>
                <a:latin typeface="verdana" panose="020B0604030504040204" pitchFamily="34" charset="0"/>
              </a:rPr>
              <a:t> doesn't maintain the insertion order. Here, elements are inserted on the basis of their </a:t>
            </a:r>
            <a:r>
              <a:rPr lang="en-US" dirty="0" err="1">
                <a:solidFill>
                  <a:srgbClr val="000000"/>
                </a:solidFill>
                <a:latin typeface="verdana" panose="020B0604030504040204" pitchFamily="34" charset="0"/>
              </a:rPr>
              <a:t>hashcode</a:t>
            </a:r>
            <a:r>
              <a:rPr lang="en-US" dirty="0">
                <a:solidFill>
                  <a:srgbClr val="000000"/>
                </a:solidFill>
                <a:latin typeface="verdana" panose="020B0604030504040204" pitchFamily="34" charset="0"/>
              </a:rPr>
              <a:t>.</a:t>
            </a:r>
          </a:p>
          <a:p>
            <a:r>
              <a:rPr lang="en-US" dirty="0" err="1">
                <a:solidFill>
                  <a:srgbClr val="000000"/>
                </a:solidFill>
                <a:latin typeface="verdana" panose="020B0604030504040204" pitchFamily="34" charset="0"/>
              </a:rPr>
              <a:t>HashSet</a:t>
            </a:r>
            <a:r>
              <a:rPr lang="en-US" dirty="0">
                <a:solidFill>
                  <a:srgbClr val="000000"/>
                </a:solidFill>
                <a:latin typeface="verdana" panose="020B0604030504040204" pitchFamily="34" charset="0"/>
              </a:rPr>
              <a:t> is the </a:t>
            </a:r>
            <a:r>
              <a:rPr lang="en-US" u="sng" dirty="0">
                <a:solidFill>
                  <a:srgbClr val="000000"/>
                </a:solidFill>
                <a:latin typeface="verdana" panose="020B0604030504040204" pitchFamily="34" charset="0"/>
              </a:rPr>
              <a:t>best approach for search</a:t>
            </a:r>
            <a:r>
              <a:rPr lang="en-US" dirty="0">
                <a:solidFill>
                  <a:srgbClr val="000000"/>
                </a:solidFill>
                <a:latin typeface="verdana" panose="020B0604030504040204" pitchFamily="34" charset="0"/>
              </a:rPr>
              <a:t> operations.</a:t>
            </a:r>
          </a:p>
          <a:p>
            <a:r>
              <a:rPr lang="en-US" dirty="0">
                <a:solidFill>
                  <a:srgbClr val="000000"/>
                </a:solidFill>
                <a:latin typeface="verdana" panose="020B0604030504040204" pitchFamily="34" charset="0"/>
              </a:rPr>
              <a:t>The initial default capacity of HashSet is 16, and the load factor is 0.75.</a:t>
            </a:r>
          </a:p>
          <a:p>
            <a:r>
              <a:rPr lang="en-US" b="1" dirty="0"/>
              <a:t>Initial Capacity:</a:t>
            </a:r>
            <a:r>
              <a:rPr lang="en-US" dirty="0"/>
              <a:t> The initial capacity means the number of buckets when </a:t>
            </a:r>
            <a:r>
              <a:rPr lang="en-US" dirty="0" err="1"/>
              <a:t>hashtable</a:t>
            </a:r>
            <a:r>
              <a:rPr lang="en-US" dirty="0"/>
              <a:t> (HashSet internally uses </a:t>
            </a:r>
            <a:r>
              <a:rPr lang="en-US" dirty="0" err="1"/>
              <a:t>hashtable</a:t>
            </a:r>
            <a:r>
              <a:rPr lang="en-US" dirty="0"/>
              <a:t> data structure) is created. The number of buckets will be automatically increased if the current size gets full.</a:t>
            </a:r>
            <a:br>
              <a:rPr lang="en-US" dirty="0"/>
            </a:br>
            <a:r>
              <a:rPr lang="en-US" b="1" dirty="0"/>
              <a:t>Load Factor:</a:t>
            </a:r>
            <a:r>
              <a:rPr lang="en-US" dirty="0"/>
              <a:t> The load factor is a measure of how full the HashSet is allowed to get before its capacity is automatically increased. When the number of entries in the hash table exceeds the product of the load factor and the current capacity, the hash table is rehashed (that is, internal data structures are rebuilt) so that the hash table has approximately twice the number of buckets.</a:t>
            </a:r>
            <a:endParaRPr lang="en-US" dirty="0">
              <a:solidFill>
                <a:srgbClr val="000000"/>
              </a:solidFill>
              <a:latin typeface="verdana" panose="020B0604030504040204" pitchFamily="34" charset="0"/>
            </a:endParaRPr>
          </a:p>
          <a:p>
            <a:endParaRPr lang="en-US" dirty="0"/>
          </a:p>
        </p:txBody>
      </p:sp>
    </p:spTree>
    <p:extLst>
      <p:ext uri="{BB962C8B-B14F-4D97-AF65-F5344CB8AC3E}">
        <p14:creationId xmlns:p14="http://schemas.microsoft.com/office/powerpoint/2010/main" val="37005334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constructors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79356200"/>
              </p:ext>
            </p:extLst>
          </p:nvPr>
        </p:nvGraphicFramePr>
        <p:xfrm>
          <a:off x="729010" y="1735456"/>
          <a:ext cx="11001435" cy="4391025"/>
        </p:xfrm>
        <a:graphic>
          <a:graphicData uri="http://schemas.openxmlformats.org/drawingml/2006/table">
            <a:tbl>
              <a:tblPr/>
              <a:tblGrid>
                <a:gridCol w="857006">
                  <a:extLst>
                    <a:ext uri="{9D8B030D-6E8A-4147-A177-3AD203B41FA5}">
                      <a16:colId xmlns:a16="http://schemas.microsoft.com/office/drawing/2014/main" val="4190442188"/>
                    </a:ext>
                  </a:extLst>
                </a:gridCol>
                <a:gridCol w="3263465">
                  <a:extLst>
                    <a:ext uri="{9D8B030D-6E8A-4147-A177-3AD203B41FA5}">
                      <a16:colId xmlns:a16="http://schemas.microsoft.com/office/drawing/2014/main" val="1091719513"/>
                    </a:ext>
                  </a:extLst>
                </a:gridCol>
                <a:gridCol w="6880964">
                  <a:extLst>
                    <a:ext uri="{9D8B030D-6E8A-4147-A177-3AD203B41FA5}">
                      <a16:colId xmlns:a16="http://schemas.microsoft.com/office/drawing/2014/main" val="3851076904"/>
                    </a:ext>
                  </a:extLst>
                </a:gridCol>
              </a:tblGrid>
              <a:tr h="410339">
                <a:tc>
                  <a:txBody>
                    <a:bodyPr/>
                    <a:lstStyle/>
                    <a:p>
                      <a:pPr algn="l" fontAlgn="t"/>
                      <a:r>
                        <a:rPr lang="en-US" sz="1800">
                          <a:solidFill>
                            <a:srgbClr val="000000"/>
                          </a:solidFill>
                          <a:effectLst/>
                          <a:latin typeface="times new roman" panose="02020603050405020304" pitchFamily="18" charset="0"/>
                        </a:rPr>
                        <a:t>SN</a:t>
                      </a:r>
                    </a:p>
                  </a:txBody>
                  <a:tcPr marL="60324" marR="60324" marT="60324" marB="60324">
                    <a:lnL w="9525" cap="flat" cmpd="sng" algn="ctr">
                      <a:solidFill>
                        <a:srgbClr val="28DDFE"/>
                      </a:solidFill>
                      <a:prstDash val="solid"/>
                      <a:round/>
                      <a:headEnd type="none" w="med" len="med"/>
                      <a:tailEnd type="none" w="med" len="med"/>
                    </a:lnL>
                    <a:lnR w="9525" cap="flat" cmpd="sng" algn="ctr">
                      <a:solidFill>
                        <a:srgbClr val="28DDFE"/>
                      </a:solidFill>
                      <a:prstDash val="solid"/>
                      <a:round/>
                      <a:headEnd type="none" w="med" len="med"/>
                      <a:tailEnd type="none" w="med" len="med"/>
                    </a:lnR>
                    <a:lnT w="9525" cap="flat" cmpd="sng" algn="ctr">
                      <a:solidFill>
                        <a:srgbClr val="28DDF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800" dirty="0">
                          <a:solidFill>
                            <a:srgbClr val="000000"/>
                          </a:solidFill>
                          <a:effectLst/>
                          <a:latin typeface="times new roman" panose="02020603050405020304" pitchFamily="18" charset="0"/>
                        </a:rPr>
                        <a:t>Constructor</a:t>
                      </a:r>
                    </a:p>
                  </a:txBody>
                  <a:tcPr marL="60324" marR="60324" marT="60324" marB="60324">
                    <a:lnL w="9525" cap="flat" cmpd="sng" algn="ctr">
                      <a:solidFill>
                        <a:srgbClr val="28DDFE"/>
                      </a:solidFill>
                      <a:prstDash val="solid"/>
                      <a:round/>
                      <a:headEnd type="none" w="med" len="med"/>
                      <a:tailEnd type="none" w="med" len="med"/>
                    </a:lnL>
                    <a:lnR w="9525" cap="flat" cmpd="sng" algn="ctr">
                      <a:solidFill>
                        <a:srgbClr val="28DDFE"/>
                      </a:solidFill>
                      <a:prstDash val="solid"/>
                      <a:round/>
                      <a:headEnd type="none" w="med" len="med"/>
                      <a:tailEnd type="none" w="med" len="med"/>
                    </a:lnR>
                    <a:lnT w="9525" cap="flat" cmpd="sng" algn="ctr">
                      <a:solidFill>
                        <a:srgbClr val="28DDF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800">
                          <a:solidFill>
                            <a:srgbClr val="000000"/>
                          </a:solidFill>
                          <a:effectLst/>
                          <a:latin typeface="times new roman" panose="02020603050405020304" pitchFamily="18" charset="0"/>
                        </a:rPr>
                        <a:t>Description</a:t>
                      </a:r>
                    </a:p>
                  </a:txBody>
                  <a:tcPr marL="60324" marR="60324" marT="60324" marB="60324">
                    <a:lnL w="9525" cap="flat" cmpd="sng" algn="ctr">
                      <a:solidFill>
                        <a:srgbClr val="28DDFE"/>
                      </a:solidFill>
                      <a:prstDash val="solid"/>
                      <a:round/>
                      <a:headEnd type="none" w="med" len="med"/>
                      <a:tailEnd type="none" w="med" len="med"/>
                    </a:lnL>
                    <a:lnR w="9525" cap="flat" cmpd="sng" algn="ctr">
                      <a:solidFill>
                        <a:srgbClr val="28DDFE"/>
                      </a:solidFill>
                      <a:prstDash val="solid"/>
                      <a:round/>
                      <a:headEnd type="none" w="med" len="med"/>
                      <a:tailEnd type="none" w="med" len="med"/>
                    </a:lnR>
                    <a:lnT w="9525" cap="flat" cmpd="sng" algn="ctr">
                      <a:solidFill>
                        <a:srgbClr val="28DDF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783176610"/>
                  </a:ext>
                </a:extLst>
              </a:tr>
              <a:tr h="501504">
                <a:tc>
                  <a:txBody>
                    <a:bodyPr/>
                    <a:lstStyle/>
                    <a:p>
                      <a:pPr algn="l" fontAlgn="t"/>
                      <a:r>
                        <a:rPr lang="en-US" sz="1800">
                          <a:solidFill>
                            <a:srgbClr val="000000"/>
                          </a:solidFill>
                          <a:effectLst/>
                          <a:latin typeface="verdana" panose="020B0604030504040204" pitchFamily="34" charset="0"/>
                        </a:rPr>
                        <a:t>1)</a:t>
                      </a:r>
                    </a:p>
                  </a:txBody>
                  <a:tcPr marL="40216" marR="40216" marT="40216" marB="402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a:solidFill>
                            <a:srgbClr val="000000"/>
                          </a:solidFill>
                          <a:effectLst/>
                          <a:latin typeface="verdana" panose="020B0604030504040204" pitchFamily="34" charset="0"/>
                        </a:rPr>
                        <a:t>HashSet()</a:t>
                      </a:r>
                    </a:p>
                  </a:txBody>
                  <a:tcPr marL="40216" marR="40216" marT="40216" marB="402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a:solidFill>
                            <a:srgbClr val="000000"/>
                          </a:solidFill>
                          <a:effectLst/>
                          <a:latin typeface="verdana" panose="020B0604030504040204" pitchFamily="34" charset="0"/>
                        </a:rPr>
                        <a:t>It is used to construct a default HashSet.</a:t>
                      </a:r>
                    </a:p>
                  </a:txBody>
                  <a:tcPr marL="40216" marR="40216" marT="40216" marB="402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850966964"/>
                  </a:ext>
                </a:extLst>
              </a:tr>
              <a:tr h="1488839">
                <a:tc>
                  <a:txBody>
                    <a:bodyPr/>
                    <a:lstStyle/>
                    <a:p>
                      <a:pPr algn="l" fontAlgn="t"/>
                      <a:r>
                        <a:rPr lang="en-US" sz="1800">
                          <a:solidFill>
                            <a:srgbClr val="000000"/>
                          </a:solidFill>
                          <a:effectLst/>
                          <a:latin typeface="verdana" panose="020B0604030504040204" pitchFamily="34" charset="0"/>
                        </a:rPr>
                        <a:t>2)</a:t>
                      </a:r>
                    </a:p>
                  </a:txBody>
                  <a:tcPr marL="40216" marR="40216" marT="40216" marB="402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a:solidFill>
                            <a:srgbClr val="000000"/>
                          </a:solidFill>
                          <a:effectLst/>
                          <a:latin typeface="verdana" panose="020B0604030504040204" pitchFamily="34" charset="0"/>
                        </a:rPr>
                        <a:t>HashSet(int capacity)</a:t>
                      </a:r>
                    </a:p>
                  </a:txBody>
                  <a:tcPr marL="40216" marR="40216" marT="40216" marB="402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dirty="0">
                          <a:solidFill>
                            <a:srgbClr val="000000"/>
                          </a:solidFill>
                          <a:effectLst/>
                          <a:latin typeface="verdana" panose="020B0604030504040204" pitchFamily="34" charset="0"/>
                        </a:rPr>
                        <a:t>It is used to initialize the capacity of the hash set to the given integer value capacity. </a:t>
                      </a:r>
                      <a:r>
                        <a:rPr lang="en-US" sz="1800" u="sng" dirty="0">
                          <a:solidFill>
                            <a:srgbClr val="000000"/>
                          </a:solidFill>
                          <a:effectLst/>
                          <a:latin typeface="verdana" panose="020B0604030504040204" pitchFamily="34" charset="0"/>
                        </a:rPr>
                        <a:t>The capacity grows automatically as elements are added to the </a:t>
                      </a:r>
                      <a:r>
                        <a:rPr lang="en-US" sz="1800" u="sng" dirty="0" err="1">
                          <a:solidFill>
                            <a:srgbClr val="000000"/>
                          </a:solidFill>
                          <a:effectLst/>
                          <a:latin typeface="verdana" panose="020B0604030504040204" pitchFamily="34" charset="0"/>
                        </a:rPr>
                        <a:t>HashSet</a:t>
                      </a:r>
                      <a:r>
                        <a:rPr lang="en-US" sz="1800" dirty="0">
                          <a:solidFill>
                            <a:srgbClr val="000000"/>
                          </a:solidFill>
                          <a:effectLst/>
                          <a:latin typeface="verdana" panose="020B0604030504040204" pitchFamily="34" charset="0"/>
                        </a:rPr>
                        <a:t>.</a:t>
                      </a:r>
                    </a:p>
                  </a:txBody>
                  <a:tcPr marL="40216" marR="40216" marT="40216" marB="402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167597568"/>
                  </a:ext>
                </a:extLst>
              </a:tr>
              <a:tr h="1206743">
                <a:tc>
                  <a:txBody>
                    <a:bodyPr/>
                    <a:lstStyle/>
                    <a:p>
                      <a:pPr algn="l" fontAlgn="t"/>
                      <a:r>
                        <a:rPr lang="en-US" sz="1800">
                          <a:solidFill>
                            <a:srgbClr val="000000"/>
                          </a:solidFill>
                          <a:effectLst/>
                          <a:latin typeface="verdana" panose="020B0604030504040204" pitchFamily="34" charset="0"/>
                        </a:rPr>
                        <a:t>3)</a:t>
                      </a:r>
                    </a:p>
                  </a:txBody>
                  <a:tcPr marL="40216" marR="40216" marT="40216" marB="402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a:solidFill>
                            <a:srgbClr val="000000"/>
                          </a:solidFill>
                          <a:effectLst/>
                          <a:latin typeface="verdana" panose="020B0604030504040204" pitchFamily="34" charset="0"/>
                        </a:rPr>
                        <a:t>HashSet(int capacity, float loadFactor)</a:t>
                      </a:r>
                    </a:p>
                  </a:txBody>
                  <a:tcPr marL="40216" marR="40216" marT="40216" marB="402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dirty="0">
                          <a:solidFill>
                            <a:srgbClr val="000000"/>
                          </a:solidFill>
                          <a:effectLst/>
                          <a:latin typeface="verdana" panose="020B0604030504040204" pitchFamily="34" charset="0"/>
                        </a:rPr>
                        <a:t>It is used to initialize the capacity of the hash set to the given integer value capacity and the specified load factor.</a:t>
                      </a:r>
                    </a:p>
                  </a:txBody>
                  <a:tcPr marL="40216" marR="40216" marT="40216" marB="402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822430627"/>
                  </a:ext>
                </a:extLst>
              </a:tr>
              <a:tr h="783600">
                <a:tc>
                  <a:txBody>
                    <a:bodyPr/>
                    <a:lstStyle/>
                    <a:p>
                      <a:pPr algn="l" fontAlgn="t"/>
                      <a:r>
                        <a:rPr lang="en-US" sz="1800">
                          <a:solidFill>
                            <a:srgbClr val="000000"/>
                          </a:solidFill>
                          <a:effectLst/>
                          <a:latin typeface="verdana" panose="020B0604030504040204" pitchFamily="34" charset="0"/>
                        </a:rPr>
                        <a:t>4)</a:t>
                      </a:r>
                    </a:p>
                  </a:txBody>
                  <a:tcPr marL="40216" marR="40216" marT="40216" marB="402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a:solidFill>
                            <a:srgbClr val="000000"/>
                          </a:solidFill>
                          <a:effectLst/>
                          <a:latin typeface="verdana" panose="020B0604030504040204" pitchFamily="34" charset="0"/>
                        </a:rPr>
                        <a:t>HashSet(Collection&lt;? extends E&gt; c)</a:t>
                      </a:r>
                    </a:p>
                  </a:txBody>
                  <a:tcPr marL="40216" marR="40216" marT="40216" marB="402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dirty="0">
                          <a:solidFill>
                            <a:srgbClr val="000000"/>
                          </a:solidFill>
                          <a:effectLst/>
                          <a:latin typeface="verdana" panose="020B0604030504040204" pitchFamily="34" charset="0"/>
                        </a:rPr>
                        <a:t>It is used to initialize the hash set by using the elements of the collection c.</a:t>
                      </a:r>
                    </a:p>
                  </a:txBody>
                  <a:tcPr marL="40216" marR="40216" marT="40216" marB="402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388472554"/>
                  </a:ext>
                </a:extLst>
              </a:tr>
            </a:tbl>
          </a:graphicData>
        </a:graphic>
      </p:graphicFrame>
    </p:spTree>
    <p:extLst>
      <p:ext uri="{BB962C8B-B14F-4D97-AF65-F5344CB8AC3E}">
        <p14:creationId xmlns:p14="http://schemas.microsoft.com/office/powerpoint/2010/main" val="38150221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0451" y="260622"/>
            <a:ext cx="10515600" cy="1325563"/>
          </a:xfrm>
        </p:spPr>
        <p:txBody>
          <a:bodyPr/>
          <a:lstStyle/>
          <a:p>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75786706"/>
              </p:ext>
            </p:extLst>
          </p:nvPr>
        </p:nvGraphicFramePr>
        <p:xfrm>
          <a:off x="890450" y="1291237"/>
          <a:ext cx="10657116" cy="5354912"/>
        </p:xfrm>
        <a:graphic>
          <a:graphicData uri="http://schemas.openxmlformats.org/drawingml/2006/table">
            <a:tbl>
              <a:tblPr/>
              <a:tblGrid>
                <a:gridCol w="623461">
                  <a:extLst>
                    <a:ext uri="{9D8B030D-6E8A-4147-A177-3AD203B41FA5}">
                      <a16:colId xmlns:a16="http://schemas.microsoft.com/office/drawing/2014/main" val="3731738845"/>
                    </a:ext>
                  </a:extLst>
                </a:gridCol>
                <a:gridCol w="1122988">
                  <a:extLst>
                    <a:ext uri="{9D8B030D-6E8A-4147-A177-3AD203B41FA5}">
                      <a16:colId xmlns:a16="http://schemas.microsoft.com/office/drawing/2014/main" val="1255892647"/>
                    </a:ext>
                  </a:extLst>
                </a:gridCol>
                <a:gridCol w="1586832">
                  <a:extLst>
                    <a:ext uri="{9D8B030D-6E8A-4147-A177-3AD203B41FA5}">
                      <a16:colId xmlns:a16="http://schemas.microsoft.com/office/drawing/2014/main" val="770437215"/>
                    </a:ext>
                  </a:extLst>
                </a:gridCol>
                <a:gridCol w="7323835">
                  <a:extLst>
                    <a:ext uri="{9D8B030D-6E8A-4147-A177-3AD203B41FA5}">
                      <a16:colId xmlns:a16="http://schemas.microsoft.com/office/drawing/2014/main" val="1851111368"/>
                    </a:ext>
                  </a:extLst>
                </a:gridCol>
              </a:tblGrid>
              <a:tr h="604253">
                <a:tc>
                  <a:txBody>
                    <a:bodyPr/>
                    <a:lstStyle/>
                    <a:p>
                      <a:pPr algn="l" fontAlgn="t"/>
                      <a:r>
                        <a:rPr lang="en-US" sz="1800">
                          <a:solidFill>
                            <a:srgbClr val="000000"/>
                          </a:solidFill>
                          <a:effectLst/>
                          <a:latin typeface="times new roman" panose="02020603050405020304" pitchFamily="18" charset="0"/>
                        </a:rPr>
                        <a:t>SN</a:t>
                      </a:r>
                    </a:p>
                  </a:txBody>
                  <a:tcPr marL="28855" marR="28855" marT="28855" marB="28855">
                    <a:lnL w="9525" cap="flat" cmpd="sng" algn="ctr">
                      <a:solidFill>
                        <a:srgbClr val="381518"/>
                      </a:solidFill>
                      <a:prstDash val="solid"/>
                      <a:round/>
                      <a:headEnd type="none" w="med" len="med"/>
                      <a:tailEnd type="none" w="med" len="med"/>
                    </a:lnL>
                    <a:lnR w="9525" cap="flat" cmpd="sng" algn="ctr">
                      <a:solidFill>
                        <a:srgbClr val="381518"/>
                      </a:solidFill>
                      <a:prstDash val="solid"/>
                      <a:round/>
                      <a:headEnd type="none" w="med" len="med"/>
                      <a:tailEnd type="none" w="med" len="med"/>
                    </a:lnR>
                    <a:lnT w="9525" cap="flat" cmpd="sng" algn="ctr">
                      <a:solidFill>
                        <a:srgbClr val="38151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800">
                          <a:solidFill>
                            <a:srgbClr val="000000"/>
                          </a:solidFill>
                          <a:effectLst/>
                          <a:latin typeface="times new roman" panose="02020603050405020304" pitchFamily="18" charset="0"/>
                        </a:rPr>
                        <a:t>Modifier &amp; Type</a:t>
                      </a:r>
                    </a:p>
                  </a:txBody>
                  <a:tcPr marL="28855" marR="28855" marT="28855" marB="28855">
                    <a:lnL w="9525" cap="flat" cmpd="sng" algn="ctr">
                      <a:solidFill>
                        <a:srgbClr val="381518"/>
                      </a:solidFill>
                      <a:prstDash val="solid"/>
                      <a:round/>
                      <a:headEnd type="none" w="med" len="med"/>
                      <a:tailEnd type="none" w="med" len="med"/>
                    </a:lnL>
                    <a:lnR w="9525" cap="flat" cmpd="sng" algn="ctr">
                      <a:solidFill>
                        <a:srgbClr val="381518"/>
                      </a:solidFill>
                      <a:prstDash val="solid"/>
                      <a:round/>
                      <a:headEnd type="none" w="med" len="med"/>
                      <a:tailEnd type="none" w="med" len="med"/>
                    </a:lnR>
                    <a:lnT w="9525" cap="flat" cmpd="sng" algn="ctr">
                      <a:solidFill>
                        <a:srgbClr val="38151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800">
                          <a:solidFill>
                            <a:srgbClr val="000000"/>
                          </a:solidFill>
                          <a:effectLst/>
                          <a:latin typeface="times new roman" panose="02020603050405020304" pitchFamily="18" charset="0"/>
                        </a:rPr>
                        <a:t>Method</a:t>
                      </a:r>
                    </a:p>
                  </a:txBody>
                  <a:tcPr marL="28855" marR="28855" marT="28855" marB="28855">
                    <a:lnL w="9525" cap="flat" cmpd="sng" algn="ctr">
                      <a:solidFill>
                        <a:srgbClr val="381518"/>
                      </a:solidFill>
                      <a:prstDash val="solid"/>
                      <a:round/>
                      <a:headEnd type="none" w="med" len="med"/>
                      <a:tailEnd type="none" w="med" len="med"/>
                    </a:lnL>
                    <a:lnR w="9525" cap="flat" cmpd="sng" algn="ctr">
                      <a:solidFill>
                        <a:srgbClr val="381518"/>
                      </a:solidFill>
                      <a:prstDash val="solid"/>
                      <a:round/>
                      <a:headEnd type="none" w="med" len="med"/>
                      <a:tailEnd type="none" w="med" len="med"/>
                    </a:lnR>
                    <a:lnT w="9525" cap="flat" cmpd="sng" algn="ctr">
                      <a:solidFill>
                        <a:srgbClr val="38151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800">
                          <a:solidFill>
                            <a:srgbClr val="000000"/>
                          </a:solidFill>
                          <a:effectLst/>
                          <a:latin typeface="times new roman" panose="02020603050405020304" pitchFamily="18" charset="0"/>
                        </a:rPr>
                        <a:t>Description</a:t>
                      </a:r>
                    </a:p>
                  </a:txBody>
                  <a:tcPr marL="28855" marR="28855" marT="28855" marB="28855">
                    <a:lnL w="9525" cap="flat" cmpd="sng" algn="ctr">
                      <a:solidFill>
                        <a:srgbClr val="381518"/>
                      </a:solidFill>
                      <a:prstDash val="solid"/>
                      <a:round/>
                      <a:headEnd type="none" w="med" len="med"/>
                      <a:tailEnd type="none" w="med" len="med"/>
                    </a:lnL>
                    <a:lnR w="9525" cap="flat" cmpd="sng" algn="ctr">
                      <a:solidFill>
                        <a:srgbClr val="381518"/>
                      </a:solidFill>
                      <a:prstDash val="solid"/>
                      <a:round/>
                      <a:headEnd type="none" w="med" len="med"/>
                      <a:tailEnd type="none" w="med" len="med"/>
                    </a:lnR>
                    <a:lnT w="9525" cap="flat" cmpd="sng" algn="ctr">
                      <a:solidFill>
                        <a:srgbClr val="38151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026773418"/>
                  </a:ext>
                </a:extLst>
              </a:tr>
              <a:tr h="585084">
                <a:tc>
                  <a:txBody>
                    <a:bodyPr/>
                    <a:lstStyle/>
                    <a:p>
                      <a:pPr algn="l" fontAlgn="t"/>
                      <a:r>
                        <a:rPr lang="en-US" sz="1800">
                          <a:solidFill>
                            <a:srgbClr val="000000"/>
                          </a:solidFill>
                          <a:effectLst/>
                          <a:latin typeface="verdana" panose="020B0604030504040204" pitchFamily="34" charset="0"/>
                        </a:rPr>
                        <a:t>1)</a:t>
                      </a:r>
                    </a:p>
                  </a:txBody>
                  <a:tcPr marL="19237" marR="19237" marT="19237" marB="192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a:solidFill>
                            <a:srgbClr val="000000"/>
                          </a:solidFill>
                          <a:effectLst/>
                          <a:latin typeface="verdana" panose="020B0604030504040204" pitchFamily="34" charset="0"/>
                        </a:rPr>
                        <a:t>boolean</a:t>
                      </a:r>
                    </a:p>
                  </a:txBody>
                  <a:tcPr marL="19237" marR="19237" marT="19237" marB="192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u="none" strike="noStrike">
                          <a:solidFill>
                            <a:srgbClr val="008000"/>
                          </a:solidFill>
                          <a:effectLst/>
                          <a:latin typeface="verdana" panose="020B0604030504040204" pitchFamily="34" charset="0"/>
                          <a:hlinkClick r:id="rId2"/>
                        </a:rPr>
                        <a:t>add(E e)</a:t>
                      </a:r>
                      <a:endParaRPr lang="en-US" sz="1800">
                        <a:solidFill>
                          <a:srgbClr val="000000"/>
                        </a:solidFill>
                        <a:effectLst/>
                        <a:latin typeface="verdana" panose="020B0604030504040204" pitchFamily="34" charset="0"/>
                      </a:endParaRPr>
                    </a:p>
                  </a:txBody>
                  <a:tcPr marL="19237" marR="19237" marT="19237" marB="192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a:solidFill>
                            <a:srgbClr val="000000"/>
                          </a:solidFill>
                          <a:effectLst/>
                          <a:latin typeface="verdana" panose="020B0604030504040204" pitchFamily="34" charset="0"/>
                        </a:rPr>
                        <a:t>It is used to add the specified element to this set if it is not already present.</a:t>
                      </a:r>
                    </a:p>
                  </a:txBody>
                  <a:tcPr marL="19237" marR="19237" marT="19237" marB="192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533534796"/>
                  </a:ext>
                </a:extLst>
              </a:tr>
              <a:tr h="314391">
                <a:tc>
                  <a:txBody>
                    <a:bodyPr/>
                    <a:lstStyle/>
                    <a:p>
                      <a:pPr algn="l" fontAlgn="t"/>
                      <a:r>
                        <a:rPr lang="en-US" sz="1800">
                          <a:solidFill>
                            <a:srgbClr val="000000"/>
                          </a:solidFill>
                          <a:effectLst/>
                          <a:latin typeface="verdana" panose="020B0604030504040204" pitchFamily="34" charset="0"/>
                        </a:rPr>
                        <a:t>2)</a:t>
                      </a:r>
                    </a:p>
                  </a:txBody>
                  <a:tcPr marL="19237" marR="19237" marT="19237" marB="192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a:solidFill>
                            <a:srgbClr val="000000"/>
                          </a:solidFill>
                          <a:effectLst/>
                          <a:latin typeface="verdana" panose="020B0604030504040204" pitchFamily="34" charset="0"/>
                        </a:rPr>
                        <a:t>void</a:t>
                      </a:r>
                    </a:p>
                  </a:txBody>
                  <a:tcPr marL="19237" marR="19237" marT="19237" marB="192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u="none" strike="noStrike">
                          <a:solidFill>
                            <a:srgbClr val="008000"/>
                          </a:solidFill>
                          <a:effectLst/>
                          <a:latin typeface="verdana" panose="020B0604030504040204" pitchFamily="34" charset="0"/>
                          <a:hlinkClick r:id="rId3"/>
                        </a:rPr>
                        <a:t>clear()</a:t>
                      </a:r>
                      <a:endParaRPr lang="en-US" sz="1800">
                        <a:solidFill>
                          <a:srgbClr val="000000"/>
                        </a:solidFill>
                        <a:effectLst/>
                        <a:latin typeface="verdana" panose="020B0604030504040204" pitchFamily="34" charset="0"/>
                      </a:endParaRPr>
                    </a:p>
                  </a:txBody>
                  <a:tcPr marL="19237" marR="19237" marT="19237" marB="192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a:solidFill>
                            <a:srgbClr val="000000"/>
                          </a:solidFill>
                          <a:effectLst/>
                          <a:latin typeface="verdana" panose="020B0604030504040204" pitchFamily="34" charset="0"/>
                        </a:rPr>
                        <a:t>It is used to remove all of the elements from the set.</a:t>
                      </a:r>
                    </a:p>
                  </a:txBody>
                  <a:tcPr marL="19237" marR="19237" marT="19237" marB="192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70634959"/>
                  </a:ext>
                </a:extLst>
              </a:tr>
              <a:tr h="728466">
                <a:tc>
                  <a:txBody>
                    <a:bodyPr/>
                    <a:lstStyle/>
                    <a:p>
                      <a:pPr algn="l" fontAlgn="t"/>
                      <a:r>
                        <a:rPr lang="en-US" sz="1800">
                          <a:solidFill>
                            <a:srgbClr val="000000"/>
                          </a:solidFill>
                          <a:effectLst/>
                          <a:latin typeface="verdana" panose="020B0604030504040204" pitchFamily="34" charset="0"/>
                        </a:rPr>
                        <a:t>3)</a:t>
                      </a:r>
                    </a:p>
                  </a:txBody>
                  <a:tcPr marL="19237" marR="19237" marT="19237" marB="192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a:solidFill>
                            <a:srgbClr val="000000"/>
                          </a:solidFill>
                          <a:effectLst/>
                          <a:latin typeface="verdana" panose="020B0604030504040204" pitchFamily="34" charset="0"/>
                        </a:rPr>
                        <a:t>object</a:t>
                      </a:r>
                    </a:p>
                  </a:txBody>
                  <a:tcPr marL="19237" marR="19237" marT="19237" marB="192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u="none" strike="noStrike">
                          <a:solidFill>
                            <a:srgbClr val="008000"/>
                          </a:solidFill>
                          <a:effectLst/>
                          <a:latin typeface="verdana" panose="020B0604030504040204" pitchFamily="34" charset="0"/>
                          <a:hlinkClick r:id="rId4"/>
                        </a:rPr>
                        <a:t>clone()</a:t>
                      </a:r>
                      <a:endParaRPr lang="en-US" sz="1800">
                        <a:solidFill>
                          <a:srgbClr val="000000"/>
                        </a:solidFill>
                        <a:effectLst/>
                        <a:latin typeface="verdana" panose="020B0604030504040204" pitchFamily="34" charset="0"/>
                      </a:endParaRPr>
                    </a:p>
                  </a:txBody>
                  <a:tcPr marL="19237" marR="19237" marT="19237" marB="192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a:solidFill>
                            <a:srgbClr val="000000"/>
                          </a:solidFill>
                          <a:effectLst/>
                          <a:latin typeface="verdana" panose="020B0604030504040204" pitchFamily="34" charset="0"/>
                        </a:rPr>
                        <a:t>It is used to return a shallow copy of this HashSet instance: the elements themselves are not cloned.</a:t>
                      </a:r>
                    </a:p>
                  </a:txBody>
                  <a:tcPr marL="19237" marR="19237" marT="19237" marB="192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054476010"/>
                  </a:ext>
                </a:extLst>
              </a:tr>
              <a:tr h="585084">
                <a:tc>
                  <a:txBody>
                    <a:bodyPr/>
                    <a:lstStyle/>
                    <a:p>
                      <a:pPr algn="l" fontAlgn="t"/>
                      <a:r>
                        <a:rPr lang="en-US" sz="1800">
                          <a:solidFill>
                            <a:srgbClr val="000000"/>
                          </a:solidFill>
                          <a:effectLst/>
                          <a:latin typeface="verdana" panose="020B0604030504040204" pitchFamily="34" charset="0"/>
                        </a:rPr>
                        <a:t>4)</a:t>
                      </a:r>
                    </a:p>
                  </a:txBody>
                  <a:tcPr marL="19237" marR="19237" marT="19237" marB="192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a:solidFill>
                            <a:srgbClr val="000000"/>
                          </a:solidFill>
                          <a:effectLst/>
                          <a:latin typeface="verdana" panose="020B0604030504040204" pitchFamily="34" charset="0"/>
                        </a:rPr>
                        <a:t>boolean</a:t>
                      </a:r>
                    </a:p>
                  </a:txBody>
                  <a:tcPr marL="19237" marR="19237" marT="19237" marB="192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u="none" strike="noStrike">
                          <a:solidFill>
                            <a:srgbClr val="008000"/>
                          </a:solidFill>
                          <a:effectLst/>
                          <a:latin typeface="verdana" panose="020B0604030504040204" pitchFamily="34" charset="0"/>
                          <a:hlinkClick r:id="rId5"/>
                        </a:rPr>
                        <a:t>contains(Object o)</a:t>
                      </a:r>
                      <a:endParaRPr lang="en-US" sz="1800">
                        <a:solidFill>
                          <a:srgbClr val="000000"/>
                        </a:solidFill>
                        <a:effectLst/>
                        <a:latin typeface="verdana" panose="020B0604030504040204" pitchFamily="34" charset="0"/>
                      </a:endParaRPr>
                    </a:p>
                  </a:txBody>
                  <a:tcPr marL="19237" marR="19237" marT="19237" marB="192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dirty="0">
                          <a:solidFill>
                            <a:srgbClr val="000000"/>
                          </a:solidFill>
                          <a:effectLst/>
                          <a:latin typeface="verdana" panose="020B0604030504040204" pitchFamily="34" charset="0"/>
                        </a:rPr>
                        <a:t>It is used to return true if this set contains the specified element.</a:t>
                      </a:r>
                    </a:p>
                  </a:txBody>
                  <a:tcPr marL="19237" marR="19237" marT="19237" marB="192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698666315"/>
                  </a:ext>
                </a:extLst>
              </a:tr>
              <a:tr h="383404">
                <a:tc>
                  <a:txBody>
                    <a:bodyPr/>
                    <a:lstStyle/>
                    <a:p>
                      <a:pPr algn="l" fontAlgn="t"/>
                      <a:r>
                        <a:rPr lang="en-US" sz="1800">
                          <a:solidFill>
                            <a:srgbClr val="000000"/>
                          </a:solidFill>
                          <a:effectLst/>
                          <a:latin typeface="verdana" panose="020B0604030504040204" pitchFamily="34" charset="0"/>
                        </a:rPr>
                        <a:t>5)</a:t>
                      </a:r>
                    </a:p>
                  </a:txBody>
                  <a:tcPr marL="19237" marR="19237" marT="19237" marB="192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a:solidFill>
                            <a:srgbClr val="000000"/>
                          </a:solidFill>
                          <a:effectLst/>
                          <a:latin typeface="verdana" panose="020B0604030504040204" pitchFamily="34" charset="0"/>
                        </a:rPr>
                        <a:t>boolean</a:t>
                      </a:r>
                    </a:p>
                  </a:txBody>
                  <a:tcPr marL="19237" marR="19237" marT="19237" marB="192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u="none" strike="noStrike">
                          <a:solidFill>
                            <a:srgbClr val="008000"/>
                          </a:solidFill>
                          <a:effectLst/>
                          <a:latin typeface="verdana" panose="020B0604030504040204" pitchFamily="34" charset="0"/>
                          <a:hlinkClick r:id="rId6"/>
                        </a:rPr>
                        <a:t>isEmpty()</a:t>
                      </a:r>
                      <a:endParaRPr lang="en-US" sz="1800">
                        <a:solidFill>
                          <a:srgbClr val="000000"/>
                        </a:solidFill>
                        <a:effectLst/>
                        <a:latin typeface="verdana" panose="020B0604030504040204" pitchFamily="34" charset="0"/>
                      </a:endParaRPr>
                    </a:p>
                  </a:txBody>
                  <a:tcPr marL="19237" marR="19237" marT="19237" marB="192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a:solidFill>
                            <a:srgbClr val="000000"/>
                          </a:solidFill>
                          <a:effectLst/>
                          <a:latin typeface="verdana" panose="020B0604030504040204" pitchFamily="34" charset="0"/>
                        </a:rPr>
                        <a:t>It is used to return true if this set contains no elements.</a:t>
                      </a:r>
                    </a:p>
                  </a:txBody>
                  <a:tcPr marL="19237" marR="19237" marT="19237" marB="192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79366715"/>
                  </a:ext>
                </a:extLst>
              </a:tr>
              <a:tr h="585084">
                <a:tc>
                  <a:txBody>
                    <a:bodyPr/>
                    <a:lstStyle/>
                    <a:p>
                      <a:pPr algn="l" fontAlgn="t"/>
                      <a:r>
                        <a:rPr lang="en-US" sz="1800">
                          <a:solidFill>
                            <a:srgbClr val="000000"/>
                          </a:solidFill>
                          <a:effectLst/>
                          <a:latin typeface="verdana" panose="020B0604030504040204" pitchFamily="34" charset="0"/>
                        </a:rPr>
                        <a:t>6)</a:t>
                      </a:r>
                    </a:p>
                  </a:txBody>
                  <a:tcPr marL="19237" marR="19237" marT="19237" marB="192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a:solidFill>
                            <a:srgbClr val="000000"/>
                          </a:solidFill>
                          <a:effectLst/>
                          <a:latin typeface="verdana" panose="020B0604030504040204" pitchFamily="34" charset="0"/>
                        </a:rPr>
                        <a:t>Iterator&lt;E&gt;</a:t>
                      </a:r>
                    </a:p>
                  </a:txBody>
                  <a:tcPr marL="19237" marR="19237" marT="19237" marB="192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u="none" strike="noStrike">
                          <a:solidFill>
                            <a:srgbClr val="008000"/>
                          </a:solidFill>
                          <a:effectLst/>
                          <a:latin typeface="verdana" panose="020B0604030504040204" pitchFamily="34" charset="0"/>
                          <a:hlinkClick r:id="rId7"/>
                        </a:rPr>
                        <a:t>iterator()</a:t>
                      </a:r>
                      <a:endParaRPr lang="en-US" sz="1800">
                        <a:solidFill>
                          <a:srgbClr val="000000"/>
                        </a:solidFill>
                        <a:effectLst/>
                        <a:latin typeface="verdana" panose="020B0604030504040204" pitchFamily="34" charset="0"/>
                      </a:endParaRPr>
                    </a:p>
                  </a:txBody>
                  <a:tcPr marL="19237" marR="19237" marT="19237" marB="192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a:solidFill>
                            <a:srgbClr val="000000"/>
                          </a:solidFill>
                          <a:effectLst/>
                          <a:latin typeface="verdana" panose="020B0604030504040204" pitchFamily="34" charset="0"/>
                        </a:rPr>
                        <a:t>It is used to return an iterator over the elements in this set.</a:t>
                      </a:r>
                    </a:p>
                  </a:txBody>
                  <a:tcPr marL="19237" marR="19237" marT="19237" marB="192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13682789"/>
                  </a:ext>
                </a:extLst>
              </a:tr>
              <a:tr h="585084">
                <a:tc>
                  <a:txBody>
                    <a:bodyPr/>
                    <a:lstStyle/>
                    <a:p>
                      <a:pPr algn="l" fontAlgn="t"/>
                      <a:r>
                        <a:rPr lang="en-US" sz="1800">
                          <a:solidFill>
                            <a:srgbClr val="000000"/>
                          </a:solidFill>
                          <a:effectLst/>
                          <a:latin typeface="verdana" panose="020B0604030504040204" pitchFamily="34" charset="0"/>
                        </a:rPr>
                        <a:t>7)</a:t>
                      </a:r>
                    </a:p>
                  </a:txBody>
                  <a:tcPr marL="19237" marR="19237" marT="19237" marB="192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a:solidFill>
                            <a:srgbClr val="000000"/>
                          </a:solidFill>
                          <a:effectLst/>
                          <a:latin typeface="verdana" panose="020B0604030504040204" pitchFamily="34" charset="0"/>
                        </a:rPr>
                        <a:t>boolean</a:t>
                      </a:r>
                    </a:p>
                  </a:txBody>
                  <a:tcPr marL="19237" marR="19237" marT="19237" marB="192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u="none" strike="noStrike">
                          <a:solidFill>
                            <a:srgbClr val="008000"/>
                          </a:solidFill>
                          <a:effectLst/>
                          <a:latin typeface="verdana" panose="020B0604030504040204" pitchFamily="34" charset="0"/>
                          <a:hlinkClick r:id="rId8"/>
                        </a:rPr>
                        <a:t>remove(Object o)</a:t>
                      </a:r>
                      <a:endParaRPr lang="en-US" sz="1800">
                        <a:solidFill>
                          <a:srgbClr val="000000"/>
                        </a:solidFill>
                        <a:effectLst/>
                        <a:latin typeface="verdana" panose="020B0604030504040204" pitchFamily="34" charset="0"/>
                      </a:endParaRPr>
                    </a:p>
                  </a:txBody>
                  <a:tcPr marL="19237" marR="19237" marT="19237" marB="192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a:solidFill>
                            <a:srgbClr val="000000"/>
                          </a:solidFill>
                          <a:effectLst/>
                          <a:latin typeface="verdana" panose="020B0604030504040204" pitchFamily="34" charset="0"/>
                        </a:rPr>
                        <a:t>It is used to remove the specified element from this set if it is present.</a:t>
                      </a:r>
                    </a:p>
                  </a:txBody>
                  <a:tcPr marL="19237" marR="19237" marT="19237" marB="192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228841663"/>
                  </a:ext>
                </a:extLst>
              </a:tr>
              <a:tr h="383404">
                <a:tc>
                  <a:txBody>
                    <a:bodyPr/>
                    <a:lstStyle/>
                    <a:p>
                      <a:pPr algn="l" fontAlgn="t"/>
                      <a:r>
                        <a:rPr lang="en-US" sz="1800">
                          <a:solidFill>
                            <a:srgbClr val="000000"/>
                          </a:solidFill>
                          <a:effectLst/>
                          <a:latin typeface="verdana" panose="020B0604030504040204" pitchFamily="34" charset="0"/>
                        </a:rPr>
                        <a:t>8)</a:t>
                      </a:r>
                    </a:p>
                  </a:txBody>
                  <a:tcPr marL="19237" marR="19237" marT="19237" marB="192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a:solidFill>
                            <a:srgbClr val="000000"/>
                          </a:solidFill>
                          <a:effectLst/>
                          <a:latin typeface="verdana" panose="020B0604030504040204" pitchFamily="34" charset="0"/>
                        </a:rPr>
                        <a:t>int</a:t>
                      </a:r>
                    </a:p>
                  </a:txBody>
                  <a:tcPr marL="19237" marR="19237" marT="19237" marB="192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u="none" strike="noStrike">
                          <a:solidFill>
                            <a:srgbClr val="008000"/>
                          </a:solidFill>
                          <a:effectLst/>
                          <a:latin typeface="verdana" panose="020B0604030504040204" pitchFamily="34" charset="0"/>
                          <a:hlinkClick r:id="rId9"/>
                        </a:rPr>
                        <a:t>size()</a:t>
                      </a:r>
                      <a:endParaRPr lang="en-US" sz="1800">
                        <a:solidFill>
                          <a:srgbClr val="000000"/>
                        </a:solidFill>
                        <a:effectLst/>
                        <a:latin typeface="verdana" panose="020B0604030504040204" pitchFamily="34" charset="0"/>
                      </a:endParaRPr>
                    </a:p>
                  </a:txBody>
                  <a:tcPr marL="19237" marR="19237" marT="19237" marB="192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a:solidFill>
                            <a:srgbClr val="000000"/>
                          </a:solidFill>
                          <a:effectLst/>
                          <a:latin typeface="verdana" panose="020B0604030504040204" pitchFamily="34" charset="0"/>
                        </a:rPr>
                        <a:t>It is used to return the number of elements in the set.</a:t>
                      </a:r>
                    </a:p>
                  </a:txBody>
                  <a:tcPr marL="19237" marR="19237" marT="19237" marB="192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009170000"/>
                  </a:ext>
                </a:extLst>
              </a:tr>
              <a:tr h="590441">
                <a:tc>
                  <a:txBody>
                    <a:bodyPr/>
                    <a:lstStyle/>
                    <a:p>
                      <a:pPr algn="l" fontAlgn="t"/>
                      <a:r>
                        <a:rPr lang="en-US" sz="1800">
                          <a:solidFill>
                            <a:srgbClr val="000000"/>
                          </a:solidFill>
                          <a:effectLst/>
                          <a:latin typeface="verdana" panose="020B0604030504040204" pitchFamily="34" charset="0"/>
                        </a:rPr>
                        <a:t>9)</a:t>
                      </a:r>
                    </a:p>
                  </a:txBody>
                  <a:tcPr marL="19237" marR="19237" marT="19237" marB="192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a:solidFill>
                            <a:srgbClr val="000000"/>
                          </a:solidFill>
                          <a:effectLst/>
                          <a:latin typeface="verdana" panose="020B0604030504040204" pitchFamily="34" charset="0"/>
                        </a:rPr>
                        <a:t>Spliterator&lt;E&gt;</a:t>
                      </a:r>
                    </a:p>
                  </a:txBody>
                  <a:tcPr marL="19237" marR="19237" marT="19237" marB="192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u="none" strike="noStrike">
                          <a:solidFill>
                            <a:srgbClr val="008000"/>
                          </a:solidFill>
                          <a:effectLst/>
                          <a:latin typeface="verdana" panose="020B0604030504040204" pitchFamily="34" charset="0"/>
                          <a:hlinkClick r:id="rId10"/>
                        </a:rPr>
                        <a:t>spliterator()</a:t>
                      </a:r>
                      <a:endParaRPr lang="en-US" sz="1800">
                        <a:solidFill>
                          <a:srgbClr val="000000"/>
                        </a:solidFill>
                        <a:effectLst/>
                        <a:latin typeface="verdana" panose="020B0604030504040204" pitchFamily="34" charset="0"/>
                      </a:endParaRPr>
                    </a:p>
                  </a:txBody>
                  <a:tcPr marL="19237" marR="19237" marT="19237" marB="192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dirty="0">
                          <a:solidFill>
                            <a:srgbClr val="000000"/>
                          </a:solidFill>
                          <a:effectLst/>
                          <a:latin typeface="verdana" panose="020B0604030504040204" pitchFamily="34" charset="0"/>
                        </a:rPr>
                        <a:t>It is used to create a late-binding and fail-fast </a:t>
                      </a:r>
                      <a:r>
                        <a:rPr lang="en-US" sz="1800" dirty="0" err="1">
                          <a:solidFill>
                            <a:srgbClr val="000000"/>
                          </a:solidFill>
                          <a:effectLst/>
                          <a:latin typeface="verdana" panose="020B0604030504040204" pitchFamily="34" charset="0"/>
                        </a:rPr>
                        <a:t>Spliterator</a:t>
                      </a:r>
                      <a:r>
                        <a:rPr lang="en-US" sz="1800" dirty="0">
                          <a:solidFill>
                            <a:srgbClr val="000000"/>
                          </a:solidFill>
                          <a:effectLst/>
                          <a:latin typeface="verdana" panose="020B0604030504040204" pitchFamily="34" charset="0"/>
                        </a:rPr>
                        <a:t> over the elements in the set.</a:t>
                      </a:r>
                    </a:p>
                  </a:txBody>
                  <a:tcPr marL="19237" marR="19237" marT="19237" marB="192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431927277"/>
                  </a:ext>
                </a:extLst>
              </a:tr>
            </a:tbl>
          </a:graphicData>
        </a:graphic>
      </p:graphicFrame>
    </p:spTree>
    <p:extLst>
      <p:ext uri="{BB962C8B-B14F-4D97-AF65-F5344CB8AC3E}">
        <p14:creationId xmlns:p14="http://schemas.microsoft.com/office/powerpoint/2010/main" val="17283809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9640" y="0"/>
            <a:ext cx="10515600" cy="444772"/>
          </a:xfrm>
        </p:spPr>
        <p:txBody>
          <a:bodyPr>
            <a:normAutofit fontScale="90000"/>
          </a:bodyPr>
          <a:lstStyle/>
          <a:p>
            <a:endParaRPr lang="en-US" dirty="0"/>
          </a:p>
        </p:txBody>
      </p:sp>
      <p:sp>
        <p:nvSpPr>
          <p:cNvPr id="3" name="Content Placeholder 2"/>
          <p:cNvSpPr>
            <a:spLocks noGrp="1"/>
          </p:cNvSpPr>
          <p:nvPr>
            <p:ph idx="1"/>
          </p:nvPr>
        </p:nvSpPr>
        <p:spPr>
          <a:xfrm>
            <a:off x="642258" y="623843"/>
            <a:ext cx="10696302" cy="5763894"/>
          </a:xfrm>
        </p:spPr>
        <p:txBody>
          <a:bodyPr>
            <a:normAutofit fontScale="25000" lnSpcReduction="20000"/>
          </a:bodyPr>
          <a:lstStyle/>
          <a:p>
            <a:pPr marL="0" indent="0">
              <a:buNone/>
            </a:pPr>
            <a:r>
              <a:rPr lang="en-US" sz="4300" b="1" dirty="0">
                <a:solidFill>
                  <a:srgbClr val="006699"/>
                </a:solidFill>
                <a:latin typeface="verdana" panose="020B0604030504040204" pitchFamily="34" charset="0"/>
              </a:rPr>
              <a:t>import</a:t>
            </a:r>
            <a:r>
              <a:rPr lang="en-US" sz="4300" dirty="0">
                <a:solidFill>
                  <a:srgbClr val="000000"/>
                </a:solidFill>
                <a:latin typeface="verdana" panose="020B0604030504040204" pitchFamily="34" charset="0"/>
              </a:rPr>
              <a:t> </a:t>
            </a:r>
            <a:r>
              <a:rPr lang="en-US" sz="4300" dirty="0" err="1">
                <a:solidFill>
                  <a:srgbClr val="000000"/>
                </a:solidFill>
                <a:latin typeface="verdana" panose="020B0604030504040204" pitchFamily="34" charset="0"/>
              </a:rPr>
              <a:t>java.util</a:t>
            </a:r>
            <a:r>
              <a:rPr lang="en-US" sz="4300" dirty="0">
                <a:solidFill>
                  <a:srgbClr val="000000"/>
                </a:solidFill>
                <a:latin typeface="verdana" panose="020B0604030504040204" pitchFamily="34" charset="0"/>
              </a:rPr>
              <a:t>.*;  </a:t>
            </a:r>
          </a:p>
          <a:p>
            <a:pPr marL="0" indent="0">
              <a:buNone/>
            </a:pPr>
            <a:r>
              <a:rPr lang="en-US" sz="4300" b="1" dirty="0">
                <a:solidFill>
                  <a:srgbClr val="006699"/>
                </a:solidFill>
                <a:latin typeface="verdana" panose="020B0604030504040204" pitchFamily="34" charset="0"/>
              </a:rPr>
              <a:t>class</a:t>
            </a:r>
            <a:r>
              <a:rPr lang="en-US" sz="4300" dirty="0">
                <a:solidFill>
                  <a:srgbClr val="000000"/>
                </a:solidFill>
                <a:latin typeface="verdana" panose="020B0604030504040204" pitchFamily="34" charset="0"/>
              </a:rPr>
              <a:t> HashSet1{  </a:t>
            </a:r>
          </a:p>
          <a:p>
            <a:pPr marL="0" indent="0">
              <a:buNone/>
            </a:pPr>
            <a:r>
              <a:rPr lang="en-US" sz="4300" dirty="0">
                <a:solidFill>
                  <a:srgbClr val="000000"/>
                </a:solidFill>
                <a:latin typeface="verdana" panose="020B0604030504040204" pitchFamily="34" charset="0"/>
              </a:rPr>
              <a:t> </a:t>
            </a:r>
            <a:r>
              <a:rPr lang="en-US" sz="4300" b="1" dirty="0">
                <a:solidFill>
                  <a:srgbClr val="006699"/>
                </a:solidFill>
                <a:latin typeface="verdana" panose="020B0604030504040204" pitchFamily="34" charset="0"/>
              </a:rPr>
              <a:t>public</a:t>
            </a:r>
            <a:r>
              <a:rPr lang="en-US" sz="4300" dirty="0">
                <a:solidFill>
                  <a:srgbClr val="000000"/>
                </a:solidFill>
                <a:latin typeface="verdana" panose="020B0604030504040204" pitchFamily="34" charset="0"/>
              </a:rPr>
              <a:t> </a:t>
            </a:r>
            <a:r>
              <a:rPr lang="en-US" sz="4300" b="1" dirty="0">
                <a:solidFill>
                  <a:srgbClr val="006699"/>
                </a:solidFill>
                <a:latin typeface="verdana" panose="020B0604030504040204" pitchFamily="34" charset="0"/>
              </a:rPr>
              <a:t>static</a:t>
            </a:r>
            <a:r>
              <a:rPr lang="en-US" sz="4300" dirty="0">
                <a:solidFill>
                  <a:srgbClr val="000000"/>
                </a:solidFill>
                <a:latin typeface="verdana" panose="020B0604030504040204" pitchFamily="34" charset="0"/>
              </a:rPr>
              <a:t> </a:t>
            </a:r>
            <a:r>
              <a:rPr lang="en-US" sz="4300" b="1" dirty="0">
                <a:solidFill>
                  <a:srgbClr val="006699"/>
                </a:solidFill>
                <a:latin typeface="verdana" panose="020B0604030504040204" pitchFamily="34" charset="0"/>
              </a:rPr>
              <a:t>void</a:t>
            </a:r>
            <a:r>
              <a:rPr lang="en-US" sz="4300" dirty="0">
                <a:solidFill>
                  <a:srgbClr val="000000"/>
                </a:solidFill>
                <a:latin typeface="verdana" panose="020B0604030504040204" pitchFamily="34" charset="0"/>
              </a:rPr>
              <a:t> main(String </a:t>
            </a:r>
            <a:r>
              <a:rPr lang="en-US" sz="4300" dirty="0" err="1">
                <a:solidFill>
                  <a:srgbClr val="000000"/>
                </a:solidFill>
                <a:latin typeface="verdana" panose="020B0604030504040204" pitchFamily="34" charset="0"/>
              </a:rPr>
              <a:t>args</a:t>
            </a:r>
            <a:r>
              <a:rPr lang="en-US" sz="4300" dirty="0">
                <a:solidFill>
                  <a:srgbClr val="000000"/>
                </a:solidFill>
                <a:latin typeface="verdana" panose="020B0604030504040204" pitchFamily="34" charset="0"/>
              </a:rPr>
              <a:t>[]){  </a:t>
            </a:r>
          </a:p>
          <a:p>
            <a:pPr marL="0" indent="0">
              <a:buNone/>
            </a:pPr>
            <a:r>
              <a:rPr lang="en-US" sz="4300" dirty="0">
                <a:solidFill>
                  <a:srgbClr val="000000"/>
                </a:solidFill>
                <a:latin typeface="verdana" panose="020B0604030504040204" pitchFamily="34" charset="0"/>
              </a:rPr>
              <a:t>  </a:t>
            </a:r>
            <a:r>
              <a:rPr lang="en-US" sz="4300" dirty="0">
                <a:solidFill>
                  <a:srgbClr val="008200"/>
                </a:solidFill>
                <a:latin typeface="verdana" panose="020B0604030504040204" pitchFamily="34" charset="0"/>
              </a:rPr>
              <a:t>//Creating </a:t>
            </a:r>
            <a:r>
              <a:rPr lang="en-US" sz="4300" dirty="0" err="1">
                <a:solidFill>
                  <a:srgbClr val="008200"/>
                </a:solidFill>
                <a:latin typeface="verdana" panose="020B0604030504040204" pitchFamily="34" charset="0"/>
              </a:rPr>
              <a:t>HashSet</a:t>
            </a:r>
            <a:r>
              <a:rPr lang="en-US" sz="4300" dirty="0">
                <a:solidFill>
                  <a:srgbClr val="008200"/>
                </a:solidFill>
                <a:latin typeface="verdana" panose="020B0604030504040204" pitchFamily="34" charset="0"/>
              </a:rPr>
              <a:t> and adding elements</a:t>
            </a:r>
            <a:r>
              <a:rPr lang="en-US" sz="4300" dirty="0">
                <a:solidFill>
                  <a:srgbClr val="000000"/>
                </a:solidFill>
                <a:latin typeface="verdana" panose="020B0604030504040204" pitchFamily="34" charset="0"/>
              </a:rPr>
              <a:t>  </a:t>
            </a:r>
          </a:p>
          <a:p>
            <a:pPr marL="0" indent="0">
              <a:buNone/>
            </a:pPr>
            <a:r>
              <a:rPr lang="en-US" sz="4300" dirty="0">
                <a:solidFill>
                  <a:srgbClr val="000000"/>
                </a:solidFill>
                <a:latin typeface="verdana" panose="020B0604030504040204" pitchFamily="34" charset="0"/>
              </a:rPr>
              <a:t>    </a:t>
            </a:r>
            <a:r>
              <a:rPr lang="en-US" sz="4300" dirty="0" err="1">
                <a:solidFill>
                  <a:srgbClr val="000000"/>
                </a:solidFill>
                <a:latin typeface="verdana" panose="020B0604030504040204" pitchFamily="34" charset="0"/>
              </a:rPr>
              <a:t>HashSet</a:t>
            </a:r>
            <a:r>
              <a:rPr lang="en-US" sz="4300" dirty="0">
                <a:solidFill>
                  <a:srgbClr val="000000"/>
                </a:solidFill>
                <a:latin typeface="verdana" panose="020B0604030504040204" pitchFamily="34" charset="0"/>
              </a:rPr>
              <a:t>&lt;String&gt; set=</a:t>
            </a:r>
            <a:r>
              <a:rPr lang="en-US" sz="4300" b="1" dirty="0">
                <a:solidFill>
                  <a:srgbClr val="006699"/>
                </a:solidFill>
                <a:latin typeface="verdana" panose="020B0604030504040204" pitchFamily="34" charset="0"/>
              </a:rPr>
              <a:t>new</a:t>
            </a:r>
            <a:r>
              <a:rPr lang="en-US" sz="4300" dirty="0">
                <a:solidFill>
                  <a:srgbClr val="000000"/>
                </a:solidFill>
                <a:latin typeface="verdana" panose="020B0604030504040204" pitchFamily="34" charset="0"/>
              </a:rPr>
              <a:t> </a:t>
            </a:r>
            <a:r>
              <a:rPr lang="en-US" sz="4300" dirty="0" err="1">
                <a:solidFill>
                  <a:srgbClr val="000000"/>
                </a:solidFill>
                <a:latin typeface="verdana" panose="020B0604030504040204" pitchFamily="34" charset="0"/>
              </a:rPr>
              <a:t>HashSet</a:t>
            </a:r>
            <a:r>
              <a:rPr lang="en-US" sz="4300" dirty="0">
                <a:solidFill>
                  <a:srgbClr val="000000"/>
                </a:solidFill>
                <a:latin typeface="verdana" panose="020B0604030504040204" pitchFamily="34" charset="0"/>
              </a:rPr>
              <a:t>();  </a:t>
            </a:r>
          </a:p>
          <a:p>
            <a:pPr marL="0" indent="0">
              <a:buNone/>
            </a:pPr>
            <a:r>
              <a:rPr lang="en-US" sz="4300" dirty="0">
                <a:solidFill>
                  <a:srgbClr val="000000"/>
                </a:solidFill>
                <a:latin typeface="verdana" panose="020B0604030504040204" pitchFamily="34" charset="0"/>
              </a:rPr>
              <a:t>           </a:t>
            </a:r>
            <a:r>
              <a:rPr lang="en-US" sz="4300" dirty="0" err="1">
                <a:solidFill>
                  <a:srgbClr val="000000"/>
                </a:solidFill>
                <a:latin typeface="verdana" panose="020B0604030504040204" pitchFamily="34" charset="0"/>
              </a:rPr>
              <a:t>set.add</a:t>
            </a:r>
            <a:r>
              <a:rPr lang="en-US" sz="4300" dirty="0">
                <a:solidFill>
                  <a:srgbClr val="000000"/>
                </a:solidFill>
                <a:latin typeface="verdana" panose="020B0604030504040204" pitchFamily="34" charset="0"/>
              </a:rPr>
              <a:t>(</a:t>
            </a:r>
            <a:r>
              <a:rPr lang="en-US" sz="4300" dirty="0">
                <a:solidFill>
                  <a:srgbClr val="0000FF"/>
                </a:solidFill>
                <a:latin typeface="verdana" panose="020B0604030504040204" pitchFamily="34" charset="0"/>
              </a:rPr>
              <a:t>"One"</a:t>
            </a:r>
            <a:r>
              <a:rPr lang="en-US" sz="4300" dirty="0">
                <a:solidFill>
                  <a:srgbClr val="000000"/>
                </a:solidFill>
                <a:latin typeface="verdana" panose="020B0604030504040204" pitchFamily="34" charset="0"/>
              </a:rPr>
              <a:t>);    </a:t>
            </a:r>
          </a:p>
          <a:p>
            <a:pPr marL="0" indent="0">
              <a:buNone/>
            </a:pPr>
            <a:r>
              <a:rPr lang="en-US" sz="4300" dirty="0">
                <a:solidFill>
                  <a:srgbClr val="000000"/>
                </a:solidFill>
                <a:latin typeface="verdana" panose="020B0604030504040204" pitchFamily="34" charset="0"/>
              </a:rPr>
              <a:t>           </a:t>
            </a:r>
            <a:r>
              <a:rPr lang="en-US" sz="4300" dirty="0" err="1">
                <a:solidFill>
                  <a:srgbClr val="000000"/>
                </a:solidFill>
                <a:latin typeface="verdana" panose="020B0604030504040204" pitchFamily="34" charset="0"/>
              </a:rPr>
              <a:t>set.add</a:t>
            </a:r>
            <a:r>
              <a:rPr lang="en-US" sz="4300" dirty="0">
                <a:solidFill>
                  <a:srgbClr val="000000"/>
                </a:solidFill>
                <a:latin typeface="verdana" panose="020B0604030504040204" pitchFamily="34" charset="0"/>
              </a:rPr>
              <a:t>(</a:t>
            </a:r>
            <a:r>
              <a:rPr lang="en-US" sz="4300" dirty="0">
                <a:solidFill>
                  <a:srgbClr val="0000FF"/>
                </a:solidFill>
                <a:latin typeface="verdana" panose="020B0604030504040204" pitchFamily="34" charset="0"/>
              </a:rPr>
              <a:t>"Two"</a:t>
            </a:r>
            <a:r>
              <a:rPr lang="en-US" sz="4300" dirty="0">
                <a:solidFill>
                  <a:srgbClr val="000000"/>
                </a:solidFill>
                <a:latin typeface="verdana" panose="020B0604030504040204" pitchFamily="34" charset="0"/>
              </a:rPr>
              <a:t>);    </a:t>
            </a:r>
          </a:p>
          <a:p>
            <a:pPr marL="0" indent="0">
              <a:buNone/>
            </a:pPr>
            <a:r>
              <a:rPr lang="en-US" sz="4300" dirty="0">
                <a:solidFill>
                  <a:srgbClr val="000000"/>
                </a:solidFill>
                <a:latin typeface="verdana" panose="020B0604030504040204" pitchFamily="34" charset="0"/>
              </a:rPr>
              <a:t>           </a:t>
            </a:r>
            <a:r>
              <a:rPr lang="en-US" sz="4300" dirty="0" err="1">
                <a:solidFill>
                  <a:srgbClr val="000000"/>
                </a:solidFill>
                <a:latin typeface="verdana" panose="020B0604030504040204" pitchFamily="34" charset="0"/>
              </a:rPr>
              <a:t>set.add</a:t>
            </a:r>
            <a:r>
              <a:rPr lang="en-US" sz="4300" dirty="0">
                <a:solidFill>
                  <a:srgbClr val="000000"/>
                </a:solidFill>
                <a:latin typeface="verdana" panose="020B0604030504040204" pitchFamily="34" charset="0"/>
              </a:rPr>
              <a:t>(</a:t>
            </a:r>
            <a:r>
              <a:rPr lang="en-US" sz="4300" dirty="0">
                <a:solidFill>
                  <a:srgbClr val="0000FF"/>
                </a:solidFill>
                <a:latin typeface="verdana" panose="020B0604030504040204" pitchFamily="34" charset="0"/>
              </a:rPr>
              <a:t>"Three"</a:t>
            </a:r>
            <a:r>
              <a:rPr lang="en-US" sz="4300" dirty="0">
                <a:solidFill>
                  <a:srgbClr val="000000"/>
                </a:solidFill>
                <a:latin typeface="verdana" panose="020B0604030504040204" pitchFamily="34" charset="0"/>
              </a:rPr>
              <a:t>);   </a:t>
            </a:r>
          </a:p>
          <a:p>
            <a:pPr marL="0" indent="0">
              <a:buNone/>
            </a:pPr>
            <a:r>
              <a:rPr lang="en-US" sz="4300" dirty="0">
                <a:solidFill>
                  <a:srgbClr val="000000"/>
                </a:solidFill>
                <a:latin typeface="verdana" panose="020B0604030504040204" pitchFamily="34" charset="0"/>
              </a:rPr>
              <a:t>           </a:t>
            </a:r>
            <a:r>
              <a:rPr lang="en-US" sz="4300" dirty="0" err="1">
                <a:solidFill>
                  <a:srgbClr val="000000"/>
                </a:solidFill>
                <a:latin typeface="verdana" panose="020B0604030504040204" pitchFamily="34" charset="0"/>
              </a:rPr>
              <a:t>set.add</a:t>
            </a:r>
            <a:r>
              <a:rPr lang="en-US" sz="4300" dirty="0">
                <a:solidFill>
                  <a:srgbClr val="000000"/>
                </a:solidFill>
                <a:latin typeface="verdana" panose="020B0604030504040204" pitchFamily="34" charset="0"/>
              </a:rPr>
              <a:t>(</a:t>
            </a:r>
            <a:r>
              <a:rPr lang="en-US" sz="4300" dirty="0">
                <a:solidFill>
                  <a:srgbClr val="0000FF"/>
                </a:solidFill>
                <a:latin typeface="verdana" panose="020B0604030504040204" pitchFamily="34" charset="0"/>
              </a:rPr>
              <a:t>"Four"</a:t>
            </a:r>
            <a:r>
              <a:rPr lang="en-US" sz="4300" dirty="0">
                <a:solidFill>
                  <a:srgbClr val="000000"/>
                </a:solidFill>
                <a:latin typeface="verdana" panose="020B0604030504040204" pitchFamily="34" charset="0"/>
              </a:rPr>
              <a:t>);  </a:t>
            </a:r>
          </a:p>
          <a:p>
            <a:pPr marL="0" indent="0">
              <a:buNone/>
            </a:pPr>
            <a:r>
              <a:rPr lang="en-US" sz="4300" dirty="0">
                <a:solidFill>
                  <a:srgbClr val="000000"/>
                </a:solidFill>
                <a:latin typeface="verdana" panose="020B0604030504040204" pitchFamily="34" charset="0"/>
              </a:rPr>
              <a:t>           </a:t>
            </a:r>
            <a:r>
              <a:rPr lang="en-US" sz="4300" dirty="0" err="1">
                <a:solidFill>
                  <a:srgbClr val="000000"/>
                </a:solidFill>
                <a:latin typeface="verdana" panose="020B0604030504040204" pitchFamily="34" charset="0"/>
              </a:rPr>
              <a:t>set.add</a:t>
            </a:r>
            <a:r>
              <a:rPr lang="en-US" sz="4300" dirty="0">
                <a:solidFill>
                  <a:srgbClr val="000000"/>
                </a:solidFill>
                <a:latin typeface="verdana" panose="020B0604030504040204" pitchFamily="34" charset="0"/>
              </a:rPr>
              <a:t>(</a:t>
            </a:r>
            <a:r>
              <a:rPr lang="en-US" sz="4300" dirty="0">
                <a:solidFill>
                  <a:srgbClr val="0000FF"/>
                </a:solidFill>
                <a:latin typeface="verdana" panose="020B0604030504040204" pitchFamily="34" charset="0"/>
              </a:rPr>
              <a:t>"Five"</a:t>
            </a:r>
            <a:r>
              <a:rPr lang="en-US" sz="4300" dirty="0">
                <a:solidFill>
                  <a:srgbClr val="000000"/>
                </a:solidFill>
                <a:latin typeface="verdana" panose="020B0604030504040204" pitchFamily="34" charset="0"/>
              </a:rPr>
              <a:t>);  </a:t>
            </a:r>
          </a:p>
          <a:p>
            <a:pPr marL="0" indent="0">
              <a:buNone/>
            </a:pPr>
            <a:r>
              <a:rPr lang="en-US" sz="4300" dirty="0">
                <a:solidFill>
                  <a:srgbClr val="000000"/>
                </a:solidFill>
                <a:latin typeface="verdana" panose="020B0604030504040204" pitchFamily="34" charset="0"/>
              </a:rPr>
              <a:t>           Iterator&lt;String&gt; </a:t>
            </a:r>
            <a:r>
              <a:rPr lang="en-US" sz="4300" dirty="0" err="1">
                <a:solidFill>
                  <a:srgbClr val="000000"/>
                </a:solidFill>
                <a:latin typeface="verdana" panose="020B0604030504040204" pitchFamily="34" charset="0"/>
              </a:rPr>
              <a:t>i</a:t>
            </a:r>
            <a:r>
              <a:rPr lang="en-US" sz="4300" dirty="0">
                <a:solidFill>
                  <a:srgbClr val="000000"/>
                </a:solidFill>
                <a:latin typeface="verdana" panose="020B0604030504040204" pitchFamily="34" charset="0"/>
              </a:rPr>
              <a:t>=</a:t>
            </a:r>
            <a:r>
              <a:rPr lang="en-US" sz="4300" dirty="0" err="1">
                <a:solidFill>
                  <a:srgbClr val="000000"/>
                </a:solidFill>
                <a:latin typeface="verdana" panose="020B0604030504040204" pitchFamily="34" charset="0"/>
              </a:rPr>
              <a:t>set.iterator</a:t>
            </a:r>
            <a:r>
              <a:rPr lang="en-US" sz="4300" dirty="0">
                <a:solidFill>
                  <a:srgbClr val="000000"/>
                </a:solidFill>
                <a:latin typeface="verdana" panose="020B0604030504040204" pitchFamily="34" charset="0"/>
              </a:rPr>
              <a:t>();  </a:t>
            </a:r>
          </a:p>
          <a:p>
            <a:pPr marL="0" indent="0">
              <a:buNone/>
            </a:pPr>
            <a:r>
              <a:rPr lang="en-US" sz="4300" dirty="0">
                <a:solidFill>
                  <a:srgbClr val="000000"/>
                </a:solidFill>
                <a:latin typeface="verdana" panose="020B0604030504040204" pitchFamily="34" charset="0"/>
              </a:rPr>
              <a:t>           </a:t>
            </a:r>
            <a:r>
              <a:rPr lang="en-US" sz="4300" b="1" dirty="0">
                <a:solidFill>
                  <a:srgbClr val="006699"/>
                </a:solidFill>
                <a:latin typeface="verdana" panose="020B0604030504040204" pitchFamily="34" charset="0"/>
              </a:rPr>
              <a:t>while</a:t>
            </a:r>
            <a:r>
              <a:rPr lang="en-US" sz="4300" dirty="0">
                <a:solidFill>
                  <a:srgbClr val="000000"/>
                </a:solidFill>
                <a:latin typeface="verdana" panose="020B0604030504040204" pitchFamily="34" charset="0"/>
              </a:rPr>
              <a:t>(</a:t>
            </a:r>
            <a:r>
              <a:rPr lang="en-US" sz="4300" dirty="0" err="1">
                <a:solidFill>
                  <a:srgbClr val="000000"/>
                </a:solidFill>
                <a:latin typeface="verdana" panose="020B0604030504040204" pitchFamily="34" charset="0"/>
              </a:rPr>
              <a:t>i.hasNext</a:t>
            </a:r>
            <a:r>
              <a:rPr lang="en-US" sz="4300" dirty="0">
                <a:solidFill>
                  <a:srgbClr val="000000"/>
                </a:solidFill>
                <a:latin typeface="verdana" panose="020B0604030504040204" pitchFamily="34" charset="0"/>
              </a:rPr>
              <a:t>())  </a:t>
            </a:r>
          </a:p>
          <a:p>
            <a:pPr marL="0" indent="0">
              <a:buNone/>
            </a:pPr>
            <a:r>
              <a:rPr lang="en-US" sz="4300" dirty="0">
                <a:solidFill>
                  <a:srgbClr val="000000"/>
                </a:solidFill>
                <a:latin typeface="verdana" panose="020B0604030504040204" pitchFamily="34" charset="0"/>
              </a:rPr>
              <a:t>           {  </a:t>
            </a:r>
          </a:p>
          <a:p>
            <a:pPr marL="0" indent="0">
              <a:buNone/>
            </a:pPr>
            <a:r>
              <a:rPr lang="en-US" sz="4300" dirty="0">
                <a:solidFill>
                  <a:srgbClr val="000000"/>
                </a:solidFill>
                <a:latin typeface="verdana" panose="020B0604030504040204" pitchFamily="34" charset="0"/>
              </a:rPr>
              <a:t>           </a:t>
            </a:r>
            <a:r>
              <a:rPr lang="en-US" sz="4300" dirty="0" err="1">
                <a:solidFill>
                  <a:srgbClr val="000000"/>
                </a:solidFill>
                <a:latin typeface="verdana" panose="020B0604030504040204" pitchFamily="34" charset="0"/>
              </a:rPr>
              <a:t>System.out.println</a:t>
            </a:r>
            <a:r>
              <a:rPr lang="en-US" sz="4300" dirty="0">
                <a:solidFill>
                  <a:srgbClr val="000000"/>
                </a:solidFill>
                <a:latin typeface="verdana" panose="020B0604030504040204" pitchFamily="34" charset="0"/>
              </a:rPr>
              <a:t>(</a:t>
            </a:r>
            <a:r>
              <a:rPr lang="en-US" sz="4300" dirty="0" err="1">
                <a:solidFill>
                  <a:srgbClr val="000000"/>
                </a:solidFill>
                <a:latin typeface="verdana" panose="020B0604030504040204" pitchFamily="34" charset="0"/>
              </a:rPr>
              <a:t>i.next</a:t>
            </a:r>
            <a:r>
              <a:rPr lang="en-US" sz="4300" dirty="0">
                <a:solidFill>
                  <a:srgbClr val="000000"/>
                </a:solidFill>
                <a:latin typeface="verdana" panose="020B0604030504040204" pitchFamily="34" charset="0"/>
              </a:rPr>
              <a:t>());  </a:t>
            </a:r>
          </a:p>
          <a:p>
            <a:pPr marL="0" indent="0">
              <a:buNone/>
            </a:pPr>
            <a:r>
              <a:rPr lang="en-US" sz="4300" dirty="0">
                <a:solidFill>
                  <a:srgbClr val="000000"/>
                </a:solidFill>
                <a:latin typeface="verdana" panose="020B0604030504040204" pitchFamily="34" charset="0"/>
              </a:rPr>
              <a:t>           }  </a:t>
            </a:r>
          </a:p>
          <a:p>
            <a:pPr marL="0" indent="0">
              <a:buNone/>
            </a:pPr>
            <a:r>
              <a:rPr lang="en-US" sz="4300" dirty="0">
                <a:solidFill>
                  <a:srgbClr val="000000"/>
                </a:solidFill>
                <a:latin typeface="verdana" panose="020B0604030504040204" pitchFamily="34" charset="0"/>
              </a:rPr>
              <a:t> }  </a:t>
            </a:r>
          </a:p>
          <a:p>
            <a:pPr marL="0" indent="0">
              <a:buNone/>
            </a:pPr>
            <a:r>
              <a:rPr lang="en-US" sz="4300" dirty="0">
                <a:solidFill>
                  <a:srgbClr val="000000"/>
                </a:solidFill>
                <a:latin typeface="verdana" panose="020B0604030504040204" pitchFamily="34" charset="0"/>
              </a:rPr>
              <a:t>}  </a:t>
            </a:r>
          </a:p>
          <a:p>
            <a:pPr marL="0" indent="0">
              <a:buNone/>
            </a:pPr>
            <a:r>
              <a:rPr lang="en-US" sz="4300" dirty="0">
                <a:solidFill>
                  <a:srgbClr val="000000"/>
                </a:solidFill>
                <a:latin typeface="verdana" panose="020B0604030504040204" pitchFamily="34" charset="0"/>
              </a:rPr>
              <a:t>//random order</a:t>
            </a:r>
          </a:p>
          <a:p>
            <a:pPr marL="0" indent="0">
              <a:buNone/>
            </a:pPr>
            <a:r>
              <a:rPr lang="en-US" sz="4300" dirty="0">
                <a:solidFill>
                  <a:srgbClr val="000000"/>
                </a:solidFill>
                <a:latin typeface="verdana" panose="020B0604030504040204" pitchFamily="34" charset="0"/>
              </a:rPr>
              <a:t>Five</a:t>
            </a:r>
          </a:p>
          <a:p>
            <a:pPr marL="0" indent="0">
              <a:buNone/>
            </a:pPr>
            <a:r>
              <a:rPr lang="en-US" sz="4300" dirty="0">
                <a:solidFill>
                  <a:srgbClr val="000000"/>
                </a:solidFill>
                <a:latin typeface="verdana" panose="020B0604030504040204" pitchFamily="34" charset="0"/>
              </a:rPr>
              <a:t>One</a:t>
            </a:r>
          </a:p>
          <a:p>
            <a:pPr marL="0" indent="0">
              <a:buNone/>
            </a:pPr>
            <a:r>
              <a:rPr lang="en-US" sz="4300" dirty="0">
                <a:solidFill>
                  <a:srgbClr val="000000"/>
                </a:solidFill>
                <a:latin typeface="verdana" panose="020B0604030504040204" pitchFamily="34" charset="0"/>
              </a:rPr>
              <a:t>Four</a:t>
            </a:r>
          </a:p>
          <a:p>
            <a:pPr marL="0" indent="0">
              <a:buNone/>
            </a:pPr>
            <a:r>
              <a:rPr lang="en-US" sz="4300" dirty="0">
                <a:solidFill>
                  <a:srgbClr val="000000"/>
                </a:solidFill>
                <a:latin typeface="verdana" panose="020B0604030504040204" pitchFamily="34" charset="0"/>
              </a:rPr>
              <a:t>Two</a:t>
            </a:r>
          </a:p>
          <a:p>
            <a:pPr marL="0" indent="0">
              <a:buNone/>
            </a:pPr>
            <a:r>
              <a:rPr lang="en-US" sz="4300" dirty="0">
                <a:solidFill>
                  <a:srgbClr val="000000"/>
                </a:solidFill>
                <a:latin typeface="verdana" panose="020B0604030504040204" pitchFamily="34" charset="0"/>
              </a:rPr>
              <a:t>Three</a:t>
            </a:r>
          </a:p>
          <a:p>
            <a:endParaRPr lang="en-US" dirty="0"/>
          </a:p>
        </p:txBody>
      </p:sp>
    </p:spTree>
    <p:extLst>
      <p:ext uri="{BB962C8B-B14F-4D97-AF65-F5344CB8AC3E}">
        <p14:creationId xmlns:p14="http://schemas.microsoft.com/office/powerpoint/2010/main" val="4003848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635" y="142351"/>
            <a:ext cx="10515600" cy="692966"/>
          </a:xfrm>
        </p:spPr>
        <p:txBody>
          <a:bodyPr>
            <a:normAutofit/>
          </a:bodyPr>
          <a:lstStyle/>
          <a:p>
            <a:pPr algn="ctr"/>
            <a:r>
              <a:rPr lang="en-US" sz="2800" b="1" dirty="0">
                <a:solidFill>
                  <a:srgbClr val="000000"/>
                </a:solidFill>
                <a:latin typeface="verdana" panose="020B0604030504040204" pitchFamily="34" charset="0"/>
              </a:rPr>
              <a:t>Collection in Java</a:t>
            </a:r>
            <a:r>
              <a:rPr lang="en-US" sz="2800" dirty="0">
                <a:solidFill>
                  <a:srgbClr val="000000"/>
                </a:solidFill>
                <a:latin typeface="verdana" panose="020B0604030504040204" pitchFamily="34" charset="0"/>
              </a:rPr>
              <a:t> </a:t>
            </a:r>
            <a:endParaRPr lang="en-US" sz="2800" dirty="0"/>
          </a:p>
        </p:txBody>
      </p:sp>
      <p:sp>
        <p:nvSpPr>
          <p:cNvPr id="3" name="Content Placeholder 2"/>
          <p:cNvSpPr>
            <a:spLocks noGrp="1"/>
          </p:cNvSpPr>
          <p:nvPr>
            <p:ph idx="1"/>
          </p:nvPr>
        </p:nvSpPr>
        <p:spPr>
          <a:xfrm>
            <a:off x="838200" y="1175657"/>
            <a:ext cx="10683240" cy="5368834"/>
          </a:xfrm>
        </p:spPr>
        <p:txBody>
          <a:bodyPr>
            <a:normAutofit fontScale="85000" lnSpcReduction="20000"/>
          </a:bodyPr>
          <a:lstStyle/>
          <a:p>
            <a:r>
              <a:rPr lang="en-US" sz="2900" dirty="0"/>
              <a:t>The Collection in Java is a framework that provides an </a:t>
            </a:r>
            <a:r>
              <a:rPr lang="en-US" sz="2900" u="sng" dirty="0"/>
              <a:t>architecture to store and manipulate the group of objects.</a:t>
            </a:r>
          </a:p>
          <a:p>
            <a:r>
              <a:rPr lang="en-US" sz="2900" dirty="0"/>
              <a:t>Java Collections can achieve all the operations that you perform on a data such as searching, sorting, insertion, manipulation, and deletion.</a:t>
            </a:r>
          </a:p>
          <a:p>
            <a:r>
              <a:rPr lang="en-US" sz="2900" dirty="0"/>
              <a:t>Java Collection means a single unit of objects. Java Collection framework provides many interfaces (Set, List, Queue, </a:t>
            </a:r>
            <a:r>
              <a:rPr lang="en-US" sz="2900" dirty="0" err="1"/>
              <a:t>Deque</a:t>
            </a:r>
            <a:r>
              <a:rPr lang="en-US" sz="2900" dirty="0"/>
              <a:t>) and classes (</a:t>
            </a:r>
            <a:r>
              <a:rPr lang="en-US" sz="2900" dirty="0" err="1"/>
              <a:t>ArrayList</a:t>
            </a:r>
            <a:r>
              <a:rPr lang="en-US" sz="2900" dirty="0"/>
              <a:t>, Vector, </a:t>
            </a:r>
            <a:r>
              <a:rPr lang="en-US" sz="2900" dirty="0" err="1"/>
              <a:t>LinkedList</a:t>
            </a:r>
            <a:r>
              <a:rPr lang="en-US" sz="2900" dirty="0"/>
              <a:t>, </a:t>
            </a:r>
            <a:r>
              <a:rPr lang="en-US" sz="2900" dirty="0" err="1"/>
              <a:t>PriorityQueue</a:t>
            </a:r>
            <a:r>
              <a:rPr lang="en-US" sz="2900" dirty="0"/>
              <a:t>, </a:t>
            </a:r>
            <a:r>
              <a:rPr lang="en-US" sz="2900" dirty="0" err="1"/>
              <a:t>HashSet</a:t>
            </a:r>
            <a:r>
              <a:rPr lang="en-US" sz="2900" dirty="0"/>
              <a:t>, </a:t>
            </a:r>
            <a:r>
              <a:rPr lang="en-US" sz="2900" dirty="0" err="1"/>
              <a:t>LinkedHashSet</a:t>
            </a:r>
            <a:r>
              <a:rPr lang="en-US" sz="2900" dirty="0"/>
              <a:t>, </a:t>
            </a:r>
            <a:r>
              <a:rPr lang="en-US" sz="2900" dirty="0" err="1"/>
              <a:t>TreeSet</a:t>
            </a:r>
            <a:r>
              <a:rPr lang="en-US" sz="2900" dirty="0"/>
              <a:t>)</a:t>
            </a:r>
          </a:p>
          <a:p>
            <a:r>
              <a:rPr lang="en-US" sz="2900" dirty="0"/>
              <a:t>A Collection represents a single unit of objects, i.e., a group.</a:t>
            </a:r>
          </a:p>
          <a:p>
            <a:r>
              <a:rPr lang="en-US" sz="2900" dirty="0"/>
              <a:t>It provides readymade architecture.</a:t>
            </a:r>
          </a:p>
          <a:p>
            <a:r>
              <a:rPr lang="en-US" dirty="0"/>
              <a:t>It represents a set of classes and interfaces.</a:t>
            </a:r>
          </a:p>
          <a:p>
            <a:r>
              <a:rPr lang="en-US" dirty="0"/>
              <a:t>It is optional.</a:t>
            </a:r>
          </a:p>
          <a:p>
            <a:r>
              <a:rPr lang="en-US" dirty="0"/>
              <a:t>The Collection framework represents a unified architecture for storing and manipulating a group of objects. It has:</a:t>
            </a:r>
          </a:p>
          <a:p>
            <a:pPr lvl="1"/>
            <a:r>
              <a:rPr lang="en-US" dirty="0"/>
              <a:t>Interfaces and its implementations, i.e., classes</a:t>
            </a:r>
          </a:p>
          <a:p>
            <a:pPr lvl="1"/>
            <a:r>
              <a:rPr lang="en-US" dirty="0"/>
              <a:t>Algorithm</a:t>
            </a:r>
          </a:p>
          <a:p>
            <a:endParaRPr lang="en-US" dirty="0">
              <a:solidFill>
                <a:srgbClr val="000000"/>
              </a:solidFill>
              <a:latin typeface="verdana" panose="020B0604030504040204" pitchFamily="34" charset="0"/>
            </a:endParaRPr>
          </a:p>
          <a:p>
            <a:endParaRPr lang="en-US" dirty="0"/>
          </a:p>
        </p:txBody>
      </p:sp>
    </p:spTree>
    <p:extLst>
      <p:ext uri="{BB962C8B-B14F-4D97-AF65-F5344CB8AC3E}">
        <p14:creationId xmlns:p14="http://schemas.microsoft.com/office/powerpoint/2010/main" val="4015824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235766"/>
          </a:xfrm>
        </p:spPr>
        <p:txBody>
          <a:bodyPr>
            <a:normAutofit fontScale="90000"/>
          </a:bodyPr>
          <a:lstStyle/>
          <a:p>
            <a:endParaRPr lang="en-US" dirty="0"/>
          </a:p>
        </p:txBody>
      </p:sp>
      <p:sp>
        <p:nvSpPr>
          <p:cNvPr id="3" name="Content Placeholder 2"/>
          <p:cNvSpPr>
            <a:spLocks noGrp="1"/>
          </p:cNvSpPr>
          <p:nvPr>
            <p:ph idx="1"/>
          </p:nvPr>
        </p:nvSpPr>
        <p:spPr>
          <a:xfrm>
            <a:off x="0" y="365126"/>
            <a:ext cx="12191999" cy="6283868"/>
          </a:xfrm>
        </p:spPr>
        <p:txBody>
          <a:bodyPr numCol="2">
            <a:normAutofit/>
          </a:bodyPr>
          <a:lstStyle/>
          <a:p>
            <a:pPr marL="0" indent="0">
              <a:buNone/>
            </a:pPr>
            <a:r>
              <a:rPr lang="en-US" sz="1200" b="1" dirty="0">
                <a:solidFill>
                  <a:srgbClr val="006699"/>
                </a:solidFill>
                <a:latin typeface="verdana" panose="020B0604030504040204" pitchFamily="34" charset="0"/>
              </a:rPr>
              <a:t>import</a:t>
            </a:r>
            <a:r>
              <a:rPr lang="en-US" sz="1200" dirty="0">
                <a:solidFill>
                  <a:srgbClr val="000000"/>
                </a:solidFill>
                <a:latin typeface="verdana" panose="020B0604030504040204" pitchFamily="34" charset="0"/>
              </a:rPr>
              <a:t> </a:t>
            </a:r>
            <a:r>
              <a:rPr lang="en-US" sz="1200" dirty="0" err="1">
                <a:solidFill>
                  <a:srgbClr val="000000"/>
                </a:solidFill>
                <a:latin typeface="verdana" panose="020B0604030504040204" pitchFamily="34" charset="0"/>
              </a:rPr>
              <a:t>java.util</a:t>
            </a:r>
            <a:r>
              <a:rPr lang="en-US" sz="1200" dirty="0">
                <a:solidFill>
                  <a:srgbClr val="000000"/>
                </a:solidFill>
                <a:latin typeface="verdana" panose="020B0604030504040204" pitchFamily="34" charset="0"/>
              </a:rPr>
              <a:t>.*;  </a:t>
            </a:r>
          </a:p>
          <a:p>
            <a:pPr marL="0" indent="0">
              <a:buNone/>
            </a:pPr>
            <a:r>
              <a:rPr lang="en-US" sz="1200" b="1" dirty="0">
                <a:solidFill>
                  <a:srgbClr val="006699"/>
                </a:solidFill>
                <a:latin typeface="verdana" panose="020B0604030504040204" pitchFamily="34" charset="0"/>
              </a:rPr>
              <a:t>class</a:t>
            </a:r>
            <a:r>
              <a:rPr lang="en-US" sz="1200" dirty="0">
                <a:solidFill>
                  <a:srgbClr val="000000"/>
                </a:solidFill>
                <a:latin typeface="verdana" panose="020B0604030504040204" pitchFamily="34" charset="0"/>
              </a:rPr>
              <a:t> HashSet3{  </a:t>
            </a:r>
          </a:p>
          <a:p>
            <a:pPr marL="0" indent="0">
              <a:buNone/>
            </a:pPr>
            <a:r>
              <a:rPr lang="en-US" sz="1200" dirty="0">
                <a:solidFill>
                  <a:srgbClr val="000000"/>
                </a:solidFill>
                <a:latin typeface="verdana" panose="020B0604030504040204" pitchFamily="34" charset="0"/>
              </a:rPr>
              <a:t> </a:t>
            </a:r>
            <a:r>
              <a:rPr lang="en-US" sz="1200" b="1" dirty="0">
                <a:solidFill>
                  <a:srgbClr val="006699"/>
                </a:solidFill>
                <a:latin typeface="verdana" panose="020B0604030504040204" pitchFamily="34" charset="0"/>
              </a:rPr>
              <a:t>public</a:t>
            </a:r>
            <a:r>
              <a:rPr lang="en-US" sz="1200" dirty="0">
                <a:solidFill>
                  <a:srgbClr val="000000"/>
                </a:solidFill>
                <a:latin typeface="verdana" panose="020B0604030504040204" pitchFamily="34" charset="0"/>
              </a:rPr>
              <a:t> </a:t>
            </a:r>
            <a:r>
              <a:rPr lang="en-US" sz="1200" b="1" dirty="0">
                <a:solidFill>
                  <a:srgbClr val="006699"/>
                </a:solidFill>
                <a:latin typeface="verdana" panose="020B0604030504040204" pitchFamily="34" charset="0"/>
              </a:rPr>
              <a:t>static</a:t>
            </a:r>
            <a:r>
              <a:rPr lang="en-US" sz="1200" dirty="0">
                <a:solidFill>
                  <a:srgbClr val="000000"/>
                </a:solidFill>
                <a:latin typeface="verdana" panose="020B0604030504040204" pitchFamily="34" charset="0"/>
              </a:rPr>
              <a:t> </a:t>
            </a:r>
            <a:r>
              <a:rPr lang="en-US" sz="1200" b="1" dirty="0">
                <a:solidFill>
                  <a:srgbClr val="006699"/>
                </a:solidFill>
                <a:latin typeface="verdana" panose="020B0604030504040204" pitchFamily="34" charset="0"/>
              </a:rPr>
              <a:t>void</a:t>
            </a:r>
            <a:r>
              <a:rPr lang="en-US" sz="1200" dirty="0">
                <a:solidFill>
                  <a:srgbClr val="000000"/>
                </a:solidFill>
                <a:latin typeface="verdana" panose="020B0604030504040204" pitchFamily="34" charset="0"/>
              </a:rPr>
              <a:t> main(String </a:t>
            </a:r>
            <a:r>
              <a:rPr lang="en-US" sz="1200" dirty="0" err="1">
                <a:solidFill>
                  <a:srgbClr val="000000"/>
                </a:solidFill>
                <a:latin typeface="verdana" panose="020B0604030504040204" pitchFamily="34" charset="0"/>
              </a:rPr>
              <a:t>args</a:t>
            </a:r>
            <a:r>
              <a:rPr lang="en-US" sz="1200" dirty="0">
                <a:solidFill>
                  <a:srgbClr val="000000"/>
                </a:solidFill>
                <a:latin typeface="verdana" panose="020B0604030504040204" pitchFamily="34" charset="0"/>
              </a:rPr>
              <a:t>[]){  </a:t>
            </a:r>
          </a:p>
          <a:p>
            <a:pPr marL="0" indent="0">
              <a:buNone/>
            </a:pPr>
            <a:r>
              <a:rPr lang="en-US" sz="1200" dirty="0">
                <a:solidFill>
                  <a:srgbClr val="000000"/>
                </a:solidFill>
                <a:latin typeface="verdana" panose="020B0604030504040204" pitchFamily="34" charset="0"/>
              </a:rPr>
              <a:t>  </a:t>
            </a:r>
            <a:r>
              <a:rPr lang="en-US" sz="1200" dirty="0" err="1">
                <a:solidFill>
                  <a:srgbClr val="000000"/>
                </a:solidFill>
                <a:latin typeface="verdana" panose="020B0604030504040204" pitchFamily="34" charset="0"/>
              </a:rPr>
              <a:t>HashSet</a:t>
            </a:r>
            <a:r>
              <a:rPr lang="en-US" sz="1200" dirty="0">
                <a:solidFill>
                  <a:srgbClr val="000000"/>
                </a:solidFill>
                <a:latin typeface="verdana" panose="020B0604030504040204" pitchFamily="34" charset="0"/>
              </a:rPr>
              <a:t>&lt;String&gt; set=</a:t>
            </a:r>
            <a:r>
              <a:rPr lang="en-US" sz="1200" b="1" dirty="0">
                <a:solidFill>
                  <a:srgbClr val="006699"/>
                </a:solidFill>
                <a:latin typeface="verdana" panose="020B0604030504040204" pitchFamily="34" charset="0"/>
              </a:rPr>
              <a:t>new</a:t>
            </a:r>
            <a:r>
              <a:rPr lang="en-US" sz="1200" dirty="0">
                <a:solidFill>
                  <a:srgbClr val="000000"/>
                </a:solidFill>
                <a:latin typeface="verdana" panose="020B0604030504040204" pitchFamily="34" charset="0"/>
              </a:rPr>
              <a:t> </a:t>
            </a:r>
            <a:r>
              <a:rPr lang="en-US" sz="1200" dirty="0" err="1">
                <a:solidFill>
                  <a:srgbClr val="000000"/>
                </a:solidFill>
                <a:latin typeface="verdana" panose="020B0604030504040204" pitchFamily="34" charset="0"/>
              </a:rPr>
              <a:t>HashSet</a:t>
            </a:r>
            <a:r>
              <a:rPr lang="en-US" sz="1200" dirty="0">
                <a:solidFill>
                  <a:srgbClr val="000000"/>
                </a:solidFill>
                <a:latin typeface="verdana" panose="020B0604030504040204" pitchFamily="34" charset="0"/>
              </a:rPr>
              <a:t>&lt;String&gt;();  </a:t>
            </a:r>
          </a:p>
          <a:p>
            <a:pPr marL="0" indent="0">
              <a:buNone/>
            </a:pPr>
            <a:r>
              <a:rPr lang="en-US" sz="1200" dirty="0">
                <a:solidFill>
                  <a:srgbClr val="000000"/>
                </a:solidFill>
                <a:latin typeface="verdana" panose="020B0604030504040204" pitchFamily="34" charset="0"/>
              </a:rPr>
              <a:t>           </a:t>
            </a:r>
            <a:r>
              <a:rPr lang="en-US" sz="1200" dirty="0" err="1">
                <a:solidFill>
                  <a:srgbClr val="000000"/>
                </a:solidFill>
                <a:latin typeface="verdana" panose="020B0604030504040204" pitchFamily="34" charset="0"/>
              </a:rPr>
              <a:t>set.add</a:t>
            </a:r>
            <a:r>
              <a:rPr lang="en-US" sz="1200" dirty="0">
                <a:solidFill>
                  <a:srgbClr val="000000"/>
                </a:solidFill>
                <a:latin typeface="verdana" panose="020B0604030504040204" pitchFamily="34" charset="0"/>
              </a:rPr>
              <a:t>(</a:t>
            </a:r>
            <a:r>
              <a:rPr lang="en-US" sz="1200" dirty="0">
                <a:solidFill>
                  <a:srgbClr val="0000FF"/>
                </a:solidFill>
                <a:latin typeface="verdana" panose="020B0604030504040204" pitchFamily="34" charset="0"/>
              </a:rPr>
              <a:t>"Ravi"</a:t>
            </a:r>
            <a:r>
              <a:rPr lang="en-US" sz="1200" dirty="0">
                <a:solidFill>
                  <a:srgbClr val="000000"/>
                </a:solidFill>
                <a:latin typeface="verdana" panose="020B0604030504040204" pitchFamily="34" charset="0"/>
              </a:rPr>
              <a:t>);  </a:t>
            </a:r>
          </a:p>
          <a:p>
            <a:pPr marL="0" indent="0">
              <a:buNone/>
            </a:pPr>
            <a:r>
              <a:rPr lang="en-US" sz="1200" dirty="0">
                <a:solidFill>
                  <a:srgbClr val="000000"/>
                </a:solidFill>
                <a:latin typeface="verdana" panose="020B0604030504040204" pitchFamily="34" charset="0"/>
              </a:rPr>
              <a:t>           </a:t>
            </a:r>
            <a:r>
              <a:rPr lang="en-US" sz="1200" dirty="0" err="1">
                <a:solidFill>
                  <a:srgbClr val="000000"/>
                </a:solidFill>
                <a:latin typeface="verdana" panose="020B0604030504040204" pitchFamily="34" charset="0"/>
              </a:rPr>
              <a:t>set.add</a:t>
            </a:r>
            <a:r>
              <a:rPr lang="en-US" sz="1200" dirty="0">
                <a:solidFill>
                  <a:srgbClr val="000000"/>
                </a:solidFill>
                <a:latin typeface="verdana" panose="020B0604030504040204" pitchFamily="34" charset="0"/>
              </a:rPr>
              <a:t>(</a:t>
            </a:r>
            <a:r>
              <a:rPr lang="en-US" sz="1200" dirty="0">
                <a:solidFill>
                  <a:srgbClr val="0000FF"/>
                </a:solidFill>
                <a:latin typeface="verdana" panose="020B0604030504040204" pitchFamily="34" charset="0"/>
              </a:rPr>
              <a:t>"Vijay"</a:t>
            </a:r>
            <a:r>
              <a:rPr lang="en-US" sz="1200" dirty="0">
                <a:solidFill>
                  <a:srgbClr val="000000"/>
                </a:solidFill>
                <a:latin typeface="verdana" panose="020B0604030504040204" pitchFamily="34" charset="0"/>
              </a:rPr>
              <a:t>);  </a:t>
            </a:r>
          </a:p>
          <a:p>
            <a:pPr marL="0" indent="0">
              <a:buNone/>
            </a:pPr>
            <a:r>
              <a:rPr lang="en-US" sz="1200" dirty="0">
                <a:solidFill>
                  <a:srgbClr val="000000"/>
                </a:solidFill>
                <a:latin typeface="verdana" panose="020B0604030504040204" pitchFamily="34" charset="0"/>
              </a:rPr>
              <a:t>           </a:t>
            </a:r>
            <a:r>
              <a:rPr lang="en-US" sz="1200" dirty="0" err="1">
                <a:solidFill>
                  <a:srgbClr val="000000"/>
                </a:solidFill>
                <a:latin typeface="verdana" panose="020B0604030504040204" pitchFamily="34" charset="0"/>
              </a:rPr>
              <a:t>set.add</a:t>
            </a:r>
            <a:r>
              <a:rPr lang="en-US" sz="1200" dirty="0">
                <a:solidFill>
                  <a:srgbClr val="000000"/>
                </a:solidFill>
                <a:latin typeface="verdana" panose="020B0604030504040204" pitchFamily="34" charset="0"/>
              </a:rPr>
              <a:t>(</a:t>
            </a:r>
            <a:r>
              <a:rPr lang="en-US" sz="1200" dirty="0">
                <a:solidFill>
                  <a:srgbClr val="0000FF"/>
                </a:solidFill>
                <a:latin typeface="verdana" panose="020B0604030504040204" pitchFamily="34" charset="0"/>
              </a:rPr>
              <a:t>"</a:t>
            </a:r>
            <a:r>
              <a:rPr lang="en-US" sz="1200" dirty="0" err="1">
                <a:solidFill>
                  <a:srgbClr val="0000FF"/>
                </a:solidFill>
                <a:latin typeface="verdana" panose="020B0604030504040204" pitchFamily="34" charset="0"/>
              </a:rPr>
              <a:t>Arun</a:t>
            </a:r>
            <a:r>
              <a:rPr lang="en-US" sz="1200" dirty="0">
                <a:solidFill>
                  <a:srgbClr val="0000FF"/>
                </a:solidFill>
                <a:latin typeface="verdana" panose="020B0604030504040204" pitchFamily="34" charset="0"/>
              </a:rPr>
              <a:t>"</a:t>
            </a:r>
            <a:r>
              <a:rPr lang="en-US" sz="1200" dirty="0">
                <a:solidFill>
                  <a:srgbClr val="000000"/>
                </a:solidFill>
                <a:latin typeface="verdana" panose="020B0604030504040204" pitchFamily="34" charset="0"/>
              </a:rPr>
              <a:t>);  </a:t>
            </a:r>
          </a:p>
          <a:p>
            <a:pPr marL="0" indent="0">
              <a:buNone/>
            </a:pPr>
            <a:r>
              <a:rPr lang="en-US" sz="1200" dirty="0">
                <a:solidFill>
                  <a:srgbClr val="000000"/>
                </a:solidFill>
                <a:latin typeface="verdana" panose="020B0604030504040204" pitchFamily="34" charset="0"/>
              </a:rPr>
              <a:t>           </a:t>
            </a:r>
            <a:r>
              <a:rPr lang="en-US" sz="1200" dirty="0" err="1">
                <a:solidFill>
                  <a:srgbClr val="000000"/>
                </a:solidFill>
                <a:latin typeface="verdana" panose="020B0604030504040204" pitchFamily="34" charset="0"/>
              </a:rPr>
              <a:t>set.add</a:t>
            </a:r>
            <a:r>
              <a:rPr lang="en-US" sz="1200" dirty="0">
                <a:solidFill>
                  <a:srgbClr val="000000"/>
                </a:solidFill>
                <a:latin typeface="verdana" panose="020B0604030504040204" pitchFamily="34" charset="0"/>
              </a:rPr>
              <a:t>(</a:t>
            </a:r>
            <a:r>
              <a:rPr lang="en-US" sz="1200" dirty="0">
                <a:solidFill>
                  <a:srgbClr val="0000FF"/>
                </a:solidFill>
                <a:latin typeface="verdana" panose="020B0604030504040204" pitchFamily="34" charset="0"/>
              </a:rPr>
              <a:t>"</a:t>
            </a:r>
            <a:r>
              <a:rPr lang="en-US" sz="1200" dirty="0" err="1">
                <a:solidFill>
                  <a:srgbClr val="0000FF"/>
                </a:solidFill>
                <a:latin typeface="verdana" panose="020B0604030504040204" pitchFamily="34" charset="0"/>
              </a:rPr>
              <a:t>Sumit</a:t>
            </a:r>
            <a:r>
              <a:rPr lang="en-US" sz="1200" dirty="0">
                <a:solidFill>
                  <a:srgbClr val="0000FF"/>
                </a:solidFill>
                <a:latin typeface="verdana" panose="020B0604030504040204" pitchFamily="34" charset="0"/>
              </a:rPr>
              <a:t>"</a:t>
            </a:r>
            <a:r>
              <a:rPr lang="en-US" sz="1200" dirty="0">
                <a:solidFill>
                  <a:srgbClr val="000000"/>
                </a:solidFill>
                <a:latin typeface="verdana" panose="020B0604030504040204" pitchFamily="34" charset="0"/>
              </a:rPr>
              <a:t>);  </a:t>
            </a:r>
          </a:p>
          <a:p>
            <a:pPr marL="0" indent="0">
              <a:buNone/>
            </a:pPr>
            <a:r>
              <a:rPr lang="en-US" sz="1200" dirty="0">
                <a:solidFill>
                  <a:srgbClr val="000000"/>
                </a:solidFill>
                <a:latin typeface="verdana" panose="020B0604030504040204" pitchFamily="34" charset="0"/>
              </a:rPr>
              <a:t>           </a:t>
            </a:r>
            <a:r>
              <a:rPr lang="en-US" sz="1200" dirty="0" err="1">
                <a:solidFill>
                  <a:srgbClr val="000000"/>
                </a:solidFill>
                <a:latin typeface="verdana" panose="020B0604030504040204" pitchFamily="34" charset="0"/>
              </a:rPr>
              <a:t>System.out.println</a:t>
            </a:r>
            <a:r>
              <a:rPr lang="en-US" sz="1200" dirty="0">
                <a:solidFill>
                  <a:srgbClr val="000000"/>
                </a:solidFill>
                <a:latin typeface="verdana" panose="020B0604030504040204" pitchFamily="34" charset="0"/>
              </a:rPr>
              <a:t>(</a:t>
            </a:r>
            <a:r>
              <a:rPr lang="en-US" sz="1200" dirty="0">
                <a:solidFill>
                  <a:srgbClr val="0000FF"/>
                </a:solidFill>
                <a:latin typeface="verdana" panose="020B0604030504040204" pitchFamily="34" charset="0"/>
              </a:rPr>
              <a:t>"An initial list of elements: "</a:t>
            </a:r>
            <a:r>
              <a:rPr lang="en-US" sz="1200" dirty="0">
                <a:solidFill>
                  <a:srgbClr val="000000"/>
                </a:solidFill>
                <a:latin typeface="verdana" panose="020B0604030504040204" pitchFamily="34" charset="0"/>
              </a:rPr>
              <a:t>+set);  </a:t>
            </a:r>
          </a:p>
          <a:p>
            <a:pPr marL="0" indent="0">
              <a:buNone/>
            </a:pPr>
            <a:r>
              <a:rPr lang="en-US" sz="1200" dirty="0">
                <a:solidFill>
                  <a:srgbClr val="000000"/>
                </a:solidFill>
                <a:latin typeface="verdana" panose="020B0604030504040204" pitchFamily="34" charset="0"/>
              </a:rPr>
              <a:t>           </a:t>
            </a:r>
            <a:r>
              <a:rPr lang="en-US" sz="1200" dirty="0">
                <a:solidFill>
                  <a:srgbClr val="008200"/>
                </a:solidFill>
                <a:latin typeface="verdana" panose="020B0604030504040204" pitchFamily="34" charset="0"/>
              </a:rPr>
              <a:t>//Removing specific element from </a:t>
            </a:r>
            <a:r>
              <a:rPr lang="en-US" sz="1200" dirty="0" err="1">
                <a:solidFill>
                  <a:srgbClr val="008200"/>
                </a:solidFill>
                <a:latin typeface="verdana" panose="020B0604030504040204" pitchFamily="34" charset="0"/>
              </a:rPr>
              <a:t>HashSet</a:t>
            </a:r>
            <a:r>
              <a:rPr lang="en-US" sz="1200" dirty="0">
                <a:solidFill>
                  <a:srgbClr val="000000"/>
                </a:solidFill>
                <a:latin typeface="verdana" panose="020B0604030504040204" pitchFamily="34" charset="0"/>
              </a:rPr>
              <a:t>  </a:t>
            </a:r>
          </a:p>
          <a:p>
            <a:pPr marL="0" indent="0">
              <a:buNone/>
            </a:pPr>
            <a:r>
              <a:rPr lang="en-US" sz="1200" dirty="0">
                <a:solidFill>
                  <a:srgbClr val="000000"/>
                </a:solidFill>
                <a:latin typeface="verdana" panose="020B0604030504040204" pitchFamily="34" charset="0"/>
              </a:rPr>
              <a:t>           </a:t>
            </a:r>
            <a:r>
              <a:rPr lang="en-US" sz="1200" dirty="0" err="1">
                <a:solidFill>
                  <a:srgbClr val="000000"/>
                </a:solidFill>
                <a:latin typeface="verdana" panose="020B0604030504040204" pitchFamily="34" charset="0"/>
              </a:rPr>
              <a:t>set.remove</a:t>
            </a:r>
            <a:r>
              <a:rPr lang="en-US" sz="1200" dirty="0">
                <a:solidFill>
                  <a:srgbClr val="000000"/>
                </a:solidFill>
                <a:latin typeface="verdana" panose="020B0604030504040204" pitchFamily="34" charset="0"/>
              </a:rPr>
              <a:t>(</a:t>
            </a:r>
            <a:r>
              <a:rPr lang="en-US" sz="1200" dirty="0">
                <a:solidFill>
                  <a:srgbClr val="0000FF"/>
                </a:solidFill>
                <a:latin typeface="verdana" panose="020B0604030504040204" pitchFamily="34" charset="0"/>
              </a:rPr>
              <a:t>"Ravi"</a:t>
            </a:r>
            <a:r>
              <a:rPr lang="en-US" sz="1200" dirty="0">
                <a:solidFill>
                  <a:srgbClr val="000000"/>
                </a:solidFill>
                <a:latin typeface="verdana" panose="020B0604030504040204" pitchFamily="34" charset="0"/>
              </a:rPr>
              <a:t>);  </a:t>
            </a:r>
          </a:p>
          <a:p>
            <a:pPr marL="0" indent="0">
              <a:buNone/>
            </a:pPr>
            <a:r>
              <a:rPr lang="en-US" sz="1200" dirty="0">
                <a:solidFill>
                  <a:srgbClr val="000000"/>
                </a:solidFill>
                <a:latin typeface="verdana" panose="020B0604030504040204" pitchFamily="34" charset="0"/>
              </a:rPr>
              <a:t>           </a:t>
            </a:r>
            <a:r>
              <a:rPr lang="en-US" sz="1200" dirty="0" err="1">
                <a:solidFill>
                  <a:srgbClr val="000000"/>
                </a:solidFill>
                <a:latin typeface="verdana" panose="020B0604030504040204" pitchFamily="34" charset="0"/>
              </a:rPr>
              <a:t>System.out.println</a:t>
            </a:r>
            <a:r>
              <a:rPr lang="en-US" sz="1200" dirty="0">
                <a:solidFill>
                  <a:srgbClr val="000000"/>
                </a:solidFill>
                <a:latin typeface="verdana" panose="020B0604030504040204" pitchFamily="34" charset="0"/>
              </a:rPr>
              <a:t>(</a:t>
            </a:r>
            <a:r>
              <a:rPr lang="en-US" sz="1200" dirty="0">
                <a:solidFill>
                  <a:srgbClr val="0000FF"/>
                </a:solidFill>
                <a:latin typeface="verdana" panose="020B0604030504040204" pitchFamily="34" charset="0"/>
              </a:rPr>
              <a:t>"After invoking remove(object) method: "</a:t>
            </a:r>
            <a:r>
              <a:rPr lang="en-US" sz="1200" dirty="0">
                <a:solidFill>
                  <a:srgbClr val="000000"/>
                </a:solidFill>
                <a:latin typeface="verdana" panose="020B0604030504040204" pitchFamily="34" charset="0"/>
              </a:rPr>
              <a:t>+set);  </a:t>
            </a:r>
          </a:p>
          <a:p>
            <a:pPr marL="0" indent="0">
              <a:buNone/>
            </a:pPr>
            <a:r>
              <a:rPr lang="en-US" sz="1200" dirty="0">
                <a:solidFill>
                  <a:srgbClr val="000000"/>
                </a:solidFill>
                <a:latin typeface="verdana" panose="020B0604030504040204" pitchFamily="34" charset="0"/>
              </a:rPr>
              <a:t>           </a:t>
            </a:r>
            <a:r>
              <a:rPr lang="en-US" sz="1200" dirty="0" err="1">
                <a:solidFill>
                  <a:srgbClr val="000000"/>
                </a:solidFill>
                <a:latin typeface="verdana" panose="020B0604030504040204" pitchFamily="34" charset="0"/>
              </a:rPr>
              <a:t>HashSet</a:t>
            </a:r>
            <a:r>
              <a:rPr lang="en-US" sz="1200" dirty="0">
                <a:solidFill>
                  <a:srgbClr val="000000"/>
                </a:solidFill>
                <a:latin typeface="verdana" panose="020B0604030504040204" pitchFamily="34" charset="0"/>
              </a:rPr>
              <a:t>&lt;String&gt; set1=</a:t>
            </a:r>
            <a:r>
              <a:rPr lang="en-US" sz="1200" b="1" dirty="0">
                <a:solidFill>
                  <a:srgbClr val="006699"/>
                </a:solidFill>
                <a:latin typeface="verdana" panose="020B0604030504040204" pitchFamily="34" charset="0"/>
              </a:rPr>
              <a:t>new</a:t>
            </a:r>
            <a:r>
              <a:rPr lang="en-US" sz="1200" dirty="0">
                <a:solidFill>
                  <a:srgbClr val="000000"/>
                </a:solidFill>
                <a:latin typeface="verdana" panose="020B0604030504040204" pitchFamily="34" charset="0"/>
              </a:rPr>
              <a:t> </a:t>
            </a:r>
            <a:r>
              <a:rPr lang="en-US" sz="1200" dirty="0" err="1">
                <a:solidFill>
                  <a:srgbClr val="000000"/>
                </a:solidFill>
                <a:latin typeface="verdana" panose="020B0604030504040204" pitchFamily="34" charset="0"/>
              </a:rPr>
              <a:t>HashSet</a:t>
            </a:r>
            <a:r>
              <a:rPr lang="en-US" sz="1200" dirty="0">
                <a:solidFill>
                  <a:srgbClr val="000000"/>
                </a:solidFill>
                <a:latin typeface="verdana" panose="020B0604030504040204" pitchFamily="34" charset="0"/>
              </a:rPr>
              <a:t>&lt;String&gt;();  </a:t>
            </a:r>
          </a:p>
          <a:p>
            <a:pPr marL="0" indent="0">
              <a:buNone/>
            </a:pPr>
            <a:r>
              <a:rPr lang="en-US" sz="1200" dirty="0">
                <a:solidFill>
                  <a:srgbClr val="000000"/>
                </a:solidFill>
                <a:latin typeface="verdana" panose="020B0604030504040204" pitchFamily="34" charset="0"/>
              </a:rPr>
              <a:t>           set1.add(</a:t>
            </a:r>
            <a:r>
              <a:rPr lang="en-US" sz="1200" dirty="0">
                <a:solidFill>
                  <a:srgbClr val="0000FF"/>
                </a:solidFill>
                <a:latin typeface="verdana" panose="020B0604030504040204" pitchFamily="34" charset="0"/>
              </a:rPr>
              <a:t>"Ajay"</a:t>
            </a:r>
            <a:r>
              <a:rPr lang="en-US" sz="1200" dirty="0">
                <a:solidFill>
                  <a:srgbClr val="000000"/>
                </a:solidFill>
                <a:latin typeface="verdana" panose="020B0604030504040204" pitchFamily="34" charset="0"/>
              </a:rPr>
              <a:t>);  </a:t>
            </a:r>
          </a:p>
          <a:p>
            <a:pPr marL="0" indent="0">
              <a:buNone/>
            </a:pPr>
            <a:r>
              <a:rPr lang="en-US" sz="1200" dirty="0">
                <a:solidFill>
                  <a:srgbClr val="000000"/>
                </a:solidFill>
                <a:latin typeface="verdana" panose="020B0604030504040204" pitchFamily="34" charset="0"/>
              </a:rPr>
              <a:t>           set1.add(</a:t>
            </a:r>
            <a:r>
              <a:rPr lang="en-US" sz="1200" dirty="0">
                <a:solidFill>
                  <a:srgbClr val="0000FF"/>
                </a:solidFill>
                <a:latin typeface="verdana" panose="020B0604030504040204" pitchFamily="34" charset="0"/>
              </a:rPr>
              <a:t>"Gaurav"</a:t>
            </a:r>
            <a:r>
              <a:rPr lang="en-US" sz="1200" dirty="0">
                <a:solidFill>
                  <a:srgbClr val="000000"/>
                </a:solidFill>
                <a:latin typeface="verdana" panose="020B0604030504040204" pitchFamily="34" charset="0"/>
              </a:rPr>
              <a:t>);  </a:t>
            </a:r>
          </a:p>
          <a:p>
            <a:pPr marL="0" indent="0">
              <a:buNone/>
            </a:pPr>
            <a:r>
              <a:rPr lang="en-US" sz="1200" dirty="0">
                <a:solidFill>
                  <a:srgbClr val="000000"/>
                </a:solidFill>
                <a:latin typeface="verdana" panose="020B0604030504040204" pitchFamily="34" charset="0"/>
              </a:rPr>
              <a:t>          </a:t>
            </a:r>
            <a:r>
              <a:rPr lang="en-US" sz="1200" b="1" dirty="0">
                <a:solidFill>
                  <a:srgbClr val="000000"/>
                </a:solidFill>
                <a:latin typeface="verdana" panose="020B0604030504040204" pitchFamily="34" charset="0"/>
              </a:rPr>
              <a:t> </a:t>
            </a:r>
            <a:r>
              <a:rPr lang="en-US" sz="1200" b="1" dirty="0" err="1">
                <a:solidFill>
                  <a:srgbClr val="000000"/>
                </a:solidFill>
                <a:latin typeface="verdana" panose="020B0604030504040204" pitchFamily="34" charset="0"/>
              </a:rPr>
              <a:t>set.addAll</a:t>
            </a:r>
            <a:r>
              <a:rPr lang="en-US" sz="1200" b="1" dirty="0">
                <a:solidFill>
                  <a:srgbClr val="000000"/>
                </a:solidFill>
                <a:latin typeface="verdana" panose="020B0604030504040204" pitchFamily="34" charset="0"/>
              </a:rPr>
              <a:t>(set1); </a:t>
            </a:r>
            <a:r>
              <a:rPr lang="en-US" sz="1200" dirty="0">
                <a:solidFill>
                  <a:srgbClr val="000000"/>
                </a:solidFill>
                <a:latin typeface="verdana" panose="020B0604030504040204" pitchFamily="34" charset="0"/>
              </a:rPr>
              <a:t> </a:t>
            </a:r>
          </a:p>
          <a:p>
            <a:pPr marL="0" indent="0">
              <a:buNone/>
            </a:pPr>
            <a:r>
              <a:rPr lang="en-US" sz="1200" dirty="0">
                <a:solidFill>
                  <a:srgbClr val="000000"/>
                </a:solidFill>
                <a:latin typeface="verdana" panose="020B0604030504040204" pitchFamily="34" charset="0"/>
              </a:rPr>
              <a:t>           </a:t>
            </a:r>
            <a:r>
              <a:rPr lang="en-US" sz="1200" dirty="0" err="1">
                <a:solidFill>
                  <a:srgbClr val="000000"/>
                </a:solidFill>
                <a:latin typeface="verdana" panose="020B0604030504040204" pitchFamily="34" charset="0"/>
              </a:rPr>
              <a:t>System.out.println</a:t>
            </a:r>
            <a:r>
              <a:rPr lang="en-US" sz="1200" dirty="0">
                <a:solidFill>
                  <a:srgbClr val="000000"/>
                </a:solidFill>
                <a:latin typeface="verdana" panose="020B0604030504040204" pitchFamily="34" charset="0"/>
              </a:rPr>
              <a:t>(</a:t>
            </a:r>
            <a:r>
              <a:rPr lang="en-US" sz="1200" dirty="0">
                <a:solidFill>
                  <a:srgbClr val="0000FF"/>
                </a:solidFill>
                <a:latin typeface="verdana" panose="020B0604030504040204" pitchFamily="34" charset="0"/>
              </a:rPr>
              <a:t>"Updated List: "</a:t>
            </a:r>
            <a:r>
              <a:rPr lang="en-US" sz="1200" dirty="0">
                <a:solidFill>
                  <a:srgbClr val="000000"/>
                </a:solidFill>
                <a:latin typeface="verdana" panose="020B0604030504040204" pitchFamily="34" charset="0"/>
              </a:rPr>
              <a:t>+set);  </a:t>
            </a:r>
          </a:p>
          <a:p>
            <a:pPr marL="0" indent="0">
              <a:buNone/>
            </a:pPr>
            <a:r>
              <a:rPr lang="en-US" sz="1200" dirty="0">
                <a:solidFill>
                  <a:srgbClr val="000000"/>
                </a:solidFill>
                <a:latin typeface="verdana" panose="020B0604030504040204" pitchFamily="34" charset="0"/>
              </a:rPr>
              <a:t>           </a:t>
            </a:r>
            <a:r>
              <a:rPr lang="en-US" sz="1200" dirty="0">
                <a:solidFill>
                  <a:srgbClr val="008200"/>
                </a:solidFill>
                <a:latin typeface="verdana" panose="020B0604030504040204" pitchFamily="34" charset="0"/>
              </a:rPr>
              <a:t>//Removing all the new elements from </a:t>
            </a:r>
            <a:r>
              <a:rPr lang="en-US" sz="1200" dirty="0" err="1">
                <a:solidFill>
                  <a:srgbClr val="008200"/>
                </a:solidFill>
                <a:latin typeface="verdana" panose="020B0604030504040204" pitchFamily="34" charset="0"/>
              </a:rPr>
              <a:t>HashSet</a:t>
            </a:r>
            <a:r>
              <a:rPr lang="en-US" sz="1200" dirty="0">
                <a:solidFill>
                  <a:srgbClr val="000000"/>
                </a:solidFill>
                <a:latin typeface="verdana" panose="020B0604030504040204" pitchFamily="34" charset="0"/>
              </a:rPr>
              <a:t>  </a:t>
            </a:r>
          </a:p>
          <a:p>
            <a:pPr marL="0" indent="0">
              <a:buNone/>
            </a:pPr>
            <a:r>
              <a:rPr lang="en-US" sz="1200" dirty="0">
                <a:solidFill>
                  <a:srgbClr val="000000"/>
                </a:solidFill>
                <a:latin typeface="verdana" panose="020B0604030504040204" pitchFamily="34" charset="0"/>
              </a:rPr>
              <a:t>           </a:t>
            </a:r>
            <a:r>
              <a:rPr lang="en-US" sz="1200" dirty="0" err="1">
                <a:solidFill>
                  <a:srgbClr val="000000"/>
                </a:solidFill>
                <a:latin typeface="verdana" panose="020B0604030504040204" pitchFamily="34" charset="0"/>
              </a:rPr>
              <a:t>set.removeAll</a:t>
            </a:r>
            <a:r>
              <a:rPr lang="en-US" sz="1200" dirty="0">
                <a:solidFill>
                  <a:srgbClr val="000000"/>
                </a:solidFill>
                <a:latin typeface="verdana" panose="020B0604030504040204" pitchFamily="34" charset="0"/>
              </a:rPr>
              <a:t>(set1);  </a:t>
            </a:r>
          </a:p>
          <a:p>
            <a:pPr marL="0" indent="0">
              <a:buNone/>
            </a:pPr>
            <a:r>
              <a:rPr lang="en-US" sz="1200" dirty="0">
                <a:solidFill>
                  <a:srgbClr val="000000"/>
                </a:solidFill>
                <a:latin typeface="verdana" panose="020B0604030504040204" pitchFamily="34" charset="0"/>
              </a:rPr>
              <a:t>           </a:t>
            </a:r>
            <a:r>
              <a:rPr lang="en-US" sz="1200" dirty="0" err="1">
                <a:solidFill>
                  <a:srgbClr val="000000"/>
                </a:solidFill>
                <a:latin typeface="verdana" panose="020B0604030504040204" pitchFamily="34" charset="0"/>
              </a:rPr>
              <a:t>System.out.println</a:t>
            </a:r>
            <a:r>
              <a:rPr lang="en-US" sz="1200" dirty="0">
                <a:solidFill>
                  <a:srgbClr val="000000"/>
                </a:solidFill>
                <a:latin typeface="verdana" panose="020B0604030504040204" pitchFamily="34" charset="0"/>
              </a:rPr>
              <a:t>(</a:t>
            </a:r>
            <a:r>
              <a:rPr lang="en-US" sz="1200" dirty="0">
                <a:solidFill>
                  <a:srgbClr val="0000FF"/>
                </a:solidFill>
                <a:latin typeface="verdana" panose="020B0604030504040204" pitchFamily="34" charset="0"/>
              </a:rPr>
              <a:t>"After invoking </a:t>
            </a:r>
            <a:r>
              <a:rPr lang="en-US" sz="1200" dirty="0" err="1">
                <a:solidFill>
                  <a:srgbClr val="0000FF"/>
                </a:solidFill>
                <a:latin typeface="verdana" panose="020B0604030504040204" pitchFamily="34" charset="0"/>
              </a:rPr>
              <a:t>removeAll</a:t>
            </a:r>
            <a:r>
              <a:rPr lang="en-US" sz="1200" dirty="0">
                <a:solidFill>
                  <a:srgbClr val="0000FF"/>
                </a:solidFill>
                <a:latin typeface="verdana" panose="020B0604030504040204" pitchFamily="34" charset="0"/>
              </a:rPr>
              <a:t>() method: "</a:t>
            </a:r>
            <a:r>
              <a:rPr lang="en-US" sz="1200" dirty="0">
                <a:solidFill>
                  <a:srgbClr val="000000"/>
                </a:solidFill>
                <a:latin typeface="verdana" panose="020B0604030504040204" pitchFamily="34" charset="0"/>
              </a:rPr>
              <a:t>+set);  </a:t>
            </a:r>
          </a:p>
          <a:p>
            <a:pPr marL="0" indent="0">
              <a:buNone/>
            </a:pPr>
            <a:r>
              <a:rPr lang="en-US" sz="1200" dirty="0">
                <a:solidFill>
                  <a:srgbClr val="000000"/>
                </a:solidFill>
                <a:latin typeface="verdana" panose="020B0604030504040204" pitchFamily="34" charset="0"/>
              </a:rPr>
              <a:t>           </a:t>
            </a:r>
            <a:r>
              <a:rPr lang="en-US" sz="1200" dirty="0">
                <a:solidFill>
                  <a:srgbClr val="008200"/>
                </a:solidFill>
                <a:latin typeface="verdana" panose="020B0604030504040204" pitchFamily="34" charset="0"/>
              </a:rPr>
              <a:t>//Removing elements on the basis of specified condition</a:t>
            </a:r>
            <a:r>
              <a:rPr lang="en-US" sz="1200" dirty="0">
                <a:solidFill>
                  <a:srgbClr val="000000"/>
                </a:solidFill>
                <a:latin typeface="verdana" panose="020B0604030504040204" pitchFamily="34" charset="0"/>
              </a:rPr>
              <a:t>  </a:t>
            </a:r>
          </a:p>
          <a:p>
            <a:pPr marL="0" indent="0">
              <a:buNone/>
            </a:pPr>
            <a:r>
              <a:rPr lang="en-US" sz="1200" dirty="0">
                <a:solidFill>
                  <a:srgbClr val="000000"/>
                </a:solidFill>
                <a:latin typeface="verdana" panose="020B0604030504040204" pitchFamily="34" charset="0"/>
              </a:rPr>
              <a:t>           </a:t>
            </a:r>
            <a:r>
              <a:rPr lang="en-US" sz="1200" b="1" dirty="0" err="1">
                <a:solidFill>
                  <a:srgbClr val="000000"/>
                </a:solidFill>
                <a:latin typeface="verdana" panose="020B0604030504040204" pitchFamily="34" charset="0"/>
              </a:rPr>
              <a:t>set.removeIf</a:t>
            </a:r>
            <a:r>
              <a:rPr lang="en-US" sz="1200" b="1" dirty="0">
                <a:solidFill>
                  <a:srgbClr val="000000"/>
                </a:solidFill>
                <a:latin typeface="verdana" panose="020B0604030504040204" pitchFamily="34" charset="0"/>
              </a:rPr>
              <a:t>(</a:t>
            </a:r>
            <a:r>
              <a:rPr lang="en-US" sz="1200" b="1" dirty="0" err="1">
                <a:solidFill>
                  <a:srgbClr val="000000"/>
                </a:solidFill>
                <a:latin typeface="verdana" panose="020B0604030504040204" pitchFamily="34" charset="0"/>
              </a:rPr>
              <a:t>str</a:t>
            </a:r>
            <a:r>
              <a:rPr lang="en-US" sz="1200" b="1" dirty="0">
                <a:solidFill>
                  <a:srgbClr val="000000"/>
                </a:solidFill>
                <a:latin typeface="verdana" panose="020B0604030504040204" pitchFamily="34" charset="0"/>
              </a:rPr>
              <a:t>-&gt;</a:t>
            </a:r>
            <a:r>
              <a:rPr lang="en-US" sz="1200" b="1" dirty="0" err="1">
                <a:solidFill>
                  <a:srgbClr val="000000"/>
                </a:solidFill>
                <a:latin typeface="verdana" panose="020B0604030504040204" pitchFamily="34" charset="0"/>
              </a:rPr>
              <a:t>str.contains</a:t>
            </a:r>
            <a:r>
              <a:rPr lang="en-US" sz="1200" b="1" dirty="0">
                <a:solidFill>
                  <a:srgbClr val="000000"/>
                </a:solidFill>
                <a:latin typeface="verdana" panose="020B0604030504040204" pitchFamily="34" charset="0"/>
              </a:rPr>
              <a:t>(</a:t>
            </a:r>
            <a:r>
              <a:rPr lang="en-US" sz="1200" b="1" dirty="0">
                <a:solidFill>
                  <a:srgbClr val="0000FF"/>
                </a:solidFill>
                <a:latin typeface="verdana" panose="020B0604030504040204" pitchFamily="34" charset="0"/>
              </a:rPr>
              <a:t>"Vijay"</a:t>
            </a:r>
            <a:r>
              <a:rPr lang="en-US" sz="1200" b="1" dirty="0">
                <a:solidFill>
                  <a:srgbClr val="000000"/>
                </a:solidFill>
                <a:latin typeface="verdana" panose="020B0604030504040204" pitchFamily="34" charset="0"/>
              </a:rPr>
              <a:t>));   </a:t>
            </a:r>
            <a:r>
              <a:rPr lang="en-US" sz="1200" dirty="0">
                <a:solidFill>
                  <a:srgbClr val="000000"/>
                </a:solidFill>
                <a:latin typeface="verdana" panose="020B0604030504040204" pitchFamily="34" charset="0"/>
              </a:rPr>
              <a:t> </a:t>
            </a:r>
          </a:p>
          <a:p>
            <a:pPr marL="0" indent="0">
              <a:buNone/>
            </a:pPr>
            <a:r>
              <a:rPr lang="en-US" sz="1200" dirty="0">
                <a:solidFill>
                  <a:srgbClr val="000000"/>
                </a:solidFill>
                <a:latin typeface="verdana" panose="020B0604030504040204" pitchFamily="34" charset="0"/>
              </a:rPr>
              <a:t>           </a:t>
            </a:r>
            <a:r>
              <a:rPr lang="en-US" sz="1200" dirty="0" err="1">
                <a:solidFill>
                  <a:srgbClr val="000000"/>
                </a:solidFill>
                <a:latin typeface="verdana" panose="020B0604030504040204" pitchFamily="34" charset="0"/>
              </a:rPr>
              <a:t>System.out.println</a:t>
            </a:r>
            <a:r>
              <a:rPr lang="en-US" sz="1200" dirty="0">
                <a:solidFill>
                  <a:srgbClr val="000000"/>
                </a:solidFill>
                <a:latin typeface="verdana" panose="020B0604030504040204" pitchFamily="34" charset="0"/>
              </a:rPr>
              <a:t>(</a:t>
            </a:r>
            <a:r>
              <a:rPr lang="en-US" sz="1200" dirty="0">
                <a:solidFill>
                  <a:srgbClr val="0000FF"/>
                </a:solidFill>
                <a:latin typeface="verdana" panose="020B0604030504040204" pitchFamily="34" charset="0"/>
              </a:rPr>
              <a:t>"After invoking </a:t>
            </a:r>
            <a:r>
              <a:rPr lang="en-US" sz="1200" dirty="0" err="1">
                <a:solidFill>
                  <a:srgbClr val="0000FF"/>
                </a:solidFill>
                <a:latin typeface="verdana" panose="020B0604030504040204" pitchFamily="34" charset="0"/>
              </a:rPr>
              <a:t>removeIf</a:t>
            </a:r>
            <a:r>
              <a:rPr lang="en-US" sz="1200" dirty="0">
                <a:solidFill>
                  <a:srgbClr val="0000FF"/>
                </a:solidFill>
                <a:latin typeface="verdana" panose="020B0604030504040204" pitchFamily="34" charset="0"/>
              </a:rPr>
              <a:t>() method: "</a:t>
            </a:r>
            <a:r>
              <a:rPr lang="en-US" sz="1200" dirty="0">
                <a:solidFill>
                  <a:srgbClr val="000000"/>
                </a:solidFill>
                <a:latin typeface="verdana" panose="020B0604030504040204" pitchFamily="34" charset="0"/>
              </a:rPr>
              <a:t>+set);  </a:t>
            </a:r>
          </a:p>
          <a:p>
            <a:pPr marL="0" indent="0">
              <a:buNone/>
            </a:pPr>
            <a:r>
              <a:rPr lang="en-US" sz="1200" dirty="0">
                <a:solidFill>
                  <a:srgbClr val="000000"/>
                </a:solidFill>
                <a:latin typeface="verdana" panose="020B0604030504040204" pitchFamily="34" charset="0"/>
              </a:rPr>
              <a:t>           </a:t>
            </a:r>
            <a:r>
              <a:rPr lang="en-US" sz="1200" dirty="0">
                <a:solidFill>
                  <a:srgbClr val="008200"/>
                </a:solidFill>
                <a:latin typeface="verdana" panose="020B0604030504040204" pitchFamily="34" charset="0"/>
              </a:rPr>
              <a:t>//Removing all the elements available in the set</a:t>
            </a:r>
            <a:r>
              <a:rPr lang="en-US" sz="1200" dirty="0">
                <a:solidFill>
                  <a:srgbClr val="000000"/>
                </a:solidFill>
                <a:latin typeface="verdana" panose="020B0604030504040204" pitchFamily="34" charset="0"/>
              </a:rPr>
              <a:t>  </a:t>
            </a:r>
          </a:p>
          <a:p>
            <a:pPr marL="0" indent="0">
              <a:buNone/>
            </a:pPr>
            <a:r>
              <a:rPr lang="en-US" sz="1200" dirty="0">
                <a:solidFill>
                  <a:srgbClr val="000000"/>
                </a:solidFill>
                <a:latin typeface="verdana" panose="020B0604030504040204" pitchFamily="34" charset="0"/>
              </a:rPr>
              <a:t>           </a:t>
            </a:r>
            <a:r>
              <a:rPr lang="en-US" sz="1200" dirty="0" err="1">
                <a:solidFill>
                  <a:srgbClr val="000000"/>
                </a:solidFill>
                <a:latin typeface="verdana" panose="020B0604030504040204" pitchFamily="34" charset="0"/>
              </a:rPr>
              <a:t>set.clear</a:t>
            </a:r>
            <a:r>
              <a:rPr lang="en-US" sz="1200" dirty="0">
                <a:solidFill>
                  <a:srgbClr val="000000"/>
                </a:solidFill>
                <a:latin typeface="verdana" panose="020B0604030504040204" pitchFamily="34" charset="0"/>
              </a:rPr>
              <a:t>();  </a:t>
            </a:r>
          </a:p>
          <a:p>
            <a:pPr marL="0" indent="0">
              <a:buNone/>
            </a:pPr>
            <a:r>
              <a:rPr lang="en-US" sz="1200" dirty="0">
                <a:solidFill>
                  <a:srgbClr val="000000"/>
                </a:solidFill>
                <a:latin typeface="verdana" panose="020B0604030504040204" pitchFamily="34" charset="0"/>
              </a:rPr>
              <a:t>           </a:t>
            </a:r>
            <a:r>
              <a:rPr lang="en-US" sz="1200" dirty="0" err="1">
                <a:solidFill>
                  <a:srgbClr val="000000"/>
                </a:solidFill>
                <a:latin typeface="verdana" panose="020B0604030504040204" pitchFamily="34" charset="0"/>
              </a:rPr>
              <a:t>System.out.println</a:t>
            </a:r>
            <a:r>
              <a:rPr lang="en-US" sz="1200" dirty="0">
                <a:solidFill>
                  <a:srgbClr val="000000"/>
                </a:solidFill>
                <a:latin typeface="verdana" panose="020B0604030504040204" pitchFamily="34" charset="0"/>
              </a:rPr>
              <a:t>(</a:t>
            </a:r>
            <a:r>
              <a:rPr lang="en-US" sz="1200" dirty="0">
                <a:solidFill>
                  <a:srgbClr val="0000FF"/>
                </a:solidFill>
                <a:latin typeface="verdana" panose="020B0604030504040204" pitchFamily="34" charset="0"/>
              </a:rPr>
              <a:t>"After invoking clear() method: "</a:t>
            </a:r>
            <a:r>
              <a:rPr lang="en-US" sz="1200" dirty="0">
                <a:solidFill>
                  <a:srgbClr val="000000"/>
                </a:solidFill>
                <a:latin typeface="verdana" panose="020B0604030504040204" pitchFamily="34" charset="0"/>
              </a:rPr>
              <a:t>+set);  </a:t>
            </a:r>
          </a:p>
          <a:p>
            <a:pPr marL="0" indent="0">
              <a:buNone/>
            </a:pPr>
            <a:r>
              <a:rPr lang="en-US" sz="1200" dirty="0">
                <a:solidFill>
                  <a:srgbClr val="000000"/>
                </a:solidFill>
                <a:latin typeface="verdana" panose="020B0604030504040204" pitchFamily="34" charset="0"/>
              </a:rPr>
              <a:t> }  </a:t>
            </a:r>
          </a:p>
          <a:p>
            <a:pPr marL="0" indent="0">
              <a:buNone/>
            </a:pPr>
            <a:r>
              <a:rPr lang="en-US" sz="1200" dirty="0">
                <a:solidFill>
                  <a:srgbClr val="000000"/>
                </a:solidFill>
                <a:latin typeface="verdana" panose="020B0604030504040204" pitchFamily="34" charset="0"/>
              </a:rPr>
              <a:t>}  </a:t>
            </a:r>
          </a:p>
          <a:p>
            <a:pPr marL="0" indent="0">
              <a:buNone/>
            </a:pPr>
            <a:endParaRPr lang="en-US" sz="1200" dirty="0"/>
          </a:p>
          <a:p>
            <a:r>
              <a:rPr lang="en-US" sz="1200" dirty="0"/>
              <a:t>An? initial? list? of? elements:? [Vijay, Ravi, Arun, </a:t>
            </a:r>
            <a:r>
              <a:rPr lang="en-US" sz="1200" dirty="0" err="1"/>
              <a:t>Sumit</a:t>
            </a:r>
            <a:r>
              <a:rPr lang="en-US" sz="1200" dirty="0"/>
              <a:t>]</a:t>
            </a:r>
          </a:p>
          <a:p>
            <a:r>
              <a:rPr lang="en-US" sz="1200" dirty="0"/>
              <a:t>After? invoking? remove(object)? method:? [Vijay, Arun, </a:t>
            </a:r>
            <a:r>
              <a:rPr lang="en-US" sz="1200" dirty="0" err="1"/>
              <a:t>Sumit</a:t>
            </a:r>
            <a:r>
              <a:rPr lang="en-US" sz="1200" dirty="0"/>
              <a:t>]</a:t>
            </a:r>
          </a:p>
          <a:p>
            <a:r>
              <a:rPr lang="en-US" sz="1200" dirty="0"/>
              <a:t>Updated? List:? [Vijay, Arun, Gaurav, </a:t>
            </a:r>
            <a:r>
              <a:rPr lang="en-US" sz="1200" dirty="0" err="1"/>
              <a:t>Sumit</a:t>
            </a:r>
            <a:r>
              <a:rPr lang="en-US" sz="1200" dirty="0"/>
              <a:t>, Ajay]</a:t>
            </a:r>
          </a:p>
          <a:p>
            <a:r>
              <a:rPr lang="en-US" sz="1200" dirty="0"/>
              <a:t>After? invoking? </a:t>
            </a:r>
            <a:r>
              <a:rPr lang="en-US" sz="1200" dirty="0" err="1"/>
              <a:t>removeAll</a:t>
            </a:r>
            <a:r>
              <a:rPr lang="en-US" sz="1200" dirty="0"/>
              <a:t>()? method:? [Vijay, Arun, </a:t>
            </a:r>
            <a:r>
              <a:rPr lang="en-US" sz="1200" dirty="0" err="1"/>
              <a:t>Sumit</a:t>
            </a:r>
            <a:r>
              <a:rPr lang="en-US" sz="1200" dirty="0"/>
              <a:t>]</a:t>
            </a:r>
          </a:p>
          <a:p>
            <a:r>
              <a:rPr lang="en-US" sz="1200" dirty="0"/>
              <a:t>After? invoking? </a:t>
            </a:r>
            <a:r>
              <a:rPr lang="en-US" sz="1200" dirty="0" err="1"/>
              <a:t>removeIf</a:t>
            </a:r>
            <a:r>
              <a:rPr lang="en-US" sz="1200" dirty="0"/>
              <a:t>()? method:? [Arun, </a:t>
            </a:r>
            <a:r>
              <a:rPr lang="en-US" sz="1200" dirty="0" err="1"/>
              <a:t>Sumit</a:t>
            </a:r>
            <a:r>
              <a:rPr lang="en-US" sz="1200" dirty="0"/>
              <a:t>]</a:t>
            </a:r>
          </a:p>
          <a:p>
            <a:r>
              <a:rPr lang="en-US" sz="1200" dirty="0"/>
              <a:t>After? invoking? clear()? method:? []</a:t>
            </a:r>
          </a:p>
        </p:txBody>
      </p:sp>
    </p:spTree>
    <p:extLst>
      <p:ext uri="{BB962C8B-B14F-4D97-AF65-F5344CB8AC3E}">
        <p14:creationId xmlns:p14="http://schemas.microsoft.com/office/powerpoint/2010/main" val="30657870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23149"/>
          </a:xfrm>
        </p:spPr>
        <p:txBody>
          <a:bodyPr>
            <a:normAutofit fontScale="90000"/>
          </a:bodyPr>
          <a:lstStyle/>
          <a:p>
            <a:pPr algn="ctr"/>
            <a:r>
              <a:rPr lang="en-US" sz="3200" b="1" u="sng" dirty="0" err="1"/>
              <a:t>LinkedHashSet</a:t>
            </a:r>
            <a:r>
              <a:rPr lang="en-US" sz="3200" b="1" u="sng" dirty="0"/>
              <a:t> class</a:t>
            </a:r>
          </a:p>
        </p:txBody>
      </p:sp>
      <p:sp>
        <p:nvSpPr>
          <p:cNvPr id="3" name="Content Placeholder 2"/>
          <p:cNvSpPr>
            <a:spLocks noGrp="1"/>
          </p:cNvSpPr>
          <p:nvPr>
            <p:ph idx="1"/>
          </p:nvPr>
        </p:nvSpPr>
        <p:spPr>
          <a:xfrm>
            <a:off x="838200" y="1253331"/>
            <a:ext cx="8135983" cy="4351338"/>
          </a:xfrm>
        </p:spPr>
        <p:txBody>
          <a:bodyPr/>
          <a:lstStyle/>
          <a:p>
            <a:r>
              <a:rPr lang="en-US" dirty="0"/>
              <a:t>Java </a:t>
            </a:r>
            <a:r>
              <a:rPr lang="en-US" dirty="0" err="1"/>
              <a:t>LinkedHashSet</a:t>
            </a:r>
            <a:r>
              <a:rPr lang="en-US" dirty="0"/>
              <a:t> class is a </a:t>
            </a:r>
            <a:r>
              <a:rPr lang="en-US" dirty="0" err="1"/>
              <a:t>Hashtable</a:t>
            </a:r>
            <a:r>
              <a:rPr lang="en-US" dirty="0"/>
              <a:t> and Linked list implementation of the set interface.</a:t>
            </a:r>
          </a:p>
          <a:p>
            <a:r>
              <a:rPr lang="en-US" dirty="0"/>
              <a:t> It inherits </a:t>
            </a:r>
            <a:r>
              <a:rPr lang="en-US" dirty="0" err="1"/>
              <a:t>HashSet</a:t>
            </a:r>
            <a:r>
              <a:rPr lang="en-US" dirty="0"/>
              <a:t> class and implements Set interface.</a:t>
            </a:r>
          </a:p>
          <a:p>
            <a:r>
              <a:rPr lang="en-US" dirty="0"/>
              <a:t>Java </a:t>
            </a:r>
            <a:r>
              <a:rPr lang="en-US" dirty="0" err="1"/>
              <a:t>LinkedHashSet</a:t>
            </a:r>
            <a:r>
              <a:rPr lang="en-US" dirty="0"/>
              <a:t> class contains unique elements only like </a:t>
            </a:r>
            <a:r>
              <a:rPr lang="en-US" dirty="0" err="1"/>
              <a:t>HashSet</a:t>
            </a:r>
            <a:r>
              <a:rPr lang="en-US" dirty="0"/>
              <a:t>.</a:t>
            </a:r>
          </a:p>
          <a:p>
            <a:r>
              <a:rPr lang="en-US" dirty="0"/>
              <a:t>Java </a:t>
            </a:r>
            <a:r>
              <a:rPr lang="en-US" dirty="0" err="1"/>
              <a:t>LinkedHashSet</a:t>
            </a:r>
            <a:r>
              <a:rPr lang="en-US" dirty="0"/>
              <a:t> class provides all optional set operation and permits null elements.</a:t>
            </a:r>
          </a:p>
          <a:p>
            <a:r>
              <a:rPr lang="en-US" dirty="0"/>
              <a:t>Java </a:t>
            </a:r>
            <a:r>
              <a:rPr lang="en-US" u="sng" dirty="0" err="1"/>
              <a:t>LinkedHashSet</a:t>
            </a:r>
            <a:r>
              <a:rPr lang="en-US" u="sng" dirty="0"/>
              <a:t> class maintains insertion order</a:t>
            </a:r>
            <a:r>
              <a:rPr lang="en-US" dirty="0"/>
              <a:t>.</a:t>
            </a:r>
          </a:p>
          <a:p>
            <a:endParaRPr lang="en-US" dirty="0"/>
          </a:p>
          <a:p>
            <a:endParaRPr lang="en-US" dirty="0"/>
          </a:p>
        </p:txBody>
      </p:sp>
      <p:pic>
        <p:nvPicPr>
          <p:cNvPr id="1026" name="Picture 2" descr="Java HashSet class hierarch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1385094"/>
            <a:ext cx="1628775" cy="4219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55872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86226914"/>
              </p:ext>
            </p:extLst>
          </p:nvPr>
        </p:nvGraphicFramePr>
        <p:xfrm>
          <a:off x="838199" y="2190930"/>
          <a:ext cx="10696303" cy="3865129"/>
        </p:xfrm>
        <a:graphic>
          <a:graphicData uri="http://schemas.openxmlformats.org/drawingml/2006/table">
            <a:tbl>
              <a:tblPr/>
              <a:tblGrid>
                <a:gridCol w="3720738">
                  <a:extLst>
                    <a:ext uri="{9D8B030D-6E8A-4147-A177-3AD203B41FA5}">
                      <a16:colId xmlns:a16="http://schemas.microsoft.com/office/drawing/2014/main" val="3094996553"/>
                    </a:ext>
                  </a:extLst>
                </a:gridCol>
                <a:gridCol w="6975565">
                  <a:extLst>
                    <a:ext uri="{9D8B030D-6E8A-4147-A177-3AD203B41FA5}">
                      <a16:colId xmlns:a16="http://schemas.microsoft.com/office/drawing/2014/main" val="2157317099"/>
                    </a:ext>
                  </a:extLst>
                </a:gridCol>
              </a:tblGrid>
              <a:tr h="411480">
                <a:tc>
                  <a:txBody>
                    <a:bodyPr/>
                    <a:lstStyle/>
                    <a:p>
                      <a:pPr algn="l" fontAlgn="t"/>
                      <a:r>
                        <a:rPr lang="en-US" sz="1700">
                          <a:solidFill>
                            <a:srgbClr val="000000"/>
                          </a:solidFill>
                          <a:effectLst/>
                          <a:latin typeface="times new roman" panose="02020603050405020304" pitchFamily="18" charset="0"/>
                        </a:rPr>
                        <a:t>Constructor</a:t>
                      </a:r>
                    </a:p>
                  </a:txBody>
                  <a:tcPr marL="106303" marR="106303" marT="106303" marB="106303">
                    <a:lnL w="9525" cap="flat" cmpd="sng" algn="ctr">
                      <a:solidFill>
                        <a:srgbClr val="588571"/>
                      </a:solidFill>
                      <a:prstDash val="solid"/>
                      <a:round/>
                      <a:headEnd type="none" w="med" len="med"/>
                      <a:tailEnd type="none" w="med" len="med"/>
                    </a:lnL>
                    <a:lnR w="9525" cap="flat" cmpd="sng" algn="ctr">
                      <a:solidFill>
                        <a:srgbClr val="588571"/>
                      </a:solidFill>
                      <a:prstDash val="solid"/>
                      <a:round/>
                      <a:headEnd type="none" w="med" len="med"/>
                      <a:tailEnd type="none" w="med" len="med"/>
                    </a:lnR>
                    <a:lnT w="9525" cap="flat" cmpd="sng" algn="ctr">
                      <a:solidFill>
                        <a:srgbClr val="588571"/>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700">
                          <a:solidFill>
                            <a:srgbClr val="000000"/>
                          </a:solidFill>
                          <a:effectLst/>
                          <a:latin typeface="times new roman" panose="02020603050405020304" pitchFamily="18" charset="0"/>
                        </a:rPr>
                        <a:t>Description</a:t>
                      </a:r>
                    </a:p>
                  </a:txBody>
                  <a:tcPr marL="106303" marR="106303" marT="106303" marB="106303">
                    <a:lnL w="9525" cap="flat" cmpd="sng" algn="ctr">
                      <a:solidFill>
                        <a:srgbClr val="588571"/>
                      </a:solidFill>
                      <a:prstDash val="solid"/>
                      <a:round/>
                      <a:headEnd type="none" w="med" len="med"/>
                      <a:tailEnd type="none" w="med" len="med"/>
                    </a:lnL>
                    <a:lnR w="9525" cap="flat" cmpd="sng" algn="ctr">
                      <a:solidFill>
                        <a:srgbClr val="588571"/>
                      </a:solidFill>
                      <a:prstDash val="solid"/>
                      <a:round/>
                      <a:headEnd type="none" w="med" len="med"/>
                      <a:tailEnd type="none" w="med" len="med"/>
                    </a:lnR>
                    <a:lnT w="9525" cap="flat" cmpd="sng" algn="ctr">
                      <a:solidFill>
                        <a:srgbClr val="588571"/>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870476997"/>
                  </a:ext>
                </a:extLst>
              </a:tr>
              <a:tr h="533927">
                <a:tc>
                  <a:txBody>
                    <a:bodyPr/>
                    <a:lstStyle/>
                    <a:p>
                      <a:pPr algn="l" fontAlgn="t"/>
                      <a:r>
                        <a:rPr lang="en-US" sz="1700">
                          <a:solidFill>
                            <a:srgbClr val="000000"/>
                          </a:solidFill>
                          <a:effectLst/>
                          <a:latin typeface="verdana" panose="020B0604030504040204" pitchFamily="34" charset="0"/>
                        </a:rPr>
                        <a:t>HashSet()</a:t>
                      </a:r>
                    </a:p>
                  </a:txBody>
                  <a:tcPr marL="70869" marR="70869" marT="70869" marB="7086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700">
                          <a:solidFill>
                            <a:srgbClr val="000000"/>
                          </a:solidFill>
                          <a:effectLst/>
                          <a:latin typeface="verdana" panose="020B0604030504040204" pitchFamily="34" charset="0"/>
                        </a:rPr>
                        <a:t>It is used to construct a default HashSet.</a:t>
                      </a:r>
                    </a:p>
                  </a:txBody>
                  <a:tcPr marL="70869" marR="70869" marT="70869" marB="7086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922948320"/>
                  </a:ext>
                </a:extLst>
              </a:tr>
              <a:tr h="743549">
                <a:tc>
                  <a:txBody>
                    <a:bodyPr/>
                    <a:lstStyle/>
                    <a:p>
                      <a:pPr algn="l" fontAlgn="t"/>
                      <a:r>
                        <a:rPr lang="en-US" sz="1700">
                          <a:solidFill>
                            <a:srgbClr val="000000"/>
                          </a:solidFill>
                          <a:effectLst/>
                          <a:latin typeface="verdana" panose="020B0604030504040204" pitchFamily="34" charset="0"/>
                        </a:rPr>
                        <a:t>HashSet(Collection c)</a:t>
                      </a:r>
                    </a:p>
                  </a:txBody>
                  <a:tcPr marL="70869" marR="70869" marT="70869" marB="7086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700">
                          <a:solidFill>
                            <a:srgbClr val="000000"/>
                          </a:solidFill>
                          <a:effectLst/>
                          <a:latin typeface="verdana" panose="020B0604030504040204" pitchFamily="34" charset="0"/>
                        </a:rPr>
                        <a:t>It is used to initialize the hash set by using the elements of the collection c.</a:t>
                      </a:r>
                    </a:p>
                  </a:txBody>
                  <a:tcPr marL="70869" marR="70869" marT="70869" marB="7086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731668955"/>
                  </a:ext>
                </a:extLst>
              </a:tr>
              <a:tr h="953172">
                <a:tc>
                  <a:txBody>
                    <a:bodyPr/>
                    <a:lstStyle/>
                    <a:p>
                      <a:pPr algn="l" fontAlgn="t"/>
                      <a:r>
                        <a:rPr lang="en-US" sz="1700">
                          <a:solidFill>
                            <a:srgbClr val="000000"/>
                          </a:solidFill>
                          <a:effectLst/>
                          <a:latin typeface="verdana" panose="020B0604030504040204" pitchFamily="34" charset="0"/>
                        </a:rPr>
                        <a:t>LinkedHashSet(int capacity)</a:t>
                      </a:r>
                    </a:p>
                  </a:txBody>
                  <a:tcPr marL="70869" marR="70869" marT="70869" marB="7086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700">
                          <a:solidFill>
                            <a:srgbClr val="000000"/>
                          </a:solidFill>
                          <a:effectLst/>
                          <a:latin typeface="verdana" panose="020B0604030504040204" pitchFamily="34" charset="0"/>
                        </a:rPr>
                        <a:t>It is used initialize the capacity of the linked hash set to the given integer value capacity.</a:t>
                      </a:r>
                    </a:p>
                  </a:txBody>
                  <a:tcPr marL="70869" marR="70869" marT="70869" marB="7086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933154524"/>
                  </a:ext>
                </a:extLst>
              </a:tr>
              <a:tr h="1162795">
                <a:tc>
                  <a:txBody>
                    <a:bodyPr/>
                    <a:lstStyle/>
                    <a:p>
                      <a:pPr algn="l" fontAlgn="t"/>
                      <a:r>
                        <a:rPr lang="en-US" sz="1700">
                          <a:solidFill>
                            <a:srgbClr val="000000"/>
                          </a:solidFill>
                          <a:effectLst/>
                          <a:latin typeface="verdana" panose="020B0604030504040204" pitchFamily="34" charset="0"/>
                        </a:rPr>
                        <a:t>LinkedHashSet(int capacity, float fillRatio)</a:t>
                      </a:r>
                    </a:p>
                  </a:txBody>
                  <a:tcPr marL="70869" marR="70869" marT="70869" marB="7086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700" dirty="0">
                          <a:solidFill>
                            <a:srgbClr val="000000"/>
                          </a:solidFill>
                          <a:effectLst/>
                          <a:latin typeface="verdana" panose="020B0604030504040204" pitchFamily="34" charset="0"/>
                        </a:rPr>
                        <a:t>It is used to initialize both the capacity and the fill ratio (also called load capacity) of the hash set from its argument.</a:t>
                      </a:r>
                    </a:p>
                  </a:txBody>
                  <a:tcPr marL="70869" marR="70869" marT="70869" marB="7086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219461164"/>
                  </a:ext>
                </a:extLst>
              </a:tr>
            </a:tbl>
          </a:graphicData>
        </a:graphic>
      </p:graphicFrame>
    </p:spTree>
    <p:extLst>
      <p:ext uri="{BB962C8B-B14F-4D97-AF65-F5344CB8AC3E}">
        <p14:creationId xmlns:p14="http://schemas.microsoft.com/office/powerpoint/2010/main" val="42267777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6931"/>
            <a:ext cx="10515600" cy="405584"/>
          </a:xfrm>
        </p:spPr>
        <p:txBody>
          <a:bodyPr>
            <a:normAutofit fontScale="90000"/>
          </a:bodyPr>
          <a:lstStyle/>
          <a:p>
            <a:endParaRPr lang="en-US" dirty="0"/>
          </a:p>
        </p:txBody>
      </p:sp>
      <p:sp>
        <p:nvSpPr>
          <p:cNvPr id="3" name="Content Placeholder 2"/>
          <p:cNvSpPr>
            <a:spLocks noGrp="1"/>
          </p:cNvSpPr>
          <p:nvPr>
            <p:ph idx="1"/>
          </p:nvPr>
        </p:nvSpPr>
        <p:spPr>
          <a:xfrm>
            <a:off x="838200" y="728345"/>
            <a:ext cx="10186851" cy="5698582"/>
          </a:xfrm>
        </p:spPr>
        <p:txBody>
          <a:bodyPr>
            <a:normAutofit fontScale="62500" lnSpcReduction="20000"/>
          </a:bodyPr>
          <a:lstStyle/>
          <a:p>
            <a:pPr marL="0" indent="0">
              <a:buNone/>
            </a:pPr>
            <a:r>
              <a:rPr lang="en-US" b="1" dirty="0">
                <a:solidFill>
                  <a:srgbClr val="006699"/>
                </a:solidFill>
                <a:latin typeface="verdana" panose="020B0604030504040204" pitchFamily="34" charset="0"/>
              </a:rPr>
              <a:t>import</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java.util</a:t>
            </a:r>
            <a:r>
              <a:rPr lang="en-US" dirty="0">
                <a:solidFill>
                  <a:srgbClr val="000000"/>
                </a:solidFill>
                <a:latin typeface="verdana" panose="020B0604030504040204" pitchFamily="34" charset="0"/>
              </a:rPr>
              <a:t>.*;  </a:t>
            </a:r>
          </a:p>
          <a:p>
            <a:pPr marL="0" indent="0">
              <a:buNone/>
            </a:pP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LinkedHashSet1{  </a:t>
            </a:r>
          </a:p>
          <a:p>
            <a:pPr marL="0" indent="0">
              <a:buNone/>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static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main(String </a:t>
            </a:r>
            <a:r>
              <a:rPr lang="en-US" dirty="0" err="1">
                <a:solidFill>
                  <a:srgbClr val="000000"/>
                </a:solidFill>
                <a:latin typeface="verdana" panose="020B0604030504040204" pitchFamily="34" charset="0"/>
              </a:rPr>
              <a:t>args</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r>
              <a:rPr lang="en-US" dirty="0">
                <a:solidFill>
                  <a:srgbClr val="008200"/>
                </a:solidFill>
                <a:latin typeface="verdana" panose="020B0604030504040204" pitchFamily="34" charset="0"/>
              </a:rPr>
              <a:t>//Creating </a:t>
            </a:r>
            <a:r>
              <a:rPr lang="en-US" dirty="0" err="1">
                <a:solidFill>
                  <a:srgbClr val="008200"/>
                </a:solidFill>
                <a:latin typeface="verdana" panose="020B0604030504040204" pitchFamily="34" charset="0"/>
              </a:rPr>
              <a:t>HashSet</a:t>
            </a:r>
            <a:r>
              <a:rPr lang="en-US" dirty="0">
                <a:solidFill>
                  <a:srgbClr val="008200"/>
                </a:solidFill>
                <a:latin typeface="verdana" panose="020B0604030504040204" pitchFamily="34" charset="0"/>
              </a:rPr>
              <a:t> and adding elements</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LinkedHashSet</a:t>
            </a:r>
            <a:r>
              <a:rPr lang="en-US" dirty="0">
                <a:solidFill>
                  <a:srgbClr val="000000"/>
                </a:solidFill>
                <a:latin typeface="verdana" panose="020B0604030504040204" pitchFamily="34" charset="0"/>
              </a:rPr>
              <a:t>&lt;String&gt; set=</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LinkedHashSet</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set.add</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"One"</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set.add</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"Two"</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set.add</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"Three"</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set.add</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"Four"</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set.add</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"Five"</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Iterator&lt;String&gt; </a:t>
            </a:r>
            <a:r>
              <a:rPr lang="en-US" dirty="0" err="1">
                <a:solidFill>
                  <a:srgbClr val="000000"/>
                </a:solidFill>
                <a:latin typeface="verdana" panose="020B0604030504040204" pitchFamily="34" charset="0"/>
              </a:rPr>
              <a:t>i</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set.iterator</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while</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i.hasNext</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  </a:t>
            </a:r>
          </a:p>
          <a:p>
            <a:pPr marL="0" indent="0">
              <a:buNone/>
            </a:pP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i.next</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  </a:t>
            </a:r>
          </a:p>
          <a:p>
            <a:pPr marL="0" indent="0">
              <a:buNone/>
            </a:pPr>
            <a:r>
              <a:rPr lang="en-US" dirty="0">
                <a:solidFill>
                  <a:srgbClr val="000000"/>
                </a:solidFill>
                <a:latin typeface="verdana" panose="020B0604030504040204" pitchFamily="34" charset="0"/>
              </a:rPr>
              <a:t> }  </a:t>
            </a:r>
          </a:p>
          <a:p>
            <a:pPr marL="0" indent="0">
              <a:buNone/>
            </a:pPr>
            <a:r>
              <a:rPr lang="en-US" dirty="0">
                <a:solidFill>
                  <a:srgbClr val="000000"/>
                </a:solidFill>
                <a:latin typeface="verdana" panose="020B0604030504040204" pitchFamily="34" charset="0"/>
              </a:rPr>
              <a:t>}  </a:t>
            </a:r>
          </a:p>
          <a:p>
            <a:endParaRPr lang="en-US" dirty="0"/>
          </a:p>
        </p:txBody>
      </p:sp>
    </p:spTree>
    <p:extLst>
      <p:ext uri="{BB962C8B-B14F-4D97-AF65-F5344CB8AC3E}">
        <p14:creationId xmlns:p14="http://schemas.microsoft.com/office/powerpoint/2010/main" val="6684738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u="sng" dirty="0"/>
              <a:t>ignoring duplicate Elements</a:t>
            </a:r>
          </a:p>
        </p:txBody>
      </p:sp>
      <p:sp>
        <p:nvSpPr>
          <p:cNvPr id="3" name="Content Placeholder 2"/>
          <p:cNvSpPr>
            <a:spLocks noGrp="1"/>
          </p:cNvSpPr>
          <p:nvPr>
            <p:ph idx="1"/>
          </p:nvPr>
        </p:nvSpPr>
        <p:spPr/>
        <p:txBody>
          <a:bodyPr>
            <a:normAutofit fontScale="55000" lnSpcReduction="20000"/>
          </a:bodyPr>
          <a:lstStyle/>
          <a:p>
            <a:pPr marL="0" indent="0">
              <a:buNone/>
            </a:pPr>
            <a:r>
              <a:rPr lang="en-US" b="1" dirty="0">
                <a:solidFill>
                  <a:srgbClr val="006699"/>
                </a:solidFill>
                <a:latin typeface="verdana" panose="020B0604030504040204" pitchFamily="34" charset="0"/>
              </a:rPr>
              <a:t>import</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java.util</a:t>
            </a:r>
            <a:r>
              <a:rPr lang="en-US" dirty="0">
                <a:solidFill>
                  <a:srgbClr val="000000"/>
                </a:solidFill>
                <a:latin typeface="verdana" panose="020B0604030504040204" pitchFamily="34" charset="0"/>
              </a:rPr>
              <a:t>.*;  </a:t>
            </a:r>
          </a:p>
          <a:p>
            <a:pPr marL="0" indent="0">
              <a:buNone/>
            </a:pP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LinkedHashSet2{  </a:t>
            </a:r>
          </a:p>
          <a:p>
            <a:pPr marL="0" indent="0">
              <a:buNone/>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static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main(String </a:t>
            </a:r>
            <a:r>
              <a:rPr lang="en-US" dirty="0" err="1">
                <a:solidFill>
                  <a:srgbClr val="000000"/>
                </a:solidFill>
                <a:latin typeface="verdana" panose="020B0604030504040204" pitchFamily="34" charset="0"/>
              </a:rPr>
              <a:t>args</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LinkedHashSet</a:t>
            </a:r>
            <a:r>
              <a:rPr lang="en-US" dirty="0">
                <a:solidFill>
                  <a:srgbClr val="000000"/>
                </a:solidFill>
                <a:latin typeface="verdana" panose="020B0604030504040204" pitchFamily="34" charset="0"/>
              </a:rPr>
              <a:t>&lt;String&gt; al=</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LinkedHashSet</a:t>
            </a:r>
            <a:r>
              <a:rPr lang="en-US" dirty="0">
                <a:solidFill>
                  <a:srgbClr val="000000"/>
                </a:solidFill>
                <a:latin typeface="verdana" panose="020B0604030504040204" pitchFamily="34" charset="0"/>
              </a:rPr>
              <a:t>&lt;String&gt;();  </a:t>
            </a:r>
          </a:p>
          <a:p>
            <a:pPr marL="0" indent="0">
              <a:buNone/>
            </a:pP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al.add</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"Ravi"</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al.add</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"Vijay"</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al.add</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"Ravi"</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al.add</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"Ajay"</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Iterator&lt;String&gt; </a:t>
            </a:r>
            <a:r>
              <a:rPr lang="en-US" dirty="0" err="1">
                <a:solidFill>
                  <a:srgbClr val="000000"/>
                </a:solidFill>
                <a:latin typeface="verdana" panose="020B0604030504040204" pitchFamily="34" charset="0"/>
              </a:rPr>
              <a:t>itr</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al.iterator</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while</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itr.hasNext</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itr.next</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  </a:t>
            </a:r>
          </a:p>
          <a:p>
            <a:pPr marL="0" indent="0">
              <a:buNone/>
            </a:pPr>
            <a:r>
              <a:rPr lang="en-US" dirty="0">
                <a:solidFill>
                  <a:srgbClr val="000000"/>
                </a:solidFill>
                <a:latin typeface="verdana" panose="020B0604030504040204" pitchFamily="34" charset="0"/>
              </a:rPr>
              <a:t> }  </a:t>
            </a:r>
          </a:p>
          <a:p>
            <a:pPr marL="0" indent="0">
              <a:buNone/>
            </a:pPr>
            <a:r>
              <a:rPr lang="en-US" dirty="0">
                <a:solidFill>
                  <a:srgbClr val="000000"/>
                </a:solidFill>
                <a:latin typeface="verdana" panose="020B0604030504040204" pitchFamily="34" charset="0"/>
              </a:rPr>
              <a:t>}  </a:t>
            </a:r>
          </a:p>
          <a:p>
            <a:endParaRPr lang="en-US" dirty="0"/>
          </a:p>
        </p:txBody>
      </p:sp>
    </p:spTree>
    <p:extLst>
      <p:ext uri="{BB962C8B-B14F-4D97-AF65-F5344CB8AC3E}">
        <p14:creationId xmlns:p14="http://schemas.microsoft.com/office/powerpoint/2010/main" val="29579456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70452"/>
          </a:xfrm>
        </p:spPr>
        <p:txBody>
          <a:bodyPr>
            <a:normAutofit fontScale="90000"/>
          </a:bodyPr>
          <a:lstStyle/>
          <a:p>
            <a:endParaRPr lang="en-US" dirty="0"/>
          </a:p>
        </p:txBody>
      </p:sp>
      <p:sp>
        <p:nvSpPr>
          <p:cNvPr id="3" name="Content Placeholder 2"/>
          <p:cNvSpPr>
            <a:spLocks noGrp="1"/>
          </p:cNvSpPr>
          <p:nvPr>
            <p:ph idx="1"/>
          </p:nvPr>
        </p:nvSpPr>
        <p:spPr>
          <a:xfrm>
            <a:off x="148046" y="689156"/>
            <a:ext cx="12043954" cy="5750833"/>
          </a:xfrm>
        </p:spPr>
        <p:txBody>
          <a:bodyPr numCol="2">
            <a:normAutofit lnSpcReduction="10000"/>
          </a:bodyPr>
          <a:lstStyle/>
          <a:p>
            <a:pPr marL="0" indent="0">
              <a:buNone/>
            </a:pPr>
            <a:r>
              <a:rPr lang="en-US" sz="1600" b="1" dirty="0">
                <a:solidFill>
                  <a:srgbClr val="006699"/>
                </a:solidFill>
                <a:latin typeface="verdana" panose="020B0604030504040204" pitchFamily="34" charset="0"/>
              </a:rPr>
              <a:t>import</a:t>
            </a:r>
            <a:r>
              <a:rPr lang="en-US" sz="1600" dirty="0">
                <a:solidFill>
                  <a:srgbClr val="000000"/>
                </a:solidFill>
                <a:latin typeface="verdana" panose="020B0604030504040204" pitchFamily="34" charset="0"/>
              </a:rPr>
              <a:t> </a:t>
            </a:r>
            <a:r>
              <a:rPr lang="en-US" sz="1600" dirty="0" err="1">
                <a:solidFill>
                  <a:srgbClr val="000000"/>
                </a:solidFill>
                <a:latin typeface="verdana" panose="020B0604030504040204" pitchFamily="34" charset="0"/>
              </a:rPr>
              <a:t>java.util</a:t>
            </a:r>
            <a:r>
              <a:rPr lang="en-US" sz="1600" dirty="0">
                <a:solidFill>
                  <a:srgbClr val="000000"/>
                </a:solidFill>
                <a:latin typeface="verdana" panose="020B0604030504040204" pitchFamily="34" charset="0"/>
              </a:rPr>
              <a:t>.*;  </a:t>
            </a:r>
          </a:p>
          <a:p>
            <a:pPr marL="0" indent="0">
              <a:buNone/>
            </a:pPr>
            <a:r>
              <a:rPr lang="en-US" sz="1600" b="1" dirty="0">
                <a:solidFill>
                  <a:srgbClr val="006699"/>
                </a:solidFill>
                <a:latin typeface="verdana" panose="020B0604030504040204" pitchFamily="34" charset="0"/>
              </a:rPr>
              <a:t>class</a:t>
            </a:r>
            <a:r>
              <a:rPr lang="en-US" sz="1600" dirty="0">
                <a:solidFill>
                  <a:srgbClr val="000000"/>
                </a:solidFill>
                <a:latin typeface="verdana" panose="020B0604030504040204" pitchFamily="34" charset="0"/>
              </a:rPr>
              <a:t> Book {  </a:t>
            </a:r>
          </a:p>
          <a:p>
            <a:pPr marL="0" indent="0">
              <a:buNone/>
            </a:pPr>
            <a:r>
              <a:rPr lang="en-US" sz="1600" b="1" dirty="0" err="1">
                <a:solidFill>
                  <a:srgbClr val="006699"/>
                </a:solidFill>
                <a:latin typeface="verdana" panose="020B0604030504040204" pitchFamily="34" charset="0"/>
              </a:rPr>
              <a:t>int</a:t>
            </a:r>
            <a:r>
              <a:rPr lang="en-US" sz="1600" dirty="0">
                <a:solidFill>
                  <a:srgbClr val="000000"/>
                </a:solidFill>
                <a:latin typeface="verdana" panose="020B0604030504040204" pitchFamily="34" charset="0"/>
              </a:rPr>
              <a:t> id;  </a:t>
            </a:r>
          </a:p>
          <a:p>
            <a:pPr marL="0" indent="0">
              <a:buNone/>
            </a:pPr>
            <a:r>
              <a:rPr lang="en-US" sz="1600" dirty="0">
                <a:solidFill>
                  <a:srgbClr val="000000"/>
                </a:solidFill>
                <a:latin typeface="verdana" panose="020B0604030504040204" pitchFamily="34" charset="0"/>
              </a:rPr>
              <a:t>String </a:t>
            </a:r>
            <a:r>
              <a:rPr lang="en-US" sz="1600" dirty="0" err="1">
                <a:solidFill>
                  <a:srgbClr val="000000"/>
                </a:solidFill>
                <a:latin typeface="verdana" panose="020B0604030504040204" pitchFamily="34" charset="0"/>
              </a:rPr>
              <a:t>name,author,publisher</a:t>
            </a:r>
            <a:r>
              <a:rPr lang="en-US" sz="1600" dirty="0">
                <a:solidFill>
                  <a:srgbClr val="000000"/>
                </a:solidFill>
                <a:latin typeface="verdana" panose="020B0604030504040204" pitchFamily="34" charset="0"/>
              </a:rPr>
              <a:t>;  </a:t>
            </a:r>
          </a:p>
          <a:p>
            <a:pPr marL="0" indent="0">
              <a:buNone/>
            </a:pPr>
            <a:r>
              <a:rPr lang="en-US" sz="1600" b="1" dirty="0" err="1">
                <a:solidFill>
                  <a:srgbClr val="006699"/>
                </a:solidFill>
                <a:latin typeface="verdana" panose="020B0604030504040204" pitchFamily="34" charset="0"/>
              </a:rPr>
              <a:t>int</a:t>
            </a:r>
            <a:r>
              <a:rPr lang="en-US" sz="1600" dirty="0">
                <a:solidFill>
                  <a:srgbClr val="000000"/>
                </a:solidFill>
                <a:latin typeface="verdana" panose="020B0604030504040204" pitchFamily="34" charset="0"/>
              </a:rPr>
              <a:t> quantity;  </a:t>
            </a:r>
          </a:p>
          <a:p>
            <a:pPr marL="0" indent="0">
              <a:buNone/>
            </a:pPr>
            <a:r>
              <a:rPr lang="en-US" sz="1600" b="1" dirty="0">
                <a:solidFill>
                  <a:srgbClr val="006699"/>
                </a:solidFill>
                <a:latin typeface="verdana" panose="020B0604030504040204" pitchFamily="34" charset="0"/>
              </a:rPr>
              <a:t>public</a:t>
            </a:r>
            <a:r>
              <a:rPr lang="en-US" sz="1600" dirty="0">
                <a:solidFill>
                  <a:srgbClr val="000000"/>
                </a:solidFill>
                <a:latin typeface="verdana" panose="020B0604030504040204" pitchFamily="34" charset="0"/>
              </a:rPr>
              <a:t> Book(</a:t>
            </a:r>
            <a:r>
              <a:rPr lang="en-US" sz="1600" b="1" dirty="0" err="1">
                <a:solidFill>
                  <a:srgbClr val="006699"/>
                </a:solidFill>
                <a:latin typeface="verdana" panose="020B0604030504040204" pitchFamily="34" charset="0"/>
              </a:rPr>
              <a:t>int</a:t>
            </a:r>
            <a:r>
              <a:rPr lang="en-US" sz="1600" dirty="0">
                <a:solidFill>
                  <a:srgbClr val="000000"/>
                </a:solidFill>
                <a:latin typeface="verdana" panose="020B0604030504040204" pitchFamily="34" charset="0"/>
              </a:rPr>
              <a:t> id, String name, String author, String publisher, </a:t>
            </a:r>
            <a:r>
              <a:rPr lang="en-US" sz="1600" b="1" dirty="0" err="1">
                <a:solidFill>
                  <a:srgbClr val="006699"/>
                </a:solidFill>
                <a:latin typeface="verdana" panose="020B0604030504040204" pitchFamily="34" charset="0"/>
              </a:rPr>
              <a:t>int</a:t>
            </a:r>
            <a:r>
              <a:rPr lang="en-US" sz="1600" dirty="0">
                <a:solidFill>
                  <a:srgbClr val="000000"/>
                </a:solidFill>
                <a:latin typeface="verdana" panose="020B0604030504040204" pitchFamily="34" charset="0"/>
              </a:rPr>
              <a:t> quantity) {  </a:t>
            </a:r>
          </a:p>
          <a:p>
            <a:pPr marL="0" indent="0">
              <a:buNone/>
            </a:pPr>
            <a:r>
              <a:rPr lang="en-US" sz="1600" dirty="0">
                <a:solidFill>
                  <a:srgbClr val="000000"/>
                </a:solidFill>
                <a:latin typeface="verdana" panose="020B0604030504040204" pitchFamily="34" charset="0"/>
              </a:rPr>
              <a:t>    </a:t>
            </a:r>
            <a:r>
              <a:rPr lang="en-US" sz="1600" b="1" dirty="0">
                <a:solidFill>
                  <a:srgbClr val="006699"/>
                </a:solidFill>
                <a:latin typeface="verdana" panose="020B0604030504040204" pitchFamily="34" charset="0"/>
              </a:rPr>
              <a:t>this</a:t>
            </a:r>
            <a:r>
              <a:rPr lang="en-US" sz="1600" dirty="0">
                <a:solidFill>
                  <a:srgbClr val="000000"/>
                </a:solidFill>
                <a:latin typeface="verdana" panose="020B0604030504040204" pitchFamily="34" charset="0"/>
              </a:rPr>
              <a:t>.id = id;  </a:t>
            </a:r>
          </a:p>
          <a:p>
            <a:pPr marL="0" indent="0">
              <a:buNone/>
            </a:pPr>
            <a:r>
              <a:rPr lang="en-US" sz="1600" dirty="0">
                <a:solidFill>
                  <a:srgbClr val="000000"/>
                </a:solidFill>
                <a:latin typeface="verdana" panose="020B0604030504040204" pitchFamily="34" charset="0"/>
              </a:rPr>
              <a:t>    </a:t>
            </a:r>
            <a:r>
              <a:rPr lang="en-US" sz="1600" b="1" dirty="0">
                <a:solidFill>
                  <a:srgbClr val="006699"/>
                </a:solidFill>
                <a:latin typeface="verdana" panose="020B0604030504040204" pitchFamily="34" charset="0"/>
              </a:rPr>
              <a:t>this</a:t>
            </a:r>
            <a:r>
              <a:rPr lang="en-US" sz="1600" dirty="0">
                <a:solidFill>
                  <a:srgbClr val="000000"/>
                </a:solidFill>
                <a:latin typeface="verdana" panose="020B0604030504040204" pitchFamily="34" charset="0"/>
              </a:rPr>
              <a:t>.name = name;  </a:t>
            </a:r>
          </a:p>
          <a:p>
            <a:pPr marL="0" indent="0">
              <a:buNone/>
            </a:pPr>
            <a:r>
              <a:rPr lang="en-US" sz="1600" dirty="0">
                <a:solidFill>
                  <a:srgbClr val="000000"/>
                </a:solidFill>
                <a:latin typeface="verdana" panose="020B0604030504040204" pitchFamily="34" charset="0"/>
              </a:rPr>
              <a:t>    </a:t>
            </a:r>
            <a:r>
              <a:rPr lang="en-US" sz="1600" b="1" dirty="0" err="1">
                <a:solidFill>
                  <a:srgbClr val="006699"/>
                </a:solidFill>
                <a:latin typeface="verdana" panose="020B0604030504040204" pitchFamily="34" charset="0"/>
              </a:rPr>
              <a:t>this</a:t>
            </a:r>
            <a:r>
              <a:rPr lang="en-US" sz="1600" dirty="0" err="1">
                <a:solidFill>
                  <a:srgbClr val="000000"/>
                </a:solidFill>
                <a:latin typeface="verdana" panose="020B0604030504040204" pitchFamily="34" charset="0"/>
              </a:rPr>
              <a:t>.author</a:t>
            </a:r>
            <a:r>
              <a:rPr lang="en-US" sz="1600" dirty="0">
                <a:solidFill>
                  <a:srgbClr val="000000"/>
                </a:solidFill>
                <a:latin typeface="verdana" panose="020B0604030504040204" pitchFamily="34" charset="0"/>
              </a:rPr>
              <a:t> = author;  </a:t>
            </a:r>
          </a:p>
          <a:p>
            <a:pPr marL="0" indent="0">
              <a:buNone/>
            </a:pPr>
            <a:r>
              <a:rPr lang="en-US" sz="1600" dirty="0">
                <a:solidFill>
                  <a:srgbClr val="000000"/>
                </a:solidFill>
                <a:latin typeface="verdana" panose="020B0604030504040204" pitchFamily="34" charset="0"/>
              </a:rPr>
              <a:t>    </a:t>
            </a:r>
            <a:r>
              <a:rPr lang="en-US" sz="1600" b="1" dirty="0" err="1">
                <a:solidFill>
                  <a:srgbClr val="006699"/>
                </a:solidFill>
                <a:latin typeface="verdana" panose="020B0604030504040204" pitchFamily="34" charset="0"/>
              </a:rPr>
              <a:t>this</a:t>
            </a:r>
            <a:r>
              <a:rPr lang="en-US" sz="1600" dirty="0" err="1">
                <a:solidFill>
                  <a:srgbClr val="000000"/>
                </a:solidFill>
                <a:latin typeface="verdana" panose="020B0604030504040204" pitchFamily="34" charset="0"/>
              </a:rPr>
              <a:t>.publisher</a:t>
            </a:r>
            <a:r>
              <a:rPr lang="en-US" sz="1600" dirty="0">
                <a:solidFill>
                  <a:srgbClr val="000000"/>
                </a:solidFill>
                <a:latin typeface="verdana" panose="020B0604030504040204" pitchFamily="34" charset="0"/>
              </a:rPr>
              <a:t> = publisher;  </a:t>
            </a:r>
          </a:p>
          <a:p>
            <a:pPr marL="0" indent="0">
              <a:buNone/>
            </a:pPr>
            <a:r>
              <a:rPr lang="en-US" sz="1600" dirty="0">
                <a:solidFill>
                  <a:srgbClr val="000000"/>
                </a:solidFill>
                <a:latin typeface="verdana" panose="020B0604030504040204" pitchFamily="34" charset="0"/>
              </a:rPr>
              <a:t>    </a:t>
            </a:r>
            <a:r>
              <a:rPr lang="en-US" sz="1600" b="1" dirty="0" err="1">
                <a:solidFill>
                  <a:srgbClr val="006699"/>
                </a:solidFill>
                <a:latin typeface="verdana" panose="020B0604030504040204" pitchFamily="34" charset="0"/>
              </a:rPr>
              <a:t>this</a:t>
            </a:r>
            <a:r>
              <a:rPr lang="en-US" sz="1600" dirty="0" err="1">
                <a:solidFill>
                  <a:srgbClr val="000000"/>
                </a:solidFill>
                <a:latin typeface="verdana" panose="020B0604030504040204" pitchFamily="34" charset="0"/>
              </a:rPr>
              <a:t>.quantity</a:t>
            </a:r>
            <a:r>
              <a:rPr lang="en-US" sz="1600" dirty="0">
                <a:solidFill>
                  <a:srgbClr val="000000"/>
                </a:solidFill>
                <a:latin typeface="verdana" panose="020B0604030504040204" pitchFamily="34" charset="0"/>
              </a:rPr>
              <a:t> = quantity;  </a:t>
            </a:r>
          </a:p>
          <a:p>
            <a:pPr marL="0" indent="0">
              <a:buNone/>
            </a:pPr>
            <a:r>
              <a:rPr lang="en-US" sz="1600" dirty="0">
                <a:solidFill>
                  <a:srgbClr val="000000"/>
                </a:solidFill>
                <a:latin typeface="verdana" panose="020B0604030504040204" pitchFamily="34" charset="0"/>
              </a:rPr>
              <a:t>}  </a:t>
            </a:r>
          </a:p>
          <a:p>
            <a:pPr marL="0" indent="0">
              <a:buNone/>
            </a:pPr>
            <a:r>
              <a:rPr lang="en-US" sz="1600" dirty="0">
                <a:solidFill>
                  <a:srgbClr val="000000"/>
                </a:solidFill>
                <a:latin typeface="verdana" panose="020B0604030504040204" pitchFamily="34" charset="0"/>
              </a:rPr>
              <a:t>}  </a:t>
            </a:r>
          </a:p>
          <a:p>
            <a:pPr marL="0" indent="0">
              <a:buNone/>
            </a:pPr>
            <a:r>
              <a:rPr lang="en-US" sz="1600" b="1" dirty="0">
                <a:solidFill>
                  <a:srgbClr val="006699"/>
                </a:solidFill>
                <a:latin typeface="verdana" panose="020B0604030504040204" pitchFamily="34" charset="0"/>
              </a:rPr>
              <a:t>public</a:t>
            </a:r>
            <a:r>
              <a:rPr lang="en-US" sz="1600" dirty="0">
                <a:solidFill>
                  <a:srgbClr val="000000"/>
                </a:solidFill>
                <a:latin typeface="verdana" panose="020B0604030504040204" pitchFamily="34" charset="0"/>
              </a:rPr>
              <a:t> </a:t>
            </a:r>
            <a:r>
              <a:rPr lang="en-US" sz="1600" b="1" dirty="0">
                <a:solidFill>
                  <a:srgbClr val="006699"/>
                </a:solidFill>
                <a:latin typeface="verdana" panose="020B0604030504040204" pitchFamily="34" charset="0"/>
              </a:rPr>
              <a:t>class</a:t>
            </a:r>
            <a:r>
              <a:rPr lang="en-US" sz="1600" dirty="0">
                <a:solidFill>
                  <a:srgbClr val="000000"/>
                </a:solidFill>
                <a:latin typeface="verdana" panose="020B0604030504040204" pitchFamily="34" charset="0"/>
              </a:rPr>
              <a:t> </a:t>
            </a:r>
            <a:r>
              <a:rPr lang="en-US" sz="1600" dirty="0" err="1">
                <a:solidFill>
                  <a:srgbClr val="000000"/>
                </a:solidFill>
                <a:latin typeface="verdana" panose="020B0604030504040204" pitchFamily="34" charset="0"/>
              </a:rPr>
              <a:t>LinkedHashSetExample</a:t>
            </a:r>
            <a:r>
              <a:rPr lang="en-US" sz="1600" dirty="0">
                <a:solidFill>
                  <a:srgbClr val="000000"/>
                </a:solidFill>
                <a:latin typeface="verdana" panose="020B0604030504040204" pitchFamily="34" charset="0"/>
              </a:rPr>
              <a:t> {  </a:t>
            </a:r>
          </a:p>
          <a:p>
            <a:pPr marL="0" indent="0">
              <a:buNone/>
            </a:pPr>
            <a:r>
              <a:rPr lang="en-US" sz="1600" b="1" dirty="0">
                <a:solidFill>
                  <a:srgbClr val="006699"/>
                </a:solidFill>
                <a:latin typeface="verdana" panose="020B0604030504040204" pitchFamily="34" charset="0"/>
              </a:rPr>
              <a:t>public</a:t>
            </a:r>
            <a:r>
              <a:rPr lang="en-US" sz="1600" dirty="0">
                <a:solidFill>
                  <a:srgbClr val="000000"/>
                </a:solidFill>
                <a:latin typeface="verdana" panose="020B0604030504040204" pitchFamily="34" charset="0"/>
              </a:rPr>
              <a:t> </a:t>
            </a:r>
            <a:r>
              <a:rPr lang="en-US" sz="1600" b="1" dirty="0">
                <a:solidFill>
                  <a:srgbClr val="006699"/>
                </a:solidFill>
                <a:latin typeface="verdana" panose="020B0604030504040204" pitchFamily="34" charset="0"/>
              </a:rPr>
              <a:t>static</a:t>
            </a:r>
            <a:r>
              <a:rPr lang="en-US" sz="1600" dirty="0">
                <a:solidFill>
                  <a:srgbClr val="000000"/>
                </a:solidFill>
                <a:latin typeface="verdana" panose="020B0604030504040204" pitchFamily="34" charset="0"/>
              </a:rPr>
              <a:t> </a:t>
            </a:r>
            <a:r>
              <a:rPr lang="en-US" sz="1600" b="1" dirty="0">
                <a:solidFill>
                  <a:srgbClr val="006699"/>
                </a:solidFill>
                <a:latin typeface="verdana" panose="020B0604030504040204" pitchFamily="34" charset="0"/>
              </a:rPr>
              <a:t>void</a:t>
            </a:r>
            <a:r>
              <a:rPr lang="en-US" sz="1600" dirty="0">
                <a:solidFill>
                  <a:srgbClr val="000000"/>
                </a:solidFill>
                <a:latin typeface="verdana" panose="020B0604030504040204" pitchFamily="34" charset="0"/>
              </a:rPr>
              <a:t> main(String[] </a:t>
            </a:r>
            <a:r>
              <a:rPr lang="en-US" sz="1600" dirty="0" err="1">
                <a:solidFill>
                  <a:srgbClr val="000000"/>
                </a:solidFill>
                <a:latin typeface="verdana" panose="020B0604030504040204" pitchFamily="34" charset="0"/>
              </a:rPr>
              <a:t>args</a:t>
            </a:r>
            <a:r>
              <a:rPr lang="en-US" sz="1600" dirty="0">
                <a:solidFill>
                  <a:srgbClr val="000000"/>
                </a:solidFill>
                <a:latin typeface="verdana" panose="020B0604030504040204" pitchFamily="34" charset="0"/>
              </a:rPr>
              <a:t>) {  </a:t>
            </a:r>
          </a:p>
          <a:p>
            <a:pPr marL="0" indent="0">
              <a:buNone/>
            </a:pPr>
            <a:r>
              <a:rPr lang="en-US" sz="1600" dirty="0">
                <a:solidFill>
                  <a:srgbClr val="000000"/>
                </a:solidFill>
                <a:latin typeface="verdana" panose="020B0604030504040204" pitchFamily="34" charset="0"/>
              </a:rPr>
              <a:t>    </a:t>
            </a:r>
            <a:r>
              <a:rPr lang="en-US" sz="1600" dirty="0" err="1">
                <a:solidFill>
                  <a:srgbClr val="000000"/>
                </a:solidFill>
                <a:latin typeface="verdana" panose="020B0604030504040204" pitchFamily="34" charset="0"/>
              </a:rPr>
              <a:t>LinkedHashSet</a:t>
            </a:r>
            <a:r>
              <a:rPr lang="en-US" sz="1600" dirty="0">
                <a:solidFill>
                  <a:srgbClr val="000000"/>
                </a:solidFill>
                <a:latin typeface="verdana" panose="020B0604030504040204" pitchFamily="34" charset="0"/>
              </a:rPr>
              <a:t>&lt;Book&gt; </a:t>
            </a:r>
            <a:r>
              <a:rPr lang="en-US" sz="1600" dirty="0" err="1">
                <a:solidFill>
                  <a:srgbClr val="000000"/>
                </a:solidFill>
                <a:latin typeface="verdana" panose="020B0604030504040204" pitchFamily="34" charset="0"/>
              </a:rPr>
              <a:t>hs</a:t>
            </a:r>
            <a:r>
              <a:rPr lang="en-US" sz="1600" dirty="0">
                <a:solidFill>
                  <a:srgbClr val="000000"/>
                </a:solidFill>
                <a:latin typeface="verdana" panose="020B0604030504040204" pitchFamily="34" charset="0"/>
              </a:rPr>
              <a:t>=</a:t>
            </a:r>
            <a:r>
              <a:rPr lang="en-US" sz="1600" b="1" dirty="0">
                <a:solidFill>
                  <a:srgbClr val="006699"/>
                </a:solidFill>
                <a:latin typeface="verdana" panose="020B0604030504040204" pitchFamily="34" charset="0"/>
              </a:rPr>
              <a:t>new</a:t>
            </a:r>
            <a:r>
              <a:rPr lang="en-US" sz="1600" dirty="0">
                <a:solidFill>
                  <a:srgbClr val="000000"/>
                </a:solidFill>
                <a:latin typeface="verdana" panose="020B0604030504040204" pitchFamily="34" charset="0"/>
              </a:rPr>
              <a:t> </a:t>
            </a:r>
            <a:r>
              <a:rPr lang="en-US" sz="1600" dirty="0" err="1">
                <a:solidFill>
                  <a:srgbClr val="000000"/>
                </a:solidFill>
                <a:latin typeface="verdana" panose="020B0604030504040204" pitchFamily="34" charset="0"/>
              </a:rPr>
              <a:t>LinkedHashSet</a:t>
            </a:r>
            <a:r>
              <a:rPr lang="en-US" sz="1600" dirty="0">
                <a:solidFill>
                  <a:srgbClr val="000000"/>
                </a:solidFill>
                <a:latin typeface="verdana" panose="020B0604030504040204" pitchFamily="34" charset="0"/>
              </a:rPr>
              <a:t>&lt;Book&gt;();  </a:t>
            </a:r>
          </a:p>
          <a:p>
            <a:pPr marL="0" indent="0">
              <a:buNone/>
            </a:pPr>
            <a:r>
              <a:rPr lang="en-US" sz="1600" dirty="0">
                <a:solidFill>
                  <a:srgbClr val="000000"/>
                </a:solidFill>
                <a:latin typeface="verdana" panose="020B0604030504040204" pitchFamily="34" charset="0"/>
              </a:rPr>
              <a:t>    </a:t>
            </a:r>
            <a:r>
              <a:rPr lang="en-US" sz="1600" dirty="0">
                <a:solidFill>
                  <a:srgbClr val="008200"/>
                </a:solidFill>
                <a:latin typeface="verdana" panose="020B0604030504040204" pitchFamily="34" charset="0"/>
              </a:rPr>
              <a:t>//Creating Books</a:t>
            </a:r>
            <a:r>
              <a:rPr lang="en-US" sz="1600" dirty="0">
                <a:solidFill>
                  <a:srgbClr val="000000"/>
                </a:solidFill>
                <a:latin typeface="verdana" panose="020B0604030504040204" pitchFamily="34" charset="0"/>
              </a:rPr>
              <a:t>  </a:t>
            </a:r>
          </a:p>
          <a:p>
            <a:pPr marL="0" indent="0">
              <a:buNone/>
            </a:pPr>
            <a:r>
              <a:rPr lang="en-US" sz="1600" dirty="0">
                <a:solidFill>
                  <a:srgbClr val="000000"/>
                </a:solidFill>
                <a:latin typeface="verdana" panose="020B0604030504040204" pitchFamily="34" charset="0"/>
              </a:rPr>
              <a:t>    Book b1=</a:t>
            </a:r>
            <a:r>
              <a:rPr lang="en-US" sz="1600" b="1" dirty="0">
                <a:solidFill>
                  <a:srgbClr val="006699"/>
                </a:solidFill>
                <a:latin typeface="verdana" panose="020B0604030504040204" pitchFamily="34" charset="0"/>
              </a:rPr>
              <a:t>new</a:t>
            </a:r>
            <a:r>
              <a:rPr lang="en-US" sz="1600" dirty="0">
                <a:solidFill>
                  <a:srgbClr val="000000"/>
                </a:solidFill>
                <a:latin typeface="verdana" panose="020B0604030504040204" pitchFamily="34" charset="0"/>
              </a:rPr>
              <a:t> Book(</a:t>
            </a:r>
            <a:r>
              <a:rPr lang="en-US" sz="1600" dirty="0">
                <a:solidFill>
                  <a:srgbClr val="C00000"/>
                </a:solidFill>
                <a:latin typeface="verdana" panose="020B0604030504040204" pitchFamily="34" charset="0"/>
              </a:rPr>
              <a:t>101</a:t>
            </a:r>
            <a:r>
              <a:rPr lang="en-US" sz="1600" dirty="0">
                <a:solidFill>
                  <a:srgbClr val="000000"/>
                </a:solidFill>
                <a:latin typeface="verdana" panose="020B0604030504040204" pitchFamily="34" charset="0"/>
              </a:rPr>
              <a:t>,</a:t>
            </a:r>
            <a:r>
              <a:rPr lang="en-US" sz="1600" dirty="0">
                <a:solidFill>
                  <a:srgbClr val="0000FF"/>
                </a:solidFill>
                <a:latin typeface="verdana" panose="020B0604030504040204" pitchFamily="34" charset="0"/>
              </a:rPr>
              <a:t>"Let us C"</a:t>
            </a:r>
            <a:r>
              <a:rPr lang="en-US" sz="1600" dirty="0">
                <a:solidFill>
                  <a:srgbClr val="000000"/>
                </a:solidFill>
                <a:latin typeface="verdana" panose="020B0604030504040204" pitchFamily="34" charset="0"/>
              </a:rPr>
              <a:t>,</a:t>
            </a:r>
            <a:r>
              <a:rPr lang="en-US" sz="1600" dirty="0">
                <a:solidFill>
                  <a:srgbClr val="0000FF"/>
                </a:solidFill>
                <a:latin typeface="verdana" panose="020B0604030504040204" pitchFamily="34" charset="0"/>
              </a:rPr>
              <a:t>"</a:t>
            </a:r>
            <a:r>
              <a:rPr lang="en-US" sz="1600" dirty="0" err="1">
                <a:solidFill>
                  <a:srgbClr val="0000FF"/>
                </a:solidFill>
                <a:latin typeface="verdana" panose="020B0604030504040204" pitchFamily="34" charset="0"/>
              </a:rPr>
              <a:t>Yashwant</a:t>
            </a:r>
            <a:r>
              <a:rPr lang="en-US" sz="1600" dirty="0">
                <a:solidFill>
                  <a:srgbClr val="0000FF"/>
                </a:solidFill>
                <a:latin typeface="verdana" panose="020B0604030504040204" pitchFamily="34" charset="0"/>
              </a:rPr>
              <a:t> Kanetkar"</a:t>
            </a:r>
            <a:r>
              <a:rPr lang="en-US" sz="1600" dirty="0">
                <a:solidFill>
                  <a:srgbClr val="000000"/>
                </a:solidFill>
                <a:latin typeface="verdana" panose="020B0604030504040204" pitchFamily="34" charset="0"/>
              </a:rPr>
              <a:t>,</a:t>
            </a:r>
            <a:r>
              <a:rPr lang="en-US" sz="1600" dirty="0">
                <a:solidFill>
                  <a:srgbClr val="0000FF"/>
                </a:solidFill>
                <a:latin typeface="verdana" panose="020B0604030504040204" pitchFamily="34" charset="0"/>
              </a:rPr>
              <a:t>"BPB"</a:t>
            </a:r>
            <a:r>
              <a:rPr lang="en-US" sz="1600" dirty="0">
                <a:solidFill>
                  <a:srgbClr val="000000"/>
                </a:solidFill>
                <a:latin typeface="verdana" panose="020B0604030504040204" pitchFamily="34" charset="0"/>
              </a:rPr>
              <a:t>,</a:t>
            </a:r>
            <a:r>
              <a:rPr lang="en-US" sz="1600" dirty="0">
                <a:solidFill>
                  <a:srgbClr val="C00000"/>
                </a:solidFill>
                <a:latin typeface="verdana" panose="020B0604030504040204" pitchFamily="34" charset="0"/>
              </a:rPr>
              <a:t>8</a:t>
            </a:r>
            <a:r>
              <a:rPr lang="en-US" sz="1600" dirty="0">
                <a:solidFill>
                  <a:srgbClr val="000000"/>
                </a:solidFill>
                <a:latin typeface="verdana" panose="020B0604030504040204" pitchFamily="34" charset="0"/>
              </a:rPr>
              <a:t>);  </a:t>
            </a:r>
          </a:p>
          <a:p>
            <a:pPr marL="0" indent="0">
              <a:buNone/>
            </a:pPr>
            <a:r>
              <a:rPr lang="en-US" sz="1600" dirty="0">
                <a:solidFill>
                  <a:srgbClr val="000000"/>
                </a:solidFill>
                <a:latin typeface="verdana" panose="020B0604030504040204" pitchFamily="34" charset="0"/>
              </a:rPr>
              <a:t>    Book b2=</a:t>
            </a:r>
            <a:r>
              <a:rPr lang="en-US" sz="1600" b="1" dirty="0">
                <a:solidFill>
                  <a:srgbClr val="006699"/>
                </a:solidFill>
                <a:latin typeface="verdana" panose="020B0604030504040204" pitchFamily="34" charset="0"/>
              </a:rPr>
              <a:t>new</a:t>
            </a:r>
            <a:r>
              <a:rPr lang="en-US" sz="1600" dirty="0">
                <a:solidFill>
                  <a:srgbClr val="000000"/>
                </a:solidFill>
                <a:latin typeface="verdana" panose="020B0604030504040204" pitchFamily="34" charset="0"/>
              </a:rPr>
              <a:t> Book(</a:t>
            </a:r>
            <a:r>
              <a:rPr lang="en-US" sz="1600" dirty="0">
                <a:solidFill>
                  <a:srgbClr val="C00000"/>
                </a:solidFill>
                <a:latin typeface="verdana" panose="020B0604030504040204" pitchFamily="34" charset="0"/>
              </a:rPr>
              <a:t>102</a:t>
            </a:r>
            <a:r>
              <a:rPr lang="en-US" sz="1600" dirty="0">
                <a:solidFill>
                  <a:srgbClr val="000000"/>
                </a:solidFill>
                <a:latin typeface="verdana" panose="020B0604030504040204" pitchFamily="34" charset="0"/>
              </a:rPr>
              <a:t>,</a:t>
            </a:r>
            <a:r>
              <a:rPr lang="en-US" sz="1600" dirty="0">
                <a:solidFill>
                  <a:srgbClr val="0000FF"/>
                </a:solidFill>
                <a:latin typeface="verdana" panose="020B0604030504040204" pitchFamily="34" charset="0"/>
              </a:rPr>
              <a:t>"Data Communications &amp; Networking"</a:t>
            </a:r>
            <a:r>
              <a:rPr lang="en-US" sz="1600" dirty="0">
                <a:solidFill>
                  <a:srgbClr val="000000"/>
                </a:solidFill>
                <a:latin typeface="verdana" panose="020B0604030504040204" pitchFamily="34" charset="0"/>
              </a:rPr>
              <a:t>,</a:t>
            </a:r>
            <a:r>
              <a:rPr lang="en-US" sz="1600" dirty="0">
                <a:solidFill>
                  <a:srgbClr val="0000FF"/>
                </a:solidFill>
                <a:latin typeface="verdana" panose="020B0604030504040204" pitchFamily="34" charset="0"/>
              </a:rPr>
              <a:t>"</a:t>
            </a:r>
            <a:r>
              <a:rPr lang="en-US" sz="1600" dirty="0" err="1">
                <a:solidFill>
                  <a:srgbClr val="0000FF"/>
                </a:solidFill>
                <a:latin typeface="verdana" panose="020B0604030504040204" pitchFamily="34" charset="0"/>
              </a:rPr>
              <a:t>Forouzan</a:t>
            </a:r>
            <a:r>
              <a:rPr lang="en-US" sz="1600" dirty="0">
                <a:solidFill>
                  <a:srgbClr val="0000FF"/>
                </a:solidFill>
                <a:latin typeface="verdana" panose="020B0604030504040204" pitchFamily="34" charset="0"/>
              </a:rPr>
              <a:t>"</a:t>
            </a:r>
            <a:r>
              <a:rPr lang="en-US" sz="1600" dirty="0">
                <a:solidFill>
                  <a:srgbClr val="000000"/>
                </a:solidFill>
                <a:latin typeface="verdana" panose="020B0604030504040204" pitchFamily="34" charset="0"/>
              </a:rPr>
              <a:t>,</a:t>
            </a:r>
            <a:r>
              <a:rPr lang="en-US" sz="1600" dirty="0">
                <a:solidFill>
                  <a:srgbClr val="0000FF"/>
                </a:solidFill>
                <a:latin typeface="verdana" panose="020B0604030504040204" pitchFamily="34" charset="0"/>
              </a:rPr>
              <a:t>"Mc </a:t>
            </a:r>
            <a:r>
              <a:rPr lang="en-US" sz="1600" dirty="0" err="1">
                <a:solidFill>
                  <a:srgbClr val="0000FF"/>
                </a:solidFill>
                <a:latin typeface="verdana" panose="020B0604030504040204" pitchFamily="34" charset="0"/>
              </a:rPr>
              <a:t>Graw</a:t>
            </a:r>
            <a:r>
              <a:rPr lang="en-US" sz="1600" dirty="0">
                <a:solidFill>
                  <a:srgbClr val="0000FF"/>
                </a:solidFill>
                <a:latin typeface="verdana" panose="020B0604030504040204" pitchFamily="34" charset="0"/>
              </a:rPr>
              <a:t> Hill"</a:t>
            </a:r>
            <a:r>
              <a:rPr lang="en-US" sz="1600" dirty="0">
                <a:solidFill>
                  <a:srgbClr val="000000"/>
                </a:solidFill>
                <a:latin typeface="verdana" panose="020B0604030504040204" pitchFamily="34" charset="0"/>
              </a:rPr>
              <a:t>,</a:t>
            </a:r>
            <a:r>
              <a:rPr lang="en-US" sz="1600" dirty="0">
                <a:solidFill>
                  <a:srgbClr val="C00000"/>
                </a:solidFill>
                <a:latin typeface="verdana" panose="020B0604030504040204" pitchFamily="34" charset="0"/>
              </a:rPr>
              <a:t>4</a:t>
            </a:r>
            <a:r>
              <a:rPr lang="en-US" sz="1600" dirty="0">
                <a:solidFill>
                  <a:srgbClr val="000000"/>
                </a:solidFill>
                <a:latin typeface="verdana" panose="020B0604030504040204" pitchFamily="34" charset="0"/>
              </a:rPr>
              <a:t>);  </a:t>
            </a:r>
          </a:p>
          <a:p>
            <a:pPr marL="0" indent="0">
              <a:buNone/>
            </a:pPr>
            <a:r>
              <a:rPr lang="en-US" sz="1600" dirty="0">
                <a:solidFill>
                  <a:srgbClr val="000000"/>
                </a:solidFill>
                <a:latin typeface="verdana" panose="020B0604030504040204" pitchFamily="34" charset="0"/>
              </a:rPr>
              <a:t>    Book b3=</a:t>
            </a:r>
            <a:r>
              <a:rPr lang="en-US" sz="1600" b="1" dirty="0">
                <a:solidFill>
                  <a:srgbClr val="006699"/>
                </a:solidFill>
                <a:latin typeface="verdana" panose="020B0604030504040204" pitchFamily="34" charset="0"/>
              </a:rPr>
              <a:t>new</a:t>
            </a:r>
            <a:r>
              <a:rPr lang="en-US" sz="1600" dirty="0">
                <a:solidFill>
                  <a:srgbClr val="000000"/>
                </a:solidFill>
                <a:latin typeface="verdana" panose="020B0604030504040204" pitchFamily="34" charset="0"/>
              </a:rPr>
              <a:t> Book(</a:t>
            </a:r>
            <a:r>
              <a:rPr lang="en-US" sz="1600" dirty="0">
                <a:solidFill>
                  <a:srgbClr val="C00000"/>
                </a:solidFill>
                <a:latin typeface="verdana" panose="020B0604030504040204" pitchFamily="34" charset="0"/>
              </a:rPr>
              <a:t>103</a:t>
            </a:r>
            <a:r>
              <a:rPr lang="en-US" sz="1600" dirty="0">
                <a:solidFill>
                  <a:srgbClr val="000000"/>
                </a:solidFill>
                <a:latin typeface="verdana" panose="020B0604030504040204" pitchFamily="34" charset="0"/>
              </a:rPr>
              <a:t>,</a:t>
            </a:r>
            <a:r>
              <a:rPr lang="en-US" sz="1600" dirty="0">
                <a:solidFill>
                  <a:srgbClr val="0000FF"/>
                </a:solidFill>
                <a:latin typeface="verdana" panose="020B0604030504040204" pitchFamily="34" charset="0"/>
              </a:rPr>
              <a:t>"Operating System"</a:t>
            </a:r>
            <a:r>
              <a:rPr lang="en-US" sz="1600" dirty="0">
                <a:solidFill>
                  <a:srgbClr val="000000"/>
                </a:solidFill>
                <a:latin typeface="verdana" panose="020B0604030504040204" pitchFamily="34" charset="0"/>
              </a:rPr>
              <a:t>,</a:t>
            </a:r>
            <a:r>
              <a:rPr lang="en-US" sz="1600" dirty="0">
                <a:solidFill>
                  <a:srgbClr val="0000FF"/>
                </a:solidFill>
                <a:latin typeface="verdana" panose="020B0604030504040204" pitchFamily="34" charset="0"/>
              </a:rPr>
              <a:t>"Galvin"</a:t>
            </a:r>
            <a:r>
              <a:rPr lang="en-US" sz="1600" dirty="0">
                <a:solidFill>
                  <a:srgbClr val="000000"/>
                </a:solidFill>
                <a:latin typeface="verdana" panose="020B0604030504040204" pitchFamily="34" charset="0"/>
              </a:rPr>
              <a:t>,</a:t>
            </a:r>
            <a:r>
              <a:rPr lang="en-US" sz="1600" dirty="0">
                <a:solidFill>
                  <a:srgbClr val="0000FF"/>
                </a:solidFill>
                <a:latin typeface="verdana" panose="020B0604030504040204" pitchFamily="34" charset="0"/>
              </a:rPr>
              <a:t>"Wiley"</a:t>
            </a:r>
            <a:r>
              <a:rPr lang="en-US" sz="1600" dirty="0">
                <a:solidFill>
                  <a:srgbClr val="000000"/>
                </a:solidFill>
                <a:latin typeface="verdana" panose="020B0604030504040204" pitchFamily="34" charset="0"/>
              </a:rPr>
              <a:t>,</a:t>
            </a:r>
            <a:r>
              <a:rPr lang="en-US" sz="1600" dirty="0">
                <a:solidFill>
                  <a:srgbClr val="C00000"/>
                </a:solidFill>
                <a:latin typeface="verdana" panose="020B0604030504040204" pitchFamily="34" charset="0"/>
              </a:rPr>
              <a:t>6</a:t>
            </a:r>
            <a:r>
              <a:rPr lang="en-US" sz="1600" dirty="0">
                <a:solidFill>
                  <a:srgbClr val="000000"/>
                </a:solidFill>
                <a:latin typeface="verdana" panose="020B0604030504040204" pitchFamily="34" charset="0"/>
              </a:rPr>
              <a:t>);  </a:t>
            </a:r>
          </a:p>
          <a:p>
            <a:pPr marL="0" indent="0">
              <a:buNone/>
            </a:pPr>
            <a:r>
              <a:rPr lang="en-US" sz="1600" dirty="0">
                <a:solidFill>
                  <a:srgbClr val="000000"/>
                </a:solidFill>
                <a:latin typeface="verdana" panose="020B0604030504040204" pitchFamily="34" charset="0"/>
              </a:rPr>
              <a:t>    </a:t>
            </a:r>
            <a:r>
              <a:rPr lang="en-US" sz="1600" dirty="0">
                <a:solidFill>
                  <a:srgbClr val="008200"/>
                </a:solidFill>
                <a:latin typeface="verdana" panose="020B0604030504040204" pitchFamily="34" charset="0"/>
              </a:rPr>
              <a:t>//Adding Books to hash table</a:t>
            </a:r>
            <a:r>
              <a:rPr lang="en-US" sz="1600" dirty="0">
                <a:solidFill>
                  <a:srgbClr val="000000"/>
                </a:solidFill>
                <a:latin typeface="verdana" panose="020B0604030504040204" pitchFamily="34" charset="0"/>
              </a:rPr>
              <a:t>  </a:t>
            </a:r>
          </a:p>
          <a:p>
            <a:pPr marL="0" indent="0">
              <a:buNone/>
            </a:pPr>
            <a:r>
              <a:rPr lang="en-US" sz="1600" dirty="0">
                <a:solidFill>
                  <a:srgbClr val="000000"/>
                </a:solidFill>
                <a:latin typeface="verdana" panose="020B0604030504040204" pitchFamily="34" charset="0"/>
              </a:rPr>
              <a:t>    </a:t>
            </a:r>
            <a:r>
              <a:rPr lang="en-US" sz="1600" dirty="0" err="1">
                <a:solidFill>
                  <a:srgbClr val="000000"/>
                </a:solidFill>
                <a:latin typeface="verdana" panose="020B0604030504040204" pitchFamily="34" charset="0"/>
              </a:rPr>
              <a:t>hs.add</a:t>
            </a:r>
            <a:r>
              <a:rPr lang="en-US" sz="1600" dirty="0">
                <a:solidFill>
                  <a:srgbClr val="000000"/>
                </a:solidFill>
                <a:latin typeface="verdana" panose="020B0604030504040204" pitchFamily="34" charset="0"/>
              </a:rPr>
              <a:t>(b1);  </a:t>
            </a:r>
          </a:p>
          <a:p>
            <a:pPr marL="0" indent="0">
              <a:buNone/>
            </a:pPr>
            <a:r>
              <a:rPr lang="en-US" sz="1600" dirty="0">
                <a:solidFill>
                  <a:srgbClr val="000000"/>
                </a:solidFill>
                <a:latin typeface="verdana" panose="020B0604030504040204" pitchFamily="34" charset="0"/>
              </a:rPr>
              <a:t>    </a:t>
            </a:r>
            <a:r>
              <a:rPr lang="en-US" sz="1600" dirty="0" err="1">
                <a:solidFill>
                  <a:srgbClr val="000000"/>
                </a:solidFill>
                <a:latin typeface="verdana" panose="020B0604030504040204" pitchFamily="34" charset="0"/>
              </a:rPr>
              <a:t>hs.add</a:t>
            </a:r>
            <a:r>
              <a:rPr lang="en-US" sz="1600" dirty="0">
                <a:solidFill>
                  <a:srgbClr val="000000"/>
                </a:solidFill>
                <a:latin typeface="verdana" panose="020B0604030504040204" pitchFamily="34" charset="0"/>
              </a:rPr>
              <a:t>(b2);  </a:t>
            </a:r>
          </a:p>
          <a:p>
            <a:pPr marL="0" indent="0">
              <a:buNone/>
            </a:pPr>
            <a:r>
              <a:rPr lang="en-US" sz="1600" dirty="0">
                <a:solidFill>
                  <a:srgbClr val="000000"/>
                </a:solidFill>
                <a:latin typeface="verdana" panose="020B0604030504040204" pitchFamily="34" charset="0"/>
              </a:rPr>
              <a:t>    </a:t>
            </a:r>
            <a:r>
              <a:rPr lang="en-US" sz="1600" dirty="0" err="1">
                <a:solidFill>
                  <a:srgbClr val="000000"/>
                </a:solidFill>
                <a:latin typeface="verdana" panose="020B0604030504040204" pitchFamily="34" charset="0"/>
              </a:rPr>
              <a:t>hs.add</a:t>
            </a:r>
            <a:r>
              <a:rPr lang="en-US" sz="1600" dirty="0">
                <a:solidFill>
                  <a:srgbClr val="000000"/>
                </a:solidFill>
                <a:latin typeface="verdana" panose="020B0604030504040204" pitchFamily="34" charset="0"/>
              </a:rPr>
              <a:t>(b3);  </a:t>
            </a:r>
          </a:p>
          <a:p>
            <a:pPr marL="0" indent="0">
              <a:buNone/>
            </a:pPr>
            <a:r>
              <a:rPr lang="en-US" sz="1600" dirty="0">
                <a:solidFill>
                  <a:srgbClr val="000000"/>
                </a:solidFill>
                <a:latin typeface="verdana" panose="020B0604030504040204" pitchFamily="34" charset="0"/>
              </a:rPr>
              <a:t>    </a:t>
            </a:r>
            <a:r>
              <a:rPr lang="en-US" sz="1600" dirty="0">
                <a:solidFill>
                  <a:srgbClr val="008200"/>
                </a:solidFill>
                <a:latin typeface="verdana" panose="020B0604030504040204" pitchFamily="34" charset="0"/>
              </a:rPr>
              <a:t>//Traversing hash table</a:t>
            </a:r>
            <a:r>
              <a:rPr lang="en-US" sz="1600" dirty="0">
                <a:solidFill>
                  <a:srgbClr val="000000"/>
                </a:solidFill>
                <a:latin typeface="verdana" panose="020B0604030504040204" pitchFamily="34" charset="0"/>
              </a:rPr>
              <a:t>  </a:t>
            </a:r>
          </a:p>
          <a:p>
            <a:pPr marL="0" indent="0">
              <a:buNone/>
            </a:pPr>
            <a:r>
              <a:rPr lang="en-US" sz="1600" dirty="0">
                <a:solidFill>
                  <a:srgbClr val="000000"/>
                </a:solidFill>
                <a:latin typeface="verdana" panose="020B0604030504040204" pitchFamily="34" charset="0"/>
              </a:rPr>
              <a:t>    </a:t>
            </a:r>
            <a:r>
              <a:rPr lang="en-US" sz="1600" b="1" dirty="0">
                <a:solidFill>
                  <a:srgbClr val="006699"/>
                </a:solidFill>
                <a:latin typeface="verdana" panose="020B0604030504040204" pitchFamily="34" charset="0"/>
              </a:rPr>
              <a:t>for</a:t>
            </a:r>
            <a:r>
              <a:rPr lang="en-US" sz="1600" dirty="0">
                <a:solidFill>
                  <a:srgbClr val="000000"/>
                </a:solidFill>
                <a:latin typeface="verdana" panose="020B0604030504040204" pitchFamily="34" charset="0"/>
              </a:rPr>
              <a:t>(</a:t>
            </a:r>
            <a:r>
              <a:rPr lang="en-US" sz="1600" b="1" dirty="0">
                <a:solidFill>
                  <a:srgbClr val="000000"/>
                </a:solidFill>
                <a:latin typeface="verdana" panose="020B0604030504040204" pitchFamily="34" charset="0"/>
              </a:rPr>
              <a:t>Book b:hs</a:t>
            </a:r>
            <a:r>
              <a:rPr lang="en-US" sz="1600" dirty="0">
                <a:solidFill>
                  <a:srgbClr val="000000"/>
                </a:solidFill>
                <a:latin typeface="verdana" panose="020B0604030504040204" pitchFamily="34" charset="0"/>
              </a:rPr>
              <a:t>){  </a:t>
            </a:r>
          </a:p>
          <a:p>
            <a:pPr marL="0" indent="0">
              <a:buNone/>
            </a:pPr>
            <a:r>
              <a:rPr lang="en-US" sz="1600" dirty="0">
                <a:solidFill>
                  <a:srgbClr val="000000"/>
                </a:solidFill>
                <a:latin typeface="verdana" panose="020B0604030504040204" pitchFamily="34" charset="0"/>
              </a:rPr>
              <a:t>    </a:t>
            </a:r>
            <a:r>
              <a:rPr lang="en-US" sz="1600" dirty="0" err="1">
                <a:solidFill>
                  <a:srgbClr val="000000"/>
                </a:solidFill>
                <a:latin typeface="verdana" panose="020B0604030504040204" pitchFamily="34" charset="0"/>
              </a:rPr>
              <a:t>System.out.println</a:t>
            </a:r>
            <a:r>
              <a:rPr lang="en-US" sz="1600" dirty="0">
                <a:solidFill>
                  <a:srgbClr val="000000"/>
                </a:solidFill>
                <a:latin typeface="verdana" panose="020B0604030504040204" pitchFamily="34" charset="0"/>
              </a:rPr>
              <a:t>(b.id+</a:t>
            </a:r>
            <a:r>
              <a:rPr lang="en-US" sz="1600" dirty="0">
                <a:solidFill>
                  <a:srgbClr val="0000FF"/>
                </a:solidFill>
                <a:latin typeface="verdana" panose="020B0604030504040204" pitchFamily="34" charset="0"/>
              </a:rPr>
              <a:t>" "</a:t>
            </a:r>
            <a:r>
              <a:rPr lang="en-US" sz="1600" dirty="0">
                <a:solidFill>
                  <a:srgbClr val="000000"/>
                </a:solidFill>
                <a:latin typeface="verdana" panose="020B0604030504040204" pitchFamily="34" charset="0"/>
              </a:rPr>
              <a:t>+b.name+</a:t>
            </a:r>
            <a:r>
              <a:rPr lang="en-US" sz="1600" dirty="0">
                <a:solidFill>
                  <a:srgbClr val="0000FF"/>
                </a:solidFill>
                <a:latin typeface="verdana" panose="020B0604030504040204" pitchFamily="34" charset="0"/>
              </a:rPr>
              <a:t>" "</a:t>
            </a:r>
            <a:r>
              <a:rPr lang="en-US" sz="1600" dirty="0">
                <a:solidFill>
                  <a:srgbClr val="000000"/>
                </a:solidFill>
                <a:latin typeface="verdana" panose="020B0604030504040204" pitchFamily="34" charset="0"/>
              </a:rPr>
              <a:t>+</a:t>
            </a:r>
            <a:r>
              <a:rPr lang="en-US" sz="1600" dirty="0" err="1">
                <a:solidFill>
                  <a:srgbClr val="000000"/>
                </a:solidFill>
                <a:latin typeface="verdana" panose="020B0604030504040204" pitchFamily="34" charset="0"/>
              </a:rPr>
              <a:t>b.author</a:t>
            </a:r>
            <a:r>
              <a:rPr lang="en-US" sz="1600" dirty="0">
                <a:solidFill>
                  <a:srgbClr val="000000"/>
                </a:solidFill>
                <a:latin typeface="verdana" panose="020B0604030504040204" pitchFamily="34" charset="0"/>
              </a:rPr>
              <a:t>+</a:t>
            </a:r>
            <a:r>
              <a:rPr lang="en-US" sz="1600" dirty="0">
                <a:solidFill>
                  <a:srgbClr val="0000FF"/>
                </a:solidFill>
                <a:latin typeface="verdana" panose="020B0604030504040204" pitchFamily="34" charset="0"/>
              </a:rPr>
              <a:t>" "</a:t>
            </a:r>
            <a:r>
              <a:rPr lang="en-US" sz="1600" dirty="0">
                <a:solidFill>
                  <a:srgbClr val="000000"/>
                </a:solidFill>
                <a:latin typeface="verdana" panose="020B0604030504040204" pitchFamily="34" charset="0"/>
              </a:rPr>
              <a:t>+</a:t>
            </a:r>
            <a:r>
              <a:rPr lang="en-US" sz="1600" dirty="0" err="1">
                <a:solidFill>
                  <a:srgbClr val="000000"/>
                </a:solidFill>
                <a:latin typeface="verdana" panose="020B0604030504040204" pitchFamily="34" charset="0"/>
              </a:rPr>
              <a:t>b.publisher</a:t>
            </a:r>
            <a:r>
              <a:rPr lang="en-US" sz="1600" dirty="0">
                <a:solidFill>
                  <a:srgbClr val="000000"/>
                </a:solidFill>
                <a:latin typeface="verdana" panose="020B0604030504040204" pitchFamily="34" charset="0"/>
              </a:rPr>
              <a:t>+</a:t>
            </a:r>
            <a:r>
              <a:rPr lang="en-US" sz="1600" dirty="0">
                <a:solidFill>
                  <a:srgbClr val="0000FF"/>
                </a:solidFill>
                <a:latin typeface="verdana" panose="020B0604030504040204" pitchFamily="34" charset="0"/>
              </a:rPr>
              <a:t>" "</a:t>
            </a:r>
            <a:r>
              <a:rPr lang="en-US" sz="1600" dirty="0">
                <a:solidFill>
                  <a:srgbClr val="000000"/>
                </a:solidFill>
                <a:latin typeface="verdana" panose="020B0604030504040204" pitchFamily="34" charset="0"/>
              </a:rPr>
              <a:t>+</a:t>
            </a:r>
            <a:r>
              <a:rPr lang="en-US" sz="1600" dirty="0" err="1">
                <a:solidFill>
                  <a:srgbClr val="000000"/>
                </a:solidFill>
                <a:latin typeface="verdana" panose="020B0604030504040204" pitchFamily="34" charset="0"/>
              </a:rPr>
              <a:t>b.quantity</a:t>
            </a:r>
            <a:r>
              <a:rPr lang="en-US" sz="1600" dirty="0">
                <a:solidFill>
                  <a:srgbClr val="000000"/>
                </a:solidFill>
                <a:latin typeface="verdana" panose="020B0604030504040204" pitchFamily="34" charset="0"/>
              </a:rPr>
              <a:t>);  </a:t>
            </a:r>
          </a:p>
          <a:p>
            <a:pPr marL="0" indent="0">
              <a:buNone/>
            </a:pPr>
            <a:r>
              <a:rPr lang="en-US" sz="1600" dirty="0">
                <a:solidFill>
                  <a:srgbClr val="000000"/>
                </a:solidFill>
                <a:latin typeface="verdana" panose="020B0604030504040204" pitchFamily="34" charset="0"/>
              </a:rPr>
              <a:t>    }  </a:t>
            </a:r>
          </a:p>
          <a:p>
            <a:pPr marL="0" indent="0">
              <a:buNone/>
            </a:pPr>
            <a:r>
              <a:rPr lang="en-US" sz="1600" dirty="0">
                <a:solidFill>
                  <a:srgbClr val="000000"/>
                </a:solidFill>
                <a:latin typeface="verdana" panose="020B0604030504040204" pitchFamily="34" charset="0"/>
              </a:rPr>
              <a:t>}  </a:t>
            </a:r>
          </a:p>
          <a:p>
            <a:pPr marL="0" indent="0">
              <a:buNone/>
            </a:pPr>
            <a:r>
              <a:rPr lang="en-US" sz="1600" dirty="0">
                <a:solidFill>
                  <a:srgbClr val="000000"/>
                </a:solidFill>
                <a:latin typeface="verdana" panose="020B0604030504040204" pitchFamily="34" charset="0"/>
              </a:rPr>
              <a:t>}  </a:t>
            </a:r>
          </a:p>
          <a:p>
            <a:endParaRPr lang="en-US" sz="1600" dirty="0"/>
          </a:p>
        </p:txBody>
      </p:sp>
    </p:spTree>
    <p:extLst>
      <p:ext uri="{BB962C8B-B14F-4D97-AF65-F5344CB8AC3E}">
        <p14:creationId xmlns:p14="http://schemas.microsoft.com/office/powerpoint/2010/main" val="25746955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9275"/>
          </a:xfrm>
        </p:spPr>
        <p:txBody>
          <a:bodyPr>
            <a:normAutofit fontScale="90000"/>
          </a:bodyPr>
          <a:lstStyle/>
          <a:p>
            <a:pPr algn="ctr"/>
            <a:r>
              <a:rPr lang="en-US" b="1" u="sng" dirty="0" err="1"/>
              <a:t>TreeSet</a:t>
            </a:r>
            <a:r>
              <a:rPr lang="en-US" b="1" u="sng" dirty="0"/>
              <a:t> class</a:t>
            </a:r>
          </a:p>
        </p:txBody>
      </p:sp>
      <p:sp>
        <p:nvSpPr>
          <p:cNvPr id="3" name="Content Placeholder 2"/>
          <p:cNvSpPr>
            <a:spLocks noGrp="1"/>
          </p:cNvSpPr>
          <p:nvPr>
            <p:ph idx="1"/>
          </p:nvPr>
        </p:nvSpPr>
        <p:spPr>
          <a:xfrm>
            <a:off x="91440" y="1067979"/>
            <a:ext cx="8072846" cy="5110751"/>
          </a:xfrm>
        </p:spPr>
        <p:txBody>
          <a:bodyPr>
            <a:normAutofit/>
          </a:bodyPr>
          <a:lstStyle/>
          <a:p>
            <a:r>
              <a:rPr lang="en-US" dirty="0"/>
              <a:t>Java </a:t>
            </a:r>
            <a:r>
              <a:rPr lang="en-US" dirty="0" err="1"/>
              <a:t>TreeSet</a:t>
            </a:r>
            <a:r>
              <a:rPr lang="en-US" dirty="0"/>
              <a:t> class implements the Set interface that </a:t>
            </a:r>
            <a:r>
              <a:rPr lang="en-US" u="sng" dirty="0"/>
              <a:t>uses a tree for storage</a:t>
            </a:r>
            <a:r>
              <a:rPr lang="en-US" dirty="0"/>
              <a:t>. It inherits </a:t>
            </a:r>
            <a:r>
              <a:rPr lang="en-US" dirty="0" err="1"/>
              <a:t>AbstractSet</a:t>
            </a:r>
            <a:r>
              <a:rPr lang="en-US" dirty="0"/>
              <a:t> class and implements the </a:t>
            </a:r>
            <a:r>
              <a:rPr lang="en-US" u="sng" dirty="0" err="1"/>
              <a:t>NavigableSet</a:t>
            </a:r>
            <a:r>
              <a:rPr lang="en-US" u="sng" dirty="0"/>
              <a:t> interface. </a:t>
            </a:r>
          </a:p>
          <a:p>
            <a:r>
              <a:rPr lang="en-US" dirty="0"/>
              <a:t>The objects of the </a:t>
            </a:r>
            <a:r>
              <a:rPr lang="en-US" dirty="0" err="1"/>
              <a:t>TreeSet</a:t>
            </a:r>
            <a:r>
              <a:rPr lang="en-US" dirty="0"/>
              <a:t> class are stored in </a:t>
            </a:r>
            <a:r>
              <a:rPr lang="en-US" u="sng" dirty="0"/>
              <a:t>ascending order.</a:t>
            </a:r>
          </a:p>
          <a:p>
            <a:r>
              <a:rPr lang="en-US" dirty="0"/>
              <a:t>Java </a:t>
            </a:r>
            <a:r>
              <a:rPr lang="en-US" dirty="0" err="1"/>
              <a:t>TreeSet</a:t>
            </a:r>
            <a:r>
              <a:rPr lang="en-US" dirty="0"/>
              <a:t> class contains </a:t>
            </a:r>
            <a:r>
              <a:rPr lang="en-US" u="sng" dirty="0"/>
              <a:t>unique elements </a:t>
            </a:r>
            <a:r>
              <a:rPr lang="en-US" dirty="0"/>
              <a:t>only like </a:t>
            </a:r>
            <a:r>
              <a:rPr lang="en-US" dirty="0" err="1"/>
              <a:t>HashSet</a:t>
            </a:r>
            <a:r>
              <a:rPr lang="en-US" dirty="0"/>
              <a:t>.</a:t>
            </a:r>
          </a:p>
          <a:p>
            <a:r>
              <a:rPr lang="en-US" dirty="0"/>
              <a:t>Java </a:t>
            </a:r>
            <a:r>
              <a:rPr lang="en-US" dirty="0" err="1"/>
              <a:t>TreeSet</a:t>
            </a:r>
            <a:r>
              <a:rPr lang="en-US" dirty="0"/>
              <a:t> class </a:t>
            </a:r>
            <a:r>
              <a:rPr lang="en-US" u="sng" dirty="0"/>
              <a:t>access and retrieval times are quiet fast.</a:t>
            </a:r>
          </a:p>
          <a:p>
            <a:r>
              <a:rPr lang="en-US" dirty="0"/>
              <a:t>Java </a:t>
            </a:r>
            <a:r>
              <a:rPr lang="en-US" dirty="0" err="1"/>
              <a:t>TreeSet</a:t>
            </a:r>
            <a:r>
              <a:rPr lang="en-US" dirty="0"/>
              <a:t> class </a:t>
            </a:r>
            <a:r>
              <a:rPr lang="en-US" u="sng" dirty="0"/>
              <a:t>doesn't allow null element</a:t>
            </a:r>
            <a:r>
              <a:rPr lang="en-US" dirty="0"/>
              <a:t>.</a:t>
            </a:r>
          </a:p>
          <a:p>
            <a:endParaRPr lang="en-US" dirty="0"/>
          </a:p>
        </p:txBody>
      </p:sp>
      <p:pic>
        <p:nvPicPr>
          <p:cNvPr id="3074" name="Picture 2" descr="TreeSet class hierarch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08581" y="914400"/>
            <a:ext cx="1845219" cy="5077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33204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20861842"/>
              </p:ext>
            </p:extLst>
          </p:nvPr>
        </p:nvGraphicFramePr>
        <p:xfrm>
          <a:off x="587586" y="1862812"/>
          <a:ext cx="10766214" cy="4016431"/>
        </p:xfrm>
        <a:graphic>
          <a:graphicData uri="http://schemas.openxmlformats.org/drawingml/2006/table">
            <a:tbl>
              <a:tblPr/>
              <a:tblGrid>
                <a:gridCol w="4493865">
                  <a:extLst>
                    <a:ext uri="{9D8B030D-6E8A-4147-A177-3AD203B41FA5}">
                      <a16:colId xmlns:a16="http://schemas.microsoft.com/office/drawing/2014/main" val="632132428"/>
                    </a:ext>
                  </a:extLst>
                </a:gridCol>
                <a:gridCol w="6272349">
                  <a:extLst>
                    <a:ext uri="{9D8B030D-6E8A-4147-A177-3AD203B41FA5}">
                      <a16:colId xmlns:a16="http://schemas.microsoft.com/office/drawing/2014/main" val="610234569"/>
                    </a:ext>
                  </a:extLst>
                </a:gridCol>
              </a:tblGrid>
              <a:tr h="391809">
                <a:tc>
                  <a:txBody>
                    <a:bodyPr/>
                    <a:lstStyle/>
                    <a:p>
                      <a:pPr algn="l" fontAlgn="t"/>
                      <a:r>
                        <a:rPr lang="en-US" sz="1500">
                          <a:solidFill>
                            <a:srgbClr val="000000"/>
                          </a:solidFill>
                          <a:effectLst/>
                          <a:latin typeface="times new roman" panose="02020603050405020304" pitchFamily="18" charset="0"/>
                        </a:rPr>
                        <a:t>Constructor</a:t>
                      </a:r>
                    </a:p>
                  </a:txBody>
                  <a:tcPr marL="95146" marR="95146" marT="95146" marB="95146">
                    <a:lnL w="9525" cap="flat" cmpd="sng" algn="ctr">
                      <a:solidFill>
                        <a:srgbClr val="D8C271"/>
                      </a:solidFill>
                      <a:prstDash val="solid"/>
                      <a:round/>
                      <a:headEnd type="none" w="med" len="med"/>
                      <a:tailEnd type="none" w="med" len="med"/>
                    </a:lnL>
                    <a:lnR w="9525" cap="flat" cmpd="sng" algn="ctr">
                      <a:solidFill>
                        <a:srgbClr val="D8C271"/>
                      </a:solidFill>
                      <a:prstDash val="solid"/>
                      <a:round/>
                      <a:headEnd type="none" w="med" len="med"/>
                      <a:tailEnd type="none" w="med" len="med"/>
                    </a:lnR>
                    <a:lnT w="9525" cap="flat" cmpd="sng" algn="ctr">
                      <a:solidFill>
                        <a:srgbClr val="D8C271"/>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500">
                          <a:solidFill>
                            <a:srgbClr val="000000"/>
                          </a:solidFill>
                          <a:effectLst/>
                          <a:latin typeface="times new roman" panose="02020603050405020304" pitchFamily="18" charset="0"/>
                        </a:rPr>
                        <a:t>Description</a:t>
                      </a:r>
                    </a:p>
                  </a:txBody>
                  <a:tcPr marL="95146" marR="95146" marT="95146" marB="95146">
                    <a:lnL w="9525" cap="flat" cmpd="sng" algn="ctr">
                      <a:solidFill>
                        <a:srgbClr val="D8C271"/>
                      </a:solidFill>
                      <a:prstDash val="solid"/>
                      <a:round/>
                      <a:headEnd type="none" w="med" len="med"/>
                      <a:tailEnd type="none" w="med" len="med"/>
                    </a:lnL>
                    <a:lnR w="9525" cap="flat" cmpd="sng" algn="ctr">
                      <a:solidFill>
                        <a:srgbClr val="D8C271"/>
                      </a:solidFill>
                      <a:prstDash val="solid"/>
                      <a:round/>
                      <a:headEnd type="none" w="med" len="med"/>
                      <a:tailEnd type="none" w="med" len="med"/>
                    </a:lnR>
                    <a:lnT w="9525" cap="flat" cmpd="sng" algn="ctr">
                      <a:solidFill>
                        <a:srgbClr val="D8C271"/>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375466777"/>
                  </a:ext>
                </a:extLst>
              </a:tr>
              <a:tr h="1141385">
                <a:tc>
                  <a:txBody>
                    <a:bodyPr/>
                    <a:lstStyle/>
                    <a:p>
                      <a:pPr algn="l" fontAlgn="t"/>
                      <a:r>
                        <a:rPr lang="en-US" sz="1500">
                          <a:solidFill>
                            <a:srgbClr val="000000"/>
                          </a:solidFill>
                          <a:effectLst/>
                          <a:latin typeface="verdana" panose="020B0604030504040204" pitchFamily="34" charset="0"/>
                        </a:rPr>
                        <a:t>TreeSet()</a:t>
                      </a:r>
                    </a:p>
                  </a:txBody>
                  <a:tcPr marL="63431" marR="63431" marT="63431" marB="6343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It is used to construct an empty tree set that will be sorted in ascending order according to the natural order of the tree set.</a:t>
                      </a:r>
                    </a:p>
                  </a:txBody>
                  <a:tcPr marL="63431" marR="63431" marT="63431" marB="6343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11337269"/>
                  </a:ext>
                </a:extLst>
              </a:tr>
              <a:tr h="760120">
                <a:tc>
                  <a:txBody>
                    <a:bodyPr/>
                    <a:lstStyle/>
                    <a:p>
                      <a:pPr algn="l" fontAlgn="t"/>
                      <a:r>
                        <a:rPr lang="en-US" sz="1500">
                          <a:solidFill>
                            <a:srgbClr val="000000"/>
                          </a:solidFill>
                          <a:effectLst/>
                          <a:latin typeface="verdana" panose="020B0604030504040204" pitchFamily="34" charset="0"/>
                        </a:rPr>
                        <a:t>TreeSet(Collection&lt;? extends E&gt; c)</a:t>
                      </a:r>
                    </a:p>
                  </a:txBody>
                  <a:tcPr marL="63431" marR="63431" marT="63431" marB="6343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a:solidFill>
                            <a:srgbClr val="000000"/>
                          </a:solidFill>
                          <a:effectLst/>
                          <a:latin typeface="verdana" panose="020B0604030504040204" pitchFamily="34" charset="0"/>
                        </a:rPr>
                        <a:t>It is used to build a new tree set that contains the elements of the collection c.</a:t>
                      </a:r>
                    </a:p>
                  </a:txBody>
                  <a:tcPr marL="63431" marR="63431" marT="63431" marB="6343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947340939"/>
                  </a:ext>
                </a:extLst>
              </a:tr>
              <a:tr h="935914">
                <a:tc>
                  <a:txBody>
                    <a:bodyPr/>
                    <a:lstStyle/>
                    <a:p>
                      <a:pPr algn="l" fontAlgn="t"/>
                      <a:r>
                        <a:rPr lang="en-US" sz="1500">
                          <a:solidFill>
                            <a:srgbClr val="000000"/>
                          </a:solidFill>
                          <a:effectLst/>
                          <a:latin typeface="verdana" panose="020B0604030504040204" pitchFamily="34" charset="0"/>
                        </a:rPr>
                        <a:t>TreeSet(Comparator&lt;? super E&gt; comparator)</a:t>
                      </a:r>
                    </a:p>
                  </a:txBody>
                  <a:tcPr marL="63431" marR="63431" marT="63431" marB="6343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It is used to construct an empty tree set that will be sorted according to given comparator.</a:t>
                      </a:r>
                    </a:p>
                  </a:txBody>
                  <a:tcPr marL="63431" marR="63431" marT="63431" marB="6343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000641640"/>
                  </a:ext>
                </a:extLst>
              </a:tr>
              <a:tr h="760120">
                <a:tc>
                  <a:txBody>
                    <a:bodyPr/>
                    <a:lstStyle/>
                    <a:p>
                      <a:pPr algn="l" fontAlgn="t"/>
                      <a:r>
                        <a:rPr lang="en-US" sz="1500">
                          <a:solidFill>
                            <a:srgbClr val="000000"/>
                          </a:solidFill>
                          <a:effectLst/>
                          <a:latin typeface="verdana" panose="020B0604030504040204" pitchFamily="34" charset="0"/>
                        </a:rPr>
                        <a:t>TreeSet(SortedSet&lt;E&gt; s)</a:t>
                      </a:r>
                    </a:p>
                  </a:txBody>
                  <a:tcPr marL="63431" marR="63431" marT="63431" marB="6343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dirty="0">
                          <a:solidFill>
                            <a:srgbClr val="000000"/>
                          </a:solidFill>
                          <a:effectLst/>
                          <a:latin typeface="verdana" panose="020B0604030504040204" pitchFamily="34" charset="0"/>
                        </a:rPr>
                        <a:t>It is used to build a </a:t>
                      </a:r>
                      <a:r>
                        <a:rPr lang="en-US" sz="1500" dirty="0" err="1">
                          <a:solidFill>
                            <a:srgbClr val="000000"/>
                          </a:solidFill>
                          <a:effectLst/>
                          <a:latin typeface="verdana" panose="020B0604030504040204" pitchFamily="34" charset="0"/>
                        </a:rPr>
                        <a:t>TreeSet</a:t>
                      </a:r>
                      <a:r>
                        <a:rPr lang="en-US" sz="1500" dirty="0">
                          <a:solidFill>
                            <a:srgbClr val="000000"/>
                          </a:solidFill>
                          <a:effectLst/>
                          <a:latin typeface="verdana" panose="020B0604030504040204" pitchFamily="34" charset="0"/>
                        </a:rPr>
                        <a:t> that contains the elements of the given </a:t>
                      </a:r>
                      <a:r>
                        <a:rPr lang="en-US" sz="1500" dirty="0" err="1">
                          <a:solidFill>
                            <a:srgbClr val="000000"/>
                          </a:solidFill>
                          <a:effectLst/>
                          <a:latin typeface="verdana" panose="020B0604030504040204" pitchFamily="34" charset="0"/>
                        </a:rPr>
                        <a:t>SortedSet</a:t>
                      </a:r>
                      <a:r>
                        <a:rPr lang="en-US" sz="1500" dirty="0">
                          <a:solidFill>
                            <a:srgbClr val="000000"/>
                          </a:solidFill>
                          <a:effectLst/>
                          <a:latin typeface="verdana" panose="020B0604030504040204" pitchFamily="34" charset="0"/>
                        </a:rPr>
                        <a:t>.</a:t>
                      </a:r>
                    </a:p>
                  </a:txBody>
                  <a:tcPr marL="63431" marR="63431" marT="63431" marB="6343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992054830"/>
                  </a:ext>
                </a:extLst>
              </a:tr>
            </a:tbl>
          </a:graphicData>
        </a:graphic>
      </p:graphicFrame>
    </p:spTree>
    <p:extLst>
      <p:ext uri="{BB962C8B-B14F-4D97-AF65-F5344CB8AC3E}">
        <p14:creationId xmlns:p14="http://schemas.microsoft.com/office/powerpoint/2010/main" val="42615317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96217694"/>
              </p:ext>
            </p:extLst>
          </p:nvPr>
        </p:nvGraphicFramePr>
        <p:xfrm>
          <a:off x="517221" y="166641"/>
          <a:ext cx="11513669" cy="6777251"/>
        </p:xfrm>
        <a:graphic>
          <a:graphicData uri="http://schemas.openxmlformats.org/drawingml/2006/table">
            <a:tbl>
              <a:tblPr/>
              <a:tblGrid>
                <a:gridCol w="2660117">
                  <a:extLst>
                    <a:ext uri="{9D8B030D-6E8A-4147-A177-3AD203B41FA5}">
                      <a16:colId xmlns:a16="http://schemas.microsoft.com/office/drawing/2014/main" val="4168616553"/>
                    </a:ext>
                  </a:extLst>
                </a:gridCol>
                <a:gridCol w="8853552">
                  <a:extLst>
                    <a:ext uri="{9D8B030D-6E8A-4147-A177-3AD203B41FA5}">
                      <a16:colId xmlns:a16="http://schemas.microsoft.com/office/drawing/2014/main" val="1695760808"/>
                    </a:ext>
                  </a:extLst>
                </a:gridCol>
              </a:tblGrid>
              <a:tr h="383446">
                <a:tc>
                  <a:txBody>
                    <a:bodyPr/>
                    <a:lstStyle/>
                    <a:p>
                      <a:pPr algn="l" fontAlgn="t"/>
                      <a:r>
                        <a:rPr lang="en-US" sz="1800" dirty="0">
                          <a:solidFill>
                            <a:srgbClr val="000000"/>
                          </a:solidFill>
                          <a:effectLst/>
                          <a:latin typeface="times new roman" panose="02020603050405020304" pitchFamily="18" charset="0"/>
                        </a:rPr>
                        <a:t>Method</a:t>
                      </a:r>
                    </a:p>
                  </a:txBody>
                  <a:tcPr marL="59881" marR="59881" marT="59881" marB="59881">
                    <a:lnL w="9525" cap="flat" cmpd="sng" algn="ctr">
                      <a:solidFill>
                        <a:srgbClr val="20A5ED"/>
                      </a:solidFill>
                      <a:prstDash val="solid"/>
                      <a:round/>
                      <a:headEnd type="none" w="med" len="med"/>
                      <a:tailEnd type="none" w="med" len="med"/>
                    </a:lnL>
                    <a:lnR w="9525" cap="flat" cmpd="sng" algn="ctr">
                      <a:solidFill>
                        <a:srgbClr val="20A5ED"/>
                      </a:solidFill>
                      <a:prstDash val="solid"/>
                      <a:round/>
                      <a:headEnd type="none" w="med" len="med"/>
                      <a:tailEnd type="none" w="med" len="med"/>
                    </a:lnR>
                    <a:lnT w="9525" cap="flat" cmpd="sng" algn="ctr">
                      <a:solidFill>
                        <a:srgbClr val="20A5E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800">
                          <a:solidFill>
                            <a:srgbClr val="000000"/>
                          </a:solidFill>
                          <a:effectLst/>
                          <a:latin typeface="times new roman" panose="02020603050405020304" pitchFamily="18" charset="0"/>
                        </a:rPr>
                        <a:t>Description</a:t>
                      </a:r>
                    </a:p>
                  </a:txBody>
                  <a:tcPr marL="59881" marR="59881" marT="59881" marB="59881">
                    <a:lnL w="9525" cap="flat" cmpd="sng" algn="ctr">
                      <a:solidFill>
                        <a:srgbClr val="20A5ED"/>
                      </a:solidFill>
                      <a:prstDash val="solid"/>
                      <a:round/>
                      <a:headEnd type="none" w="med" len="med"/>
                      <a:tailEnd type="none" w="med" len="med"/>
                    </a:lnL>
                    <a:lnR w="9525" cap="flat" cmpd="sng" algn="ctr">
                      <a:solidFill>
                        <a:srgbClr val="20A5ED"/>
                      </a:solidFill>
                      <a:prstDash val="solid"/>
                      <a:round/>
                      <a:headEnd type="none" w="med" len="med"/>
                      <a:tailEnd type="none" w="med" len="med"/>
                    </a:lnR>
                    <a:lnT w="9525" cap="flat" cmpd="sng" algn="ctr">
                      <a:solidFill>
                        <a:srgbClr val="20A5E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829037296"/>
                  </a:ext>
                </a:extLst>
              </a:tr>
              <a:tr h="742177">
                <a:tc>
                  <a:txBody>
                    <a:bodyPr/>
                    <a:lstStyle/>
                    <a:p>
                      <a:pPr algn="l" fontAlgn="t"/>
                      <a:r>
                        <a:rPr lang="en-US" sz="1800">
                          <a:solidFill>
                            <a:srgbClr val="000000"/>
                          </a:solidFill>
                          <a:effectLst/>
                          <a:latin typeface="verdana" panose="020B0604030504040204" pitchFamily="34" charset="0"/>
                        </a:rPr>
                        <a:t>boolean add(E e)</a:t>
                      </a:r>
                    </a:p>
                  </a:txBody>
                  <a:tcPr marL="39921" marR="39921" marT="39921" marB="3992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a:solidFill>
                            <a:srgbClr val="000000"/>
                          </a:solidFill>
                          <a:effectLst/>
                          <a:latin typeface="verdana" panose="020B0604030504040204" pitchFamily="34" charset="0"/>
                        </a:rPr>
                        <a:t>It is used to add the specified element to this set if it is not already present.</a:t>
                      </a:r>
                    </a:p>
                  </a:txBody>
                  <a:tcPr marL="39921" marR="39921" marT="39921" marB="3992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131814774"/>
                  </a:ext>
                </a:extLst>
              </a:tr>
              <a:tr h="878435">
                <a:tc>
                  <a:txBody>
                    <a:bodyPr/>
                    <a:lstStyle/>
                    <a:p>
                      <a:pPr algn="l" fontAlgn="t"/>
                      <a:r>
                        <a:rPr lang="en-US" sz="1800">
                          <a:solidFill>
                            <a:srgbClr val="000000"/>
                          </a:solidFill>
                          <a:effectLst/>
                          <a:latin typeface="verdana" panose="020B0604030504040204" pitchFamily="34" charset="0"/>
                        </a:rPr>
                        <a:t>boolean addAll(Collection&lt;? extends E&gt; c)</a:t>
                      </a:r>
                    </a:p>
                  </a:txBody>
                  <a:tcPr marL="39921" marR="39921" marT="39921" marB="3992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a:solidFill>
                            <a:srgbClr val="000000"/>
                          </a:solidFill>
                          <a:effectLst/>
                          <a:latin typeface="verdana" panose="020B0604030504040204" pitchFamily="34" charset="0"/>
                        </a:rPr>
                        <a:t>It is used to add all of the elements in the specified collection to this set.</a:t>
                      </a:r>
                    </a:p>
                  </a:txBody>
                  <a:tcPr marL="39921" marR="39921" marT="39921" marB="3992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463260452"/>
                  </a:ext>
                </a:extLst>
              </a:tr>
              <a:tr h="1159652">
                <a:tc>
                  <a:txBody>
                    <a:bodyPr/>
                    <a:lstStyle/>
                    <a:p>
                      <a:pPr algn="l" fontAlgn="t"/>
                      <a:r>
                        <a:rPr lang="en-US" sz="1800">
                          <a:solidFill>
                            <a:srgbClr val="000000"/>
                          </a:solidFill>
                          <a:effectLst/>
                          <a:latin typeface="verdana" panose="020B0604030504040204" pitchFamily="34" charset="0"/>
                        </a:rPr>
                        <a:t>E ceiling(E e)</a:t>
                      </a:r>
                    </a:p>
                  </a:txBody>
                  <a:tcPr marL="39921" marR="39921" marT="39921" marB="3992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dirty="0">
                          <a:solidFill>
                            <a:srgbClr val="000000"/>
                          </a:solidFill>
                          <a:effectLst/>
                          <a:latin typeface="verdana" panose="020B0604030504040204" pitchFamily="34" charset="0"/>
                        </a:rPr>
                        <a:t>It returns the equal or closest greatest element of the specified element from the set, or null there is no such element.</a:t>
                      </a:r>
                    </a:p>
                  </a:txBody>
                  <a:tcPr marL="39921" marR="39921" marT="39921" marB="3992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66026944"/>
                  </a:ext>
                </a:extLst>
              </a:tr>
              <a:tr h="611519">
                <a:tc>
                  <a:txBody>
                    <a:bodyPr/>
                    <a:lstStyle/>
                    <a:p>
                      <a:pPr algn="l" fontAlgn="t"/>
                      <a:r>
                        <a:rPr lang="en-US" sz="1800">
                          <a:solidFill>
                            <a:srgbClr val="000000"/>
                          </a:solidFill>
                          <a:effectLst/>
                          <a:latin typeface="verdana" panose="020B0604030504040204" pitchFamily="34" charset="0"/>
                        </a:rPr>
                        <a:t>Comparator&lt;? super E&gt; comparator()</a:t>
                      </a:r>
                    </a:p>
                  </a:txBody>
                  <a:tcPr marL="39921" marR="39921" marT="39921" marB="3992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a:solidFill>
                            <a:srgbClr val="000000"/>
                          </a:solidFill>
                          <a:effectLst/>
                          <a:latin typeface="verdana" panose="020B0604030504040204" pitchFamily="34" charset="0"/>
                        </a:rPr>
                        <a:t>It returns comparator that arranged elements in order.</a:t>
                      </a:r>
                    </a:p>
                  </a:txBody>
                  <a:tcPr marL="39921" marR="39921" marT="39921" marB="3992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423154310"/>
                  </a:ext>
                </a:extLst>
              </a:tr>
              <a:tr h="611519">
                <a:tc>
                  <a:txBody>
                    <a:bodyPr/>
                    <a:lstStyle/>
                    <a:p>
                      <a:pPr algn="l" fontAlgn="t"/>
                      <a:r>
                        <a:rPr lang="en-US" sz="1800">
                          <a:solidFill>
                            <a:srgbClr val="000000"/>
                          </a:solidFill>
                          <a:effectLst/>
                          <a:latin typeface="verdana" panose="020B0604030504040204" pitchFamily="34" charset="0"/>
                        </a:rPr>
                        <a:t>Iterator descendingIterator()</a:t>
                      </a:r>
                    </a:p>
                  </a:txBody>
                  <a:tcPr marL="39921" marR="39921" marT="39921" marB="3992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a:solidFill>
                            <a:srgbClr val="000000"/>
                          </a:solidFill>
                          <a:effectLst/>
                          <a:latin typeface="verdana" panose="020B0604030504040204" pitchFamily="34" charset="0"/>
                        </a:rPr>
                        <a:t>It is used iterate the elements in descending order.</a:t>
                      </a:r>
                    </a:p>
                  </a:txBody>
                  <a:tcPr marL="39921" marR="39921" marT="39921" marB="3992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993836089"/>
                  </a:ext>
                </a:extLst>
              </a:tr>
              <a:tr h="611519">
                <a:tc>
                  <a:txBody>
                    <a:bodyPr/>
                    <a:lstStyle/>
                    <a:p>
                      <a:pPr algn="l" fontAlgn="t"/>
                      <a:r>
                        <a:rPr lang="en-US" sz="1800">
                          <a:solidFill>
                            <a:srgbClr val="000000"/>
                          </a:solidFill>
                          <a:effectLst/>
                          <a:latin typeface="verdana" panose="020B0604030504040204" pitchFamily="34" charset="0"/>
                        </a:rPr>
                        <a:t>NavigableSet descendingSet()</a:t>
                      </a:r>
                    </a:p>
                  </a:txBody>
                  <a:tcPr marL="39921" marR="39921" marT="39921" marB="3992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a:solidFill>
                            <a:srgbClr val="000000"/>
                          </a:solidFill>
                          <a:effectLst/>
                          <a:latin typeface="verdana" panose="020B0604030504040204" pitchFamily="34" charset="0"/>
                        </a:rPr>
                        <a:t>It returns the elements in reverse order.</a:t>
                      </a:r>
                    </a:p>
                  </a:txBody>
                  <a:tcPr marL="39921" marR="39921" marT="39921" marB="3992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201123088"/>
                  </a:ext>
                </a:extLst>
              </a:tr>
              <a:tr h="950915">
                <a:tc>
                  <a:txBody>
                    <a:bodyPr/>
                    <a:lstStyle/>
                    <a:p>
                      <a:pPr algn="l" fontAlgn="t"/>
                      <a:r>
                        <a:rPr lang="en-US" sz="1800">
                          <a:solidFill>
                            <a:srgbClr val="000000"/>
                          </a:solidFill>
                          <a:effectLst/>
                          <a:latin typeface="verdana" panose="020B0604030504040204" pitchFamily="34" charset="0"/>
                        </a:rPr>
                        <a:t>E floor(E e)</a:t>
                      </a:r>
                    </a:p>
                  </a:txBody>
                  <a:tcPr marL="39921" marR="39921" marT="39921" marB="3992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a:solidFill>
                            <a:srgbClr val="000000"/>
                          </a:solidFill>
                          <a:effectLst/>
                          <a:latin typeface="verdana" panose="020B0604030504040204" pitchFamily="34" charset="0"/>
                        </a:rPr>
                        <a:t>It returns the equal or closest least element of the specified element from the set, or null there is no such element.</a:t>
                      </a:r>
                    </a:p>
                  </a:txBody>
                  <a:tcPr marL="39921" marR="39921" marT="39921" marB="3992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651149858"/>
                  </a:ext>
                </a:extLst>
              </a:tr>
              <a:tr h="742177">
                <a:tc>
                  <a:txBody>
                    <a:bodyPr/>
                    <a:lstStyle/>
                    <a:p>
                      <a:pPr algn="l" fontAlgn="t"/>
                      <a:r>
                        <a:rPr lang="en-US" sz="1800">
                          <a:solidFill>
                            <a:srgbClr val="000000"/>
                          </a:solidFill>
                          <a:effectLst/>
                          <a:latin typeface="verdana" panose="020B0604030504040204" pitchFamily="34" charset="0"/>
                        </a:rPr>
                        <a:t>SortedSet headSet(E toElement)</a:t>
                      </a:r>
                    </a:p>
                  </a:txBody>
                  <a:tcPr marL="39921" marR="39921" marT="39921" marB="3992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dirty="0">
                          <a:solidFill>
                            <a:srgbClr val="000000"/>
                          </a:solidFill>
                          <a:effectLst/>
                          <a:latin typeface="verdana" panose="020B0604030504040204" pitchFamily="34" charset="0"/>
                        </a:rPr>
                        <a:t>It returns the group of elements that are less than the specified element.</a:t>
                      </a:r>
                    </a:p>
                  </a:txBody>
                  <a:tcPr marL="39921" marR="39921" marT="39921" marB="3992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885279795"/>
                  </a:ext>
                </a:extLst>
              </a:tr>
            </a:tbl>
          </a:graphicData>
        </a:graphic>
      </p:graphicFrame>
    </p:spTree>
    <p:extLst>
      <p:ext uri="{BB962C8B-B14F-4D97-AF65-F5344CB8AC3E}">
        <p14:creationId xmlns:p14="http://schemas.microsoft.com/office/powerpoint/2010/main" val="5722565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114407148"/>
              </p:ext>
            </p:extLst>
          </p:nvPr>
        </p:nvGraphicFramePr>
        <p:xfrm>
          <a:off x="327344" y="128090"/>
          <a:ext cx="11442290" cy="6729908"/>
        </p:xfrm>
        <a:graphic>
          <a:graphicData uri="http://schemas.openxmlformats.org/drawingml/2006/table">
            <a:tbl>
              <a:tblPr/>
              <a:tblGrid>
                <a:gridCol w="3944210">
                  <a:extLst>
                    <a:ext uri="{9D8B030D-6E8A-4147-A177-3AD203B41FA5}">
                      <a16:colId xmlns:a16="http://schemas.microsoft.com/office/drawing/2014/main" val="1645482114"/>
                    </a:ext>
                  </a:extLst>
                </a:gridCol>
                <a:gridCol w="7498080">
                  <a:extLst>
                    <a:ext uri="{9D8B030D-6E8A-4147-A177-3AD203B41FA5}">
                      <a16:colId xmlns:a16="http://schemas.microsoft.com/office/drawing/2014/main" val="2878357263"/>
                    </a:ext>
                  </a:extLst>
                </a:gridCol>
              </a:tblGrid>
              <a:tr h="1061723">
                <a:tc>
                  <a:txBody>
                    <a:bodyPr/>
                    <a:lstStyle/>
                    <a:p>
                      <a:pPr algn="l" fontAlgn="t"/>
                      <a:r>
                        <a:rPr lang="en-US" sz="1800">
                          <a:solidFill>
                            <a:srgbClr val="000000"/>
                          </a:solidFill>
                          <a:effectLst/>
                          <a:latin typeface="verdana" panose="020B0604030504040204" pitchFamily="34" charset="0"/>
                        </a:rPr>
                        <a:t>NavigableSet headSet(E toElement, boolean inclusive)</a:t>
                      </a:r>
                    </a:p>
                  </a:txBody>
                  <a:tcPr marL="44952" marR="44952" marT="44952" marB="449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a:solidFill>
                            <a:srgbClr val="000000"/>
                          </a:solidFill>
                          <a:effectLst/>
                          <a:latin typeface="verdana" panose="020B0604030504040204" pitchFamily="34" charset="0"/>
                        </a:rPr>
                        <a:t>It returns the group of elements that are less than or equal to(if, inclusive is true) the specified element.</a:t>
                      </a:r>
                    </a:p>
                  </a:txBody>
                  <a:tcPr marL="44952" marR="44952" marT="44952" marB="449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685525611"/>
                  </a:ext>
                </a:extLst>
              </a:tr>
              <a:tr h="1295774">
                <a:tc>
                  <a:txBody>
                    <a:bodyPr/>
                    <a:lstStyle/>
                    <a:p>
                      <a:pPr algn="l" fontAlgn="t"/>
                      <a:r>
                        <a:rPr lang="en-US" sz="1800" dirty="0">
                          <a:solidFill>
                            <a:srgbClr val="000000"/>
                          </a:solidFill>
                          <a:effectLst/>
                          <a:latin typeface="verdana" panose="020B0604030504040204" pitchFamily="34" charset="0"/>
                        </a:rPr>
                        <a:t>E higher(E e)</a:t>
                      </a:r>
                    </a:p>
                  </a:txBody>
                  <a:tcPr marL="44952" marR="44952" marT="44952" marB="449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a:solidFill>
                            <a:srgbClr val="000000"/>
                          </a:solidFill>
                          <a:effectLst/>
                          <a:latin typeface="verdana" panose="020B0604030504040204" pitchFamily="34" charset="0"/>
                        </a:rPr>
                        <a:t>It returns the closest greatest element of the specified element from the set, or null there is no such element.</a:t>
                      </a:r>
                    </a:p>
                  </a:txBody>
                  <a:tcPr marL="44952" marR="44952" marT="44952" marB="449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583606640"/>
                  </a:ext>
                </a:extLst>
              </a:tr>
              <a:tr h="593621">
                <a:tc>
                  <a:txBody>
                    <a:bodyPr/>
                    <a:lstStyle/>
                    <a:p>
                      <a:pPr algn="l" fontAlgn="t"/>
                      <a:r>
                        <a:rPr lang="en-US" sz="1800">
                          <a:solidFill>
                            <a:srgbClr val="000000"/>
                          </a:solidFill>
                          <a:effectLst/>
                          <a:latin typeface="verdana" panose="020B0604030504040204" pitchFamily="34" charset="0"/>
                        </a:rPr>
                        <a:t>Iterator iterator()</a:t>
                      </a:r>
                    </a:p>
                  </a:txBody>
                  <a:tcPr marL="44952" marR="44952" marT="44952" marB="449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a:solidFill>
                            <a:srgbClr val="000000"/>
                          </a:solidFill>
                          <a:effectLst/>
                          <a:latin typeface="verdana" panose="020B0604030504040204" pitchFamily="34" charset="0"/>
                        </a:rPr>
                        <a:t>It is used to iterate the elements in ascending order.</a:t>
                      </a:r>
                    </a:p>
                  </a:txBody>
                  <a:tcPr marL="44952" marR="44952" marT="44952" marB="449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630343717"/>
                  </a:ext>
                </a:extLst>
              </a:tr>
              <a:tr h="1061723">
                <a:tc>
                  <a:txBody>
                    <a:bodyPr/>
                    <a:lstStyle/>
                    <a:p>
                      <a:pPr algn="l" fontAlgn="t"/>
                      <a:r>
                        <a:rPr lang="en-US" sz="1800">
                          <a:solidFill>
                            <a:srgbClr val="000000"/>
                          </a:solidFill>
                          <a:effectLst/>
                          <a:latin typeface="verdana" panose="020B0604030504040204" pitchFamily="34" charset="0"/>
                        </a:rPr>
                        <a:t>E lower(E e)</a:t>
                      </a:r>
                    </a:p>
                  </a:txBody>
                  <a:tcPr marL="44952" marR="44952" marT="44952" marB="449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a:solidFill>
                            <a:srgbClr val="000000"/>
                          </a:solidFill>
                          <a:effectLst/>
                          <a:latin typeface="verdana" panose="020B0604030504040204" pitchFamily="34" charset="0"/>
                        </a:rPr>
                        <a:t>It returns the closest least element of the specified element from the set, or null there is no such element.</a:t>
                      </a:r>
                    </a:p>
                  </a:txBody>
                  <a:tcPr marL="44952" marR="44952" marT="44952" marB="449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150840237"/>
                  </a:ext>
                </a:extLst>
              </a:tr>
              <a:tr h="827672">
                <a:tc>
                  <a:txBody>
                    <a:bodyPr/>
                    <a:lstStyle/>
                    <a:p>
                      <a:pPr algn="l" fontAlgn="t"/>
                      <a:r>
                        <a:rPr lang="en-US" sz="1800">
                          <a:solidFill>
                            <a:srgbClr val="000000"/>
                          </a:solidFill>
                          <a:effectLst/>
                          <a:latin typeface="verdana" panose="020B0604030504040204" pitchFamily="34" charset="0"/>
                        </a:rPr>
                        <a:t>E pollFirst()</a:t>
                      </a:r>
                    </a:p>
                  </a:txBody>
                  <a:tcPr marL="44952" marR="44952" marT="44952" marB="449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a:solidFill>
                            <a:srgbClr val="000000"/>
                          </a:solidFill>
                          <a:effectLst/>
                          <a:latin typeface="verdana" panose="020B0604030504040204" pitchFamily="34" charset="0"/>
                        </a:rPr>
                        <a:t>It is used to retrieve and remove the lowest(first) element.</a:t>
                      </a:r>
                    </a:p>
                  </a:txBody>
                  <a:tcPr marL="44952" marR="44952" marT="44952" marB="449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773907663"/>
                  </a:ext>
                </a:extLst>
              </a:tr>
              <a:tr h="827672">
                <a:tc>
                  <a:txBody>
                    <a:bodyPr/>
                    <a:lstStyle/>
                    <a:p>
                      <a:pPr algn="l" fontAlgn="t"/>
                      <a:r>
                        <a:rPr lang="en-US" sz="1800">
                          <a:solidFill>
                            <a:srgbClr val="000000"/>
                          </a:solidFill>
                          <a:effectLst/>
                          <a:latin typeface="verdana" panose="020B0604030504040204" pitchFamily="34" charset="0"/>
                        </a:rPr>
                        <a:t>E pollLast()</a:t>
                      </a:r>
                    </a:p>
                  </a:txBody>
                  <a:tcPr marL="44952" marR="44952" marT="44952" marB="449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a:solidFill>
                            <a:srgbClr val="000000"/>
                          </a:solidFill>
                          <a:effectLst/>
                          <a:latin typeface="verdana" panose="020B0604030504040204" pitchFamily="34" charset="0"/>
                        </a:rPr>
                        <a:t>It is used to retrieve and remove the highest(last) element.</a:t>
                      </a:r>
                    </a:p>
                  </a:txBody>
                  <a:tcPr marL="44952" marR="44952" marT="44952" marB="449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18793417"/>
                  </a:ext>
                </a:extLst>
              </a:tr>
              <a:tr h="1061723">
                <a:tc>
                  <a:txBody>
                    <a:bodyPr/>
                    <a:lstStyle/>
                    <a:p>
                      <a:pPr algn="l" fontAlgn="t"/>
                      <a:r>
                        <a:rPr lang="en-US" sz="1800">
                          <a:solidFill>
                            <a:srgbClr val="000000"/>
                          </a:solidFill>
                          <a:effectLst/>
                          <a:latin typeface="verdana" panose="020B0604030504040204" pitchFamily="34" charset="0"/>
                        </a:rPr>
                        <a:t>Spliterator spliterator()</a:t>
                      </a:r>
                    </a:p>
                  </a:txBody>
                  <a:tcPr marL="44952" marR="44952" marT="44952" marB="449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dirty="0">
                          <a:solidFill>
                            <a:srgbClr val="000000"/>
                          </a:solidFill>
                          <a:effectLst/>
                          <a:latin typeface="verdana" panose="020B0604030504040204" pitchFamily="34" charset="0"/>
                        </a:rPr>
                        <a:t>It is used to create a late-binding and fail-fast </a:t>
                      </a:r>
                      <a:r>
                        <a:rPr lang="en-US" sz="1800" dirty="0" err="1">
                          <a:solidFill>
                            <a:srgbClr val="000000"/>
                          </a:solidFill>
                          <a:effectLst/>
                          <a:latin typeface="verdana" panose="020B0604030504040204" pitchFamily="34" charset="0"/>
                        </a:rPr>
                        <a:t>spliterator</a:t>
                      </a:r>
                      <a:r>
                        <a:rPr lang="en-US" sz="1800" dirty="0">
                          <a:solidFill>
                            <a:srgbClr val="000000"/>
                          </a:solidFill>
                          <a:effectLst/>
                          <a:latin typeface="verdana" panose="020B0604030504040204" pitchFamily="34" charset="0"/>
                        </a:rPr>
                        <a:t> over the elements.</a:t>
                      </a:r>
                    </a:p>
                  </a:txBody>
                  <a:tcPr marL="44952" marR="44952" marT="44952" marB="449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752093880"/>
                  </a:ext>
                </a:extLst>
              </a:tr>
            </a:tbl>
          </a:graphicData>
        </a:graphic>
      </p:graphicFrame>
    </p:spTree>
    <p:extLst>
      <p:ext uri="{BB962C8B-B14F-4D97-AF65-F5344CB8AC3E}">
        <p14:creationId xmlns:p14="http://schemas.microsoft.com/office/powerpoint/2010/main" val="2613881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65572"/>
            <a:ext cx="5379721" cy="523148"/>
          </a:xfrm>
        </p:spPr>
        <p:txBody>
          <a:bodyPr>
            <a:normAutofit fontScale="90000"/>
          </a:bodyPr>
          <a:lstStyle/>
          <a:p>
            <a:r>
              <a:rPr lang="en-US" sz="3200" dirty="0"/>
              <a:t>Hierarchy of Collection Framework</a:t>
            </a:r>
            <a:br>
              <a:rPr lang="en-US" dirty="0"/>
            </a:br>
            <a:endParaRPr lang="en-US" dirty="0"/>
          </a:p>
        </p:txBody>
      </p:sp>
      <p:pic>
        <p:nvPicPr>
          <p:cNvPr id="1026" name="Picture 2" descr="Hierarchy of Java Collection framework"/>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32945" y="272305"/>
            <a:ext cx="7540746" cy="63133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36341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27206"/>
          </a:xfrm>
        </p:spPr>
        <p:txBody>
          <a:bodyPr>
            <a:normAutofit fontScale="90000"/>
          </a:bodyPr>
          <a:lstStyle/>
          <a:p>
            <a:endParaRPr lang="en-US" dirty="0"/>
          </a:p>
        </p:txBody>
      </p:sp>
      <p:sp>
        <p:nvSpPr>
          <p:cNvPr id="3" name="Content Placeholder 2"/>
          <p:cNvSpPr>
            <a:spLocks noGrp="1"/>
          </p:cNvSpPr>
          <p:nvPr>
            <p:ph idx="1"/>
          </p:nvPr>
        </p:nvSpPr>
        <p:spPr>
          <a:xfrm>
            <a:off x="681445" y="1146356"/>
            <a:ext cx="10108475" cy="5502638"/>
          </a:xfrm>
        </p:spPr>
        <p:txBody>
          <a:bodyPr>
            <a:normAutofit fontScale="47500" lnSpcReduction="20000"/>
          </a:bodyPr>
          <a:lstStyle/>
          <a:p>
            <a:pPr marL="0" indent="0">
              <a:buNone/>
            </a:pPr>
            <a:r>
              <a:rPr lang="en-US" b="1" dirty="0">
                <a:solidFill>
                  <a:srgbClr val="006699"/>
                </a:solidFill>
                <a:latin typeface="verdana" panose="020B0604030504040204" pitchFamily="34" charset="0"/>
              </a:rPr>
              <a:t>import</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java.util</a:t>
            </a:r>
            <a:r>
              <a:rPr lang="en-US" dirty="0">
                <a:solidFill>
                  <a:srgbClr val="000000"/>
                </a:solidFill>
                <a:latin typeface="verdana" panose="020B0604030504040204" pitchFamily="34" charset="0"/>
              </a:rPr>
              <a:t>.*;  </a:t>
            </a:r>
          </a:p>
          <a:p>
            <a:pPr marL="0" indent="0">
              <a:buNone/>
            </a:pP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TreeSet1{  </a:t>
            </a:r>
          </a:p>
          <a:p>
            <a:pPr marL="0" indent="0">
              <a:buNone/>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static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main(String </a:t>
            </a:r>
            <a:r>
              <a:rPr lang="en-US" dirty="0" err="1">
                <a:solidFill>
                  <a:srgbClr val="000000"/>
                </a:solidFill>
                <a:latin typeface="verdana" panose="020B0604030504040204" pitchFamily="34" charset="0"/>
              </a:rPr>
              <a:t>args</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r>
              <a:rPr lang="en-US" dirty="0">
                <a:solidFill>
                  <a:srgbClr val="008200"/>
                </a:solidFill>
                <a:latin typeface="verdana" panose="020B0604030504040204" pitchFamily="34" charset="0"/>
              </a:rPr>
              <a:t>//Creating and adding elements</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TreeSet</a:t>
            </a:r>
            <a:r>
              <a:rPr lang="en-US" dirty="0">
                <a:solidFill>
                  <a:srgbClr val="000000"/>
                </a:solidFill>
                <a:latin typeface="verdana" panose="020B0604030504040204" pitchFamily="34" charset="0"/>
              </a:rPr>
              <a:t>&lt;String&gt; al=</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TreeSet</a:t>
            </a:r>
            <a:r>
              <a:rPr lang="en-US" dirty="0">
                <a:solidFill>
                  <a:srgbClr val="000000"/>
                </a:solidFill>
                <a:latin typeface="verdana" panose="020B0604030504040204" pitchFamily="34" charset="0"/>
              </a:rPr>
              <a:t>&lt;String&gt;();  </a:t>
            </a:r>
          </a:p>
          <a:p>
            <a:pPr marL="0" indent="0">
              <a:buNone/>
            </a:pP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al.add</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"Ravi"</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al.add</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"Vijay"</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al.add</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"Ravi"</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al.add</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"Ajay"</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r>
              <a:rPr lang="en-US" dirty="0">
                <a:solidFill>
                  <a:srgbClr val="008200"/>
                </a:solidFill>
                <a:latin typeface="verdana" panose="020B0604030504040204" pitchFamily="34" charset="0"/>
              </a:rPr>
              <a:t>//Traversing elements</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Iterator&lt;String&gt; </a:t>
            </a:r>
            <a:r>
              <a:rPr lang="en-US" dirty="0" err="1">
                <a:solidFill>
                  <a:srgbClr val="000000"/>
                </a:solidFill>
                <a:latin typeface="verdana" panose="020B0604030504040204" pitchFamily="34" charset="0"/>
              </a:rPr>
              <a:t>itr</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al.iterator</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while</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itr.hasNext</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itr.next</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  </a:t>
            </a:r>
          </a:p>
          <a:p>
            <a:pPr marL="0" indent="0">
              <a:buNone/>
            </a:pPr>
            <a:r>
              <a:rPr lang="en-US" dirty="0">
                <a:solidFill>
                  <a:srgbClr val="000000"/>
                </a:solidFill>
                <a:latin typeface="verdana" panose="020B0604030504040204" pitchFamily="34" charset="0"/>
              </a:rPr>
              <a:t> }  </a:t>
            </a:r>
          </a:p>
          <a:p>
            <a:pPr marL="0" indent="0">
              <a:buNone/>
            </a:pPr>
            <a:r>
              <a:rPr lang="en-US" dirty="0">
                <a:solidFill>
                  <a:srgbClr val="000000"/>
                </a:solidFill>
                <a:latin typeface="verdana" panose="020B0604030504040204" pitchFamily="34" charset="0"/>
              </a:rPr>
              <a:t>}  </a:t>
            </a:r>
          </a:p>
          <a:p>
            <a:r>
              <a:rPr lang="en-US" dirty="0"/>
              <a:t>//</a:t>
            </a:r>
          </a:p>
          <a:p>
            <a:r>
              <a:rPr lang="en-US" dirty="0"/>
              <a:t>Ajay</a:t>
            </a:r>
          </a:p>
          <a:p>
            <a:r>
              <a:rPr lang="en-US" dirty="0"/>
              <a:t>Ravi</a:t>
            </a:r>
          </a:p>
          <a:p>
            <a:r>
              <a:rPr lang="en-US" dirty="0"/>
              <a:t>Vijay</a:t>
            </a:r>
          </a:p>
        </p:txBody>
      </p:sp>
    </p:spTree>
    <p:extLst>
      <p:ext uri="{BB962C8B-B14F-4D97-AF65-F5344CB8AC3E}">
        <p14:creationId xmlns:p14="http://schemas.microsoft.com/office/powerpoint/2010/main" val="12922966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685" y="169184"/>
            <a:ext cx="10515600" cy="379458"/>
          </a:xfrm>
        </p:spPr>
        <p:txBody>
          <a:bodyPr>
            <a:normAutofit fontScale="90000"/>
          </a:bodyPr>
          <a:lstStyle/>
          <a:p>
            <a:endParaRPr lang="en-US" dirty="0"/>
          </a:p>
        </p:txBody>
      </p:sp>
      <p:sp>
        <p:nvSpPr>
          <p:cNvPr id="3" name="Content Placeholder 2"/>
          <p:cNvSpPr>
            <a:spLocks noGrp="1"/>
          </p:cNvSpPr>
          <p:nvPr>
            <p:ph idx="1"/>
          </p:nvPr>
        </p:nvSpPr>
        <p:spPr>
          <a:xfrm>
            <a:off x="315685" y="780596"/>
            <a:ext cx="10709366" cy="5528764"/>
          </a:xfrm>
        </p:spPr>
        <p:txBody>
          <a:bodyPr>
            <a:normAutofit fontScale="62500" lnSpcReduction="20000"/>
          </a:bodyPr>
          <a:lstStyle/>
          <a:p>
            <a:pPr marL="0" indent="0">
              <a:buNone/>
            </a:pPr>
            <a:r>
              <a:rPr lang="en-US" b="1" dirty="0">
                <a:solidFill>
                  <a:srgbClr val="006699"/>
                </a:solidFill>
                <a:latin typeface="verdana" panose="020B0604030504040204" pitchFamily="34" charset="0"/>
              </a:rPr>
              <a:t>import</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java.util</a:t>
            </a:r>
            <a:r>
              <a:rPr lang="en-US" dirty="0">
                <a:solidFill>
                  <a:srgbClr val="000000"/>
                </a:solidFill>
                <a:latin typeface="verdana" panose="020B0604030504040204" pitchFamily="34" charset="0"/>
              </a:rPr>
              <a:t>.*;  </a:t>
            </a:r>
          </a:p>
          <a:p>
            <a:pPr marL="0" indent="0">
              <a:buNone/>
            </a:pP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TreeSet2{  </a:t>
            </a:r>
          </a:p>
          <a:p>
            <a:pPr marL="0" indent="0">
              <a:buNone/>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static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main(String </a:t>
            </a:r>
            <a:r>
              <a:rPr lang="en-US" dirty="0" err="1">
                <a:solidFill>
                  <a:srgbClr val="000000"/>
                </a:solidFill>
                <a:latin typeface="verdana" panose="020B0604030504040204" pitchFamily="34" charset="0"/>
              </a:rPr>
              <a:t>args</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TreeSet</a:t>
            </a:r>
            <a:r>
              <a:rPr lang="en-US" dirty="0">
                <a:solidFill>
                  <a:srgbClr val="000000"/>
                </a:solidFill>
                <a:latin typeface="verdana" panose="020B0604030504040204" pitchFamily="34" charset="0"/>
              </a:rPr>
              <a:t>&lt;String&gt; set=</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TreeSet</a:t>
            </a:r>
            <a:r>
              <a:rPr lang="en-US" dirty="0">
                <a:solidFill>
                  <a:srgbClr val="000000"/>
                </a:solidFill>
                <a:latin typeface="verdana" panose="020B0604030504040204" pitchFamily="34" charset="0"/>
              </a:rPr>
              <a:t>&lt;String&gt;();  </a:t>
            </a:r>
          </a:p>
          <a:p>
            <a:pPr marL="0" indent="0">
              <a:buNone/>
            </a:pP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set.add</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"Ravi"</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set.add</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"Vijay"</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set.add</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"Ajay"</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"Traversing element through Iterator in descending order"</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Iterator </a:t>
            </a:r>
            <a:r>
              <a:rPr lang="en-US" dirty="0" err="1">
                <a:solidFill>
                  <a:srgbClr val="000000"/>
                </a:solidFill>
                <a:latin typeface="verdana" panose="020B0604030504040204" pitchFamily="34" charset="0"/>
              </a:rPr>
              <a:t>i</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set.descendingIterator</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while</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i.hasNext</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  </a:t>
            </a:r>
          </a:p>
          <a:p>
            <a:pPr marL="0" indent="0">
              <a:buNone/>
            </a:pP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i.next</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  </a:t>
            </a:r>
          </a:p>
          <a:p>
            <a:pPr marL="0" indent="0">
              <a:buNone/>
            </a:pP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  </a:t>
            </a:r>
          </a:p>
          <a:p>
            <a:pPr marL="0" indent="0">
              <a:buNone/>
            </a:pPr>
            <a:r>
              <a:rPr lang="en-US" dirty="0">
                <a:solidFill>
                  <a:srgbClr val="000000"/>
                </a:solidFill>
                <a:latin typeface="verdana" panose="020B0604030504040204" pitchFamily="34" charset="0"/>
              </a:rPr>
              <a:t>} </a:t>
            </a:r>
          </a:p>
          <a:p>
            <a:endParaRPr lang="en-US" dirty="0"/>
          </a:p>
        </p:txBody>
      </p:sp>
    </p:spTree>
    <p:extLst>
      <p:ext uri="{BB962C8B-B14F-4D97-AF65-F5344CB8AC3E}">
        <p14:creationId xmlns:p14="http://schemas.microsoft.com/office/powerpoint/2010/main" val="35450683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8372"/>
            <a:ext cx="10515600" cy="379458"/>
          </a:xfrm>
        </p:spPr>
        <p:txBody>
          <a:bodyPr>
            <a:normAutofit fontScale="90000"/>
          </a:bodyPr>
          <a:lstStyle/>
          <a:p>
            <a:pPr algn="ctr"/>
            <a:r>
              <a:rPr lang="en-US" sz="3200" u="sng" dirty="0">
                <a:solidFill>
                  <a:srgbClr val="000000"/>
                </a:solidFill>
                <a:latin typeface="verdana" panose="020B0604030504040204" pitchFamily="34" charset="0"/>
              </a:rPr>
              <a:t>Vector</a:t>
            </a:r>
            <a:endParaRPr lang="en-US" sz="3200" u="sng" dirty="0"/>
          </a:p>
        </p:txBody>
      </p:sp>
      <p:sp>
        <p:nvSpPr>
          <p:cNvPr id="3" name="Content Placeholder 2"/>
          <p:cNvSpPr>
            <a:spLocks noGrp="1"/>
          </p:cNvSpPr>
          <p:nvPr>
            <p:ph idx="1"/>
          </p:nvPr>
        </p:nvSpPr>
        <p:spPr>
          <a:xfrm>
            <a:off x="720633" y="587829"/>
            <a:ext cx="11088189" cy="6139541"/>
          </a:xfrm>
        </p:spPr>
        <p:txBody>
          <a:bodyPr>
            <a:normAutofit fontScale="92500" lnSpcReduction="10000"/>
          </a:bodyPr>
          <a:lstStyle/>
          <a:p>
            <a:r>
              <a:rPr lang="en-US" sz="2200" dirty="0">
                <a:solidFill>
                  <a:srgbClr val="000000"/>
                </a:solidFill>
                <a:latin typeface="verdana" panose="020B0604030504040204" pitchFamily="34" charset="0"/>
              </a:rPr>
              <a:t>Vector uses a dynamic array to store the data elements. It is similar to </a:t>
            </a:r>
            <a:r>
              <a:rPr lang="en-US" sz="2200" dirty="0" err="1">
                <a:solidFill>
                  <a:srgbClr val="000000"/>
                </a:solidFill>
                <a:latin typeface="verdana" panose="020B0604030504040204" pitchFamily="34" charset="0"/>
              </a:rPr>
              <a:t>ArrayList</a:t>
            </a:r>
            <a:r>
              <a:rPr lang="en-US" sz="2200" dirty="0">
                <a:solidFill>
                  <a:srgbClr val="000000"/>
                </a:solidFill>
                <a:latin typeface="verdana" panose="020B0604030504040204" pitchFamily="34" charset="0"/>
              </a:rPr>
              <a:t>. However, </a:t>
            </a:r>
            <a:r>
              <a:rPr lang="en-US" sz="2200" u="sng" dirty="0">
                <a:solidFill>
                  <a:srgbClr val="000000"/>
                </a:solidFill>
                <a:latin typeface="verdana" panose="020B0604030504040204" pitchFamily="34" charset="0"/>
              </a:rPr>
              <a:t>It is synchronized and contains many methods that are not the part of Collection framework.</a:t>
            </a:r>
          </a:p>
          <a:p>
            <a:endParaRPr lang="en-US" dirty="0">
              <a:solidFill>
                <a:srgbClr val="000000"/>
              </a:solidFill>
              <a:latin typeface="verdana" panose="020B0604030504040204" pitchFamily="34" charset="0"/>
            </a:endParaRPr>
          </a:p>
          <a:p>
            <a:pPr marL="457200" lvl="1" indent="0">
              <a:buNone/>
            </a:pPr>
            <a:r>
              <a:rPr lang="en-US" b="1" dirty="0">
                <a:solidFill>
                  <a:srgbClr val="006699"/>
                </a:solidFill>
                <a:latin typeface="verdana" panose="020B0604030504040204" pitchFamily="34" charset="0"/>
              </a:rPr>
              <a:t>import</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java.util</a:t>
            </a:r>
            <a:r>
              <a:rPr lang="en-US" dirty="0">
                <a:solidFill>
                  <a:srgbClr val="000000"/>
                </a:solidFill>
                <a:latin typeface="verdana" panose="020B0604030504040204" pitchFamily="34" charset="0"/>
              </a:rPr>
              <a:t>.*;  </a:t>
            </a:r>
          </a:p>
          <a:p>
            <a:pPr marL="457200" lvl="1" indent="0">
              <a:buNone/>
            </a:pP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TestJavaCollection3{  </a:t>
            </a:r>
          </a:p>
          <a:p>
            <a:pPr marL="457200" lvl="1" indent="0">
              <a:buNone/>
            </a:pP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static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main(String </a:t>
            </a:r>
            <a:r>
              <a:rPr lang="en-US" dirty="0" err="1">
                <a:solidFill>
                  <a:srgbClr val="000000"/>
                </a:solidFill>
                <a:latin typeface="verdana" panose="020B0604030504040204" pitchFamily="34" charset="0"/>
              </a:rPr>
              <a:t>args</a:t>
            </a:r>
            <a:r>
              <a:rPr lang="en-US" dirty="0">
                <a:solidFill>
                  <a:srgbClr val="000000"/>
                </a:solidFill>
                <a:latin typeface="verdana" panose="020B0604030504040204" pitchFamily="34" charset="0"/>
              </a:rPr>
              <a:t>[]){  </a:t>
            </a:r>
          </a:p>
          <a:p>
            <a:pPr marL="457200" lvl="1" indent="0">
              <a:buNone/>
            </a:pPr>
            <a:r>
              <a:rPr lang="en-US" dirty="0">
                <a:solidFill>
                  <a:srgbClr val="000000"/>
                </a:solidFill>
                <a:latin typeface="verdana" panose="020B0604030504040204" pitchFamily="34" charset="0"/>
              </a:rPr>
              <a:t>Vector&lt;String&gt; v=</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Vector&lt;String&gt;();  </a:t>
            </a:r>
          </a:p>
          <a:p>
            <a:pPr marL="457200" lvl="1" indent="0">
              <a:buNone/>
            </a:pPr>
            <a:r>
              <a:rPr lang="en-US" dirty="0" err="1">
                <a:solidFill>
                  <a:srgbClr val="000000"/>
                </a:solidFill>
                <a:latin typeface="verdana" panose="020B0604030504040204" pitchFamily="34" charset="0"/>
              </a:rPr>
              <a:t>v.add</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Ayush</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  </a:t>
            </a:r>
          </a:p>
          <a:p>
            <a:pPr marL="457200" lvl="1" indent="0">
              <a:buNone/>
            </a:pPr>
            <a:r>
              <a:rPr lang="en-US" dirty="0" err="1">
                <a:solidFill>
                  <a:srgbClr val="000000"/>
                </a:solidFill>
                <a:latin typeface="verdana" panose="020B0604030504040204" pitchFamily="34" charset="0"/>
              </a:rPr>
              <a:t>v.add</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"Amit"</a:t>
            </a:r>
            <a:r>
              <a:rPr lang="en-US" dirty="0">
                <a:solidFill>
                  <a:srgbClr val="000000"/>
                </a:solidFill>
                <a:latin typeface="verdana" panose="020B0604030504040204" pitchFamily="34" charset="0"/>
              </a:rPr>
              <a:t>);  </a:t>
            </a:r>
          </a:p>
          <a:p>
            <a:pPr marL="457200" lvl="1" indent="0">
              <a:buNone/>
            </a:pPr>
            <a:r>
              <a:rPr lang="en-US" dirty="0" err="1">
                <a:solidFill>
                  <a:srgbClr val="000000"/>
                </a:solidFill>
                <a:latin typeface="verdana" panose="020B0604030504040204" pitchFamily="34" charset="0"/>
              </a:rPr>
              <a:t>v.add</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"Ashish"</a:t>
            </a:r>
            <a:r>
              <a:rPr lang="en-US" dirty="0">
                <a:solidFill>
                  <a:srgbClr val="000000"/>
                </a:solidFill>
                <a:latin typeface="verdana" panose="020B0604030504040204" pitchFamily="34" charset="0"/>
              </a:rPr>
              <a:t>);  </a:t>
            </a:r>
          </a:p>
          <a:p>
            <a:pPr marL="457200" lvl="1" indent="0">
              <a:buNone/>
            </a:pPr>
            <a:r>
              <a:rPr lang="en-US" dirty="0" err="1">
                <a:solidFill>
                  <a:srgbClr val="000000"/>
                </a:solidFill>
                <a:latin typeface="verdana" panose="020B0604030504040204" pitchFamily="34" charset="0"/>
              </a:rPr>
              <a:t>v.add</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Garima</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  </a:t>
            </a:r>
          </a:p>
          <a:p>
            <a:pPr marL="457200" lvl="1" indent="0">
              <a:buNone/>
            </a:pPr>
            <a:r>
              <a:rPr lang="en-US" dirty="0">
                <a:solidFill>
                  <a:srgbClr val="000000"/>
                </a:solidFill>
                <a:latin typeface="verdana" panose="020B0604030504040204" pitchFamily="34" charset="0"/>
              </a:rPr>
              <a:t>Iterator&lt;String&gt; </a:t>
            </a:r>
            <a:r>
              <a:rPr lang="en-US" dirty="0" err="1">
                <a:solidFill>
                  <a:srgbClr val="000000"/>
                </a:solidFill>
                <a:latin typeface="verdana" panose="020B0604030504040204" pitchFamily="34" charset="0"/>
              </a:rPr>
              <a:t>itr</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v.iterator</a:t>
            </a:r>
            <a:r>
              <a:rPr lang="en-US" dirty="0">
                <a:solidFill>
                  <a:srgbClr val="000000"/>
                </a:solidFill>
                <a:latin typeface="verdana" panose="020B0604030504040204" pitchFamily="34" charset="0"/>
              </a:rPr>
              <a:t>();  </a:t>
            </a:r>
          </a:p>
          <a:p>
            <a:pPr marL="457200" lvl="1" indent="0">
              <a:buNone/>
            </a:pPr>
            <a:r>
              <a:rPr lang="en-US" b="1" dirty="0">
                <a:solidFill>
                  <a:srgbClr val="006699"/>
                </a:solidFill>
                <a:latin typeface="verdana" panose="020B0604030504040204" pitchFamily="34" charset="0"/>
              </a:rPr>
              <a:t>while</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itr.hasNext</a:t>
            </a:r>
            <a:r>
              <a:rPr lang="en-US" dirty="0">
                <a:solidFill>
                  <a:srgbClr val="000000"/>
                </a:solidFill>
                <a:latin typeface="verdana" panose="020B0604030504040204" pitchFamily="34" charset="0"/>
              </a:rPr>
              <a:t>()){  </a:t>
            </a:r>
          </a:p>
          <a:p>
            <a:pPr marL="457200" lvl="1" indent="0">
              <a:buNone/>
            </a:pP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itr.next</a:t>
            </a:r>
            <a:r>
              <a:rPr lang="en-US" dirty="0">
                <a:solidFill>
                  <a:srgbClr val="000000"/>
                </a:solidFill>
                <a:latin typeface="verdana" panose="020B0604030504040204" pitchFamily="34" charset="0"/>
              </a:rPr>
              <a:t>());  </a:t>
            </a:r>
          </a:p>
          <a:p>
            <a:pPr marL="457200" lvl="1" indent="0">
              <a:buNone/>
            </a:pPr>
            <a:r>
              <a:rPr lang="en-US" dirty="0">
                <a:solidFill>
                  <a:srgbClr val="000000"/>
                </a:solidFill>
                <a:latin typeface="verdana" panose="020B0604030504040204" pitchFamily="34" charset="0"/>
              </a:rPr>
              <a:t>}  </a:t>
            </a:r>
          </a:p>
          <a:p>
            <a:pPr marL="457200" lvl="1" indent="0">
              <a:buNone/>
            </a:pPr>
            <a:r>
              <a:rPr lang="en-US" dirty="0">
                <a:solidFill>
                  <a:srgbClr val="000000"/>
                </a:solidFill>
                <a:latin typeface="verdana" panose="020B0604030504040204" pitchFamily="34" charset="0"/>
              </a:rPr>
              <a:t>}  </a:t>
            </a:r>
          </a:p>
          <a:p>
            <a:pPr marL="457200" lvl="1" indent="0">
              <a:buNone/>
            </a:pPr>
            <a:r>
              <a:rPr lang="en-US" dirty="0">
                <a:solidFill>
                  <a:srgbClr val="000000"/>
                </a:solidFill>
                <a:latin typeface="verdana" panose="020B0604030504040204" pitchFamily="34" charset="0"/>
              </a:rPr>
              <a:t>}  </a:t>
            </a:r>
          </a:p>
          <a:p>
            <a:endParaRPr lang="en-US" dirty="0"/>
          </a:p>
        </p:txBody>
      </p:sp>
    </p:spTree>
    <p:extLst>
      <p:ext uri="{BB962C8B-B14F-4D97-AF65-F5344CB8AC3E}">
        <p14:creationId xmlns:p14="http://schemas.microsoft.com/office/powerpoint/2010/main" val="25229284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40269"/>
          </a:xfrm>
        </p:spPr>
        <p:txBody>
          <a:bodyPr>
            <a:normAutofit fontScale="90000"/>
          </a:bodyPr>
          <a:lstStyle/>
          <a:p>
            <a:pPr algn="ctr"/>
            <a:r>
              <a:rPr lang="en-US" sz="3200" u="sng" dirty="0">
                <a:solidFill>
                  <a:srgbClr val="000000"/>
                </a:solidFill>
                <a:latin typeface="verdana" panose="020B0604030504040204" pitchFamily="34" charset="0"/>
              </a:rPr>
              <a:t>stack</a:t>
            </a:r>
            <a:endParaRPr lang="en-US" sz="3200" u="sng" dirty="0"/>
          </a:p>
        </p:txBody>
      </p:sp>
      <p:sp>
        <p:nvSpPr>
          <p:cNvPr id="3" name="Content Placeholder 2"/>
          <p:cNvSpPr>
            <a:spLocks noGrp="1"/>
          </p:cNvSpPr>
          <p:nvPr>
            <p:ph idx="1"/>
          </p:nvPr>
        </p:nvSpPr>
        <p:spPr>
          <a:xfrm>
            <a:off x="746759" y="1094104"/>
            <a:ext cx="10944497" cy="5763895"/>
          </a:xfrm>
        </p:spPr>
        <p:txBody>
          <a:bodyPr>
            <a:normAutofit fontScale="70000" lnSpcReduction="20000"/>
          </a:bodyPr>
          <a:lstStyle/>
          <a:p>
            <a:r>
              <a:rPr lang="en-US" dirty="0">
                <a:solidFill>
                  <a:srgbClr val="000000"/>
                </a:solidFill>
                <a:latin typeface="verdana" panose="020B0604030504040204" pitchFamily="34" charset="0"/>
              </a:rPr>
              <a:t>The stack is the </a:t>
            </a:r>
            <a:r>
              <a:rPr lang="en-US" u="sng" dirty="0">
                <a:solidFill>
                  <a:srgbClr val="000000"/>
                </a:solidFill>
                <a:latin typeface="verdana" panose="020B0604030504040204" pitchFamily="34" charset="0"/>
              </a:rPr>
              <a:t>subclass of Vector</a:t>
            </a:r>
            <a:r>
              <a:rPr lang="en-US" dirty="0">
                <a:solidFill>
                  <a:srgbClr val="000000"/>
                </a:solidFill>
                <a:latin typeface="verdana" panose="020B0604030504040204" pitchFamily="34" charset="0"/>
              </a:rPr>
              <a:t>. It implements the last-in-first-out data structure, i.e., Stack. </a:t>
            </a:r>
          </a:p>
          <a:p>
            <a:r>
              <a:rPr lang="en-US" dirty="0">
                <a:solidFill>
                  <a:srgbClr val="000000"/>
                </a:solidFill>
                <a:latin typeface="verdana" panose="020B0604030504040204" pitchFamily="34" charset="0"/>
              </a:rPr>
              <a:t>The stack contains all of the methods of Vector class and also provides its methods like </a:t>
            </a:r>
            <a:r>
              <a:rPr lang="en-US" u="sng" dirty="0" err="1">
                <a:solidFill>
                  <a:srgbClr val="000000"/>
                </a:solidFill>
                <a:latin typeface="verdana" panose="020B0604030504040204" pitchFamily="34" charset="0"/>
              </a:rPr>
              <a:t>boolean</a:t>
            </a:r>
            <a:r>
              <a:rPr lang="en-US" u="sng" dirty="0">
                <a:solidFill>
                  <a:srgbClr val="000000"/>
                </a:solidFill>
                <a:latin typeface="verdana" panose="020B0604030504040204" pitchFamily="34" charset="0"/>
              </a:rPr>
              <a:t> push(), </a:t>
            </a:r>
            <a:r>
              <a:rPr lang="en-US" u="sng" dirty="0" err="1">
                <a:solidFill>
                  <a:srgbClr val="000000"/>
                </a:solidFill>
                <a:latin typeface="verdana" panose="020B0604030504040204" pitchFamily="34" charset="0"/>
              </a:rPr>
              <a:t>boolean</a:t>
            </a:r>
            <a:r>
              <a:rPr lang="en-US" u="sng" dirty="0">
                <a:solidFill>
                  <a:srgbClr val="000000"/>
                </a:solidFill>
                <a:latin typeface="verdana" panose="020B0604030504040204" pitchFamily="34" charset="0"/>
              </a:rPr>
              <a:t> peek(), </a:t>
            </a:r>
            <a:r>
              <a:rPr lang="en-US" u="sng" dirty="0" err="1">
                <a:solidFill>
                  <a:srgbClr val="000000"/>
                </a:solidFill>
                <a:latin typeface="verdana" panose="020B0604030504040204" pitchFamily="34" charset="0"/>
              </a:rPr>
              <a:t>boolean</a:t>
            </a:r>
            <a:r>
              <a:rPr lang="en-US" u="sng" dirty="0">
                <a:solidFill>
                  <a:srgbClr val="000000"/>
                </a:solidFill>
                <a:latin typeface="verdana" panose="020B0604030504040204" pitchFamily="34" charset="0"/>
              </a:rPr>
              <a:t> push(object o), which defines its properties.</a:t>
            </a:r>
          </a:p>
          <a:p>
            <a:endParaRPr lang="en-US" dirty="0">
              <a:solidFill>
                <a:srgbClr val="000000"/>
              </a:solidFill>
              <a:latin typeface="verdana" panose="020B0604030504040204" pitchFamily="34" charset="0"/>
            </a:endParaRPr>
          </a:p>
          <a:p>
            <a:pPr marL="457200" lvl="1" indent="0">
              <a:buNone/>
            </a:pPr>
            <a:r>
              <a:rPr lang="en-US" b="1" dirty="0">
                <a:solidFill>
                  <a:srgbClr val="006699"/>
                </a:solidFill>
                <a:latin typeface="verdana" panose="020B0604030504040204" pitchFamily="34" charset="0"/>
              </a:rPr>
              <a:t>import</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java.util</a:t>
            </a:r>
            <a:r>
              <a:rPr lang="en-US" dirty="0">
                <a:solidFill>
                  <a:srgbClr val="000000"/>
                </a:solidFill>
                <a:latin typeface="verdana" panose="020B0604030504040204" pitchFamily="34" charset="0"/>
              </a:rPr>
              <a:t>.*;  </a:t>
            </a:r>
          </a:p>
          <a:p>
            <a:pPr marL="457200" lvl="1" indent="0">
              <a:buNone/>
            </a:pP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TestJavaCollection4{  </a:t>
            </a:r>
          </a:p>
          <a:p>
            <a:pPr marL="457200" lvl="1" indent="0">
              <a:buNone/>
            </a:pP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static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main(String </a:t>
            </a:r>
            <a:r>
              <a:rPr lang="en-US" dirty="0" err="1">
                <a:solidFill>
                  <a:srgbClr val="000000"/>
                </a:solidFill>
                <a:latin typeface="verdana" panose="020B0604030504040204" pitchFamily="34" charset="0"/>
              </a:rPr>
              <a:t>args</a:t>
            </a:r>
            <a:r>
              <a:rPr lang="en-US" dirty="0">
                <a:solidFill>
                  <a:srgbClr val="000000"/>
                </a:solidFill>
                <a:latin typeface="verdana" panose="020B0604030504040204" pitchFamily="34" charset="0"/>
              </a:rPr>
              <a:t>[]){  </a:t>
            </a:r>
          </a:p>
          <a:p>
            <a:pPr marL="457200" lvl="1" indent="0">
              <a:buNone/>
            </a:pPr>
            <a:r>
              <a:rPr lang="en-US" dirty="0">
                <a:solidFill>
                  <a:srgbClr val="000000"/>
                </a:solidFill>
                <a:latin typeface="verdana" panose="020B0604030504040204" pitchFamily="34" charset="0"/>
              </a:rPr>
              <a:t>Stack&lt;String&gt; stack = </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Stack&lt;String&gt;();  </a:t>
            </a:r>
          </a:p>
          <a:p>
            <a:pPr marL="457200" lvl="1" indent="0">
              <a:buNone/>
            </a:pPr>
            <a:r>
              <a:rPr lang="en-US" dirty="0" err="1">
                <a:solidFill>
                  <a:srgbClr val="000000"/>
                </a:solidFill>
                <a:latin typeface="verdana" panose="020B0604030504040204" pitchFamily="34" charset="0"/>
              </a:rPr>
              <a:t>stack.push</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Ayush</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  </a:t>
            </a:r>
          </a:p>
          <a:p>
            <a:pPr marL="457200" lvl="1" indent="0">
              <a:buNone/>
            </a:pPr>
            <a:r>
              <a:rPr lang="en-US" dirty="0" err="1">
                <a:solidFill>
                  <a:srgbClr val="000000"/>
                </a:solidFill>
                <a:latin typeface="verdana" panose="020B0604030504040204" pitchFamily="34" charset="0"/>
              </a:rPr>
              <a:t>stack.push</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Garvit</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  </a:t>
            </a:r>
          </a:p>
          <a:p>
            <a:pPr marL="457200" lvl="1" indent="0">
              <a:buNone/>
            </a:pPr>
            <a:r>
              <a:rPr lang="en-US" dirty="0" err="1">
                <a:solidFill>
                  <a:srgbClr val="000000"/>
                </a:solidFill>
                <a:latin typeface="verdana" panose="020B0604030504040204" pitchFamily="34" charset="0"/>
              </a:rPr>
              <a:t>stack.push</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"Amit"</a:t>
            </a:r>
            <a:r>
              <a:rPr lang="en-US" dirty="0">
                <a:solidFill>
                  <a:srgbClr val="000000"/>
                </a:solidFill>
                <a:latin typeface="verdana" panose="020B0604030504040204" pitchFamily="34" charset="0"/>
              </a:rPr>
              <a:t>);  </a:t>
            </a:r>
          </a:p>
          <a:p>
            <a:pPr marL="457200" lvl="1" indent="0">
              <a:buNone/>
            </a:pPr>
            <a:r>
              <a:rPr lang="en-US" dirty="0" err="1">
                <a:solidFill>
                  <a:srgbClr val="000000"/>
                </a:solidFill>
                <a:latin typeface="verdana" panose="020B0604030504040204" pitchFamily="34" charset="0"/>
              </a:rPr>
              <a:t>stack.push</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"Ashish"</a:t>
            </a:r>
            <a:r>
              <a:rPr lang="en-US" dirty="0">
                <a:solidFill>
                  <a:srgbClr val="000000"/>
                </a:solidFill>
                <a:latin typeface="verdana" panose="020B0604030504040204" pitchFamily="34" charset="0"/>
              </a:rPr>
              <a:t>);  </a:t>
            </a:r>
          </a:p>
          <a:p>
            <a:pPr marL="457200" lvl="1" indent="0">
              <a:buNone/>
            </a:pPr>
            <a:r>
              <a:rPr lang="en-US" dirty="0" err="1">
                <a:solidFill>
                  <a:srgbClr val="000000"/>
                </a:solidFill>
                <a:latin typeface="verdana" panose="020B0604030504040204" pitchFamily="34" charset="0"/>
              </a:rPr>
              <a:t>stack.push</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Garima</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  </a:t>
            </a:r>
          </a:p>
          <a:p>
            <a:pPr marL="457200" lvl="1" indent="0">
              <a:buNone/>
            </a:pPr>
            <a:r>
              <a:rPr lang="en-US" dirty="0" err="1">
                <a:solidFill>
                  <a:srgbClr val="000000"/>
                </a:solidFill>
                <a:latin typeface="verdana" panose="020B0604030504040204" pitchFamily="34" charset="0"/>
              </a:rPr>
              <a:t>stack.pop</a:t>
            </a:r>
            <a:r>
              <a:rPr lang="en-US" dirty="0">
                <a:solidFill>
                  <a:srgbClr val="000000"/>
                </a:solidFill>
                <a:latin typeface="verdana" panose="020B0604030504040204" pitchFamily="34" charset="0"/>
              </a:rPr>
              <a:t>();  </a:t>
            </a:r>
          </a:p>
          <a:p>
            <a:pPr marL="457200" lvl="1" indent="0">
              <a:buNone/>
            </a:pPr>
            <a:r>
              <a:rPr lang="en-US" dirty="0">
                <a:solidFill>
                  <a:srgbClr val="000000"/>
                </a:solidFill>
                <a:latin typeface="verdana" panose="020B0604030504040204" pitchFamily="34" charset="0"/>
              </a:rPr>
              <a:t>Iterator&lt;String&gt; </a:t>
            </a:r>
            <a:r>
              <a:rPr lang="en-US" dirty="0" err="1">
                <a:solidFill>
                  <a:srgbClr val="000000"/>
                </a:solidFill>
                <a:latin typeface="verdana" panose="020B0604030504040204" pitchFamily="34" charset="0"/>
              </a:rPr>
              <a:t>itr</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stack.iterator</a:t>
            </a:r>
            <a:r>
              <a:rPr lang="en-US" dirty="0">
                <a:solidFill>
                  <a:srgbClr val="000000"/>
                </a:solidFill>
                <a:latin typeface="verdana" panose="020B0604030504040204" pitchFamily="34" charset="0"/>
              </a:rPr>
              <a:t>();  </a:t>
            </a:r>
          </a:p>
          <a:p>
            <a:pPr marL="457200" lvl="1" indent="0">
              <a:buNone/>
            </a:pPr>
            <a:r>
              <a:rPr lang="en-US" b="1" dirty="0">
                <a:solidFill>
                  <a:srgbClr val="006699"/>
                </a:solidFill>
                <a:latin typeface="verdana" panose="020B0604030504040204" pitchFamily="34" charset="0"/>
              </a:rPr>
              <a:t>while</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itr.hasNext</a:t>
            </a:r>
            <a:r>
              <a:rPr lang="en-US" dirty="0">
                <a:solidFill>
                  <a:srgbClr val="000000"/>
                </a:solidFill>
                <a:latin typeface="verdana" panose="020B0604030504040204" pitchFamily="34" charset="0"/>
              </a:rPr>
              <a:t>()){  </a:t>
            </a:r>
          </a:p>
          <a:p>
            <a:pPr marL="457200" lvl="1" indent="0">
              <a:buNone/>
            </a:pP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itr.next</a:t>
            </a:r>
            <a:r>
              <a:rPr lang="en-US" dirty="0">
                <a:solidFill>
                  <a:srgbClr val="000000"/>
                </a:solidFill>
                <a:latin typeface="verdana" panose="020B0604030504040204" pitchFamily="34" charset="0"/>
              </a:rPr>
              <a:t>());  </a:t>
            </a:r>
          </a:p>
          <a:p>
            <a:pPr marL="457200" lvl="1" indent="0">
              <a:buNone/>
            </a:pPr>
            <a:r>
              <a:rPr lang="en-US" dirty="0">
                <a:solidFill>
                  <a:srgbClr val="000000"/>
                </a:solidFill>
                <a:latin typeface="verdana" panose="020B0604030504040204" pitchFamily="34" charset="0"/>
              </a:rPr>
              <a:t>}  </a:t>
            </a:r>
          </a:p>
          <a:p>
            <a:pPr marL="457200" lvl="1" indent="0">
              <a:buNone/>
            </a:pPr>
            <a:r>
              <a:rPr lang="en-US" dirty="0">
                <a:solidFill>
                  <a:srgbClr val="000000"/>
                </a:solidFill>
                <a:latin typeface="verdana" panose="020B0604030504040204" pitchFamily="34" charset="0"/>
              </a:rPr>
              <a:t>}  </a:t>
            </a:r>
          </a:p>
          <a:p>
            <a:pPr marL="457200" lvl="1" indent="0">
              <a:buNone/>
            </a:pPr>
            <a:r>
              <a:rPr lang="en-US" dirty="0">
                <a:solidFill>
                  <a:srgbClr val="000000"/>
                </a:solidFill>
                <a:latin typeface="verdana" panose="020B0604030504040204" pitchFamily="34" charset="0"/>
              </a:rPr>
              <a:t>}  </a:t>
            </a:r>
          </a:p>
          <a:p>
            <a:endParaRPr lang="en-US" dirty="0"/>
          </a:p>
        </p:txBody>
      </p:sp>
    </p:spTree>
    <p:extLst>
      <p:ext uri="{BB962C8B-B14F-4D97-AF65-F5344CB8AC3E}">
        <p14:creationId xmlns:p14="http://schemas.microsoft.com/office/powerpoint/2010/main" val="2820524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solidFill>
                  <a:srgbClr val="000000"/>
                </a:solidFill>
                <a:latin typeface="verdana" panose="020B0604030504040204" pitchFamily="34" charset="0"/>
              </a:rPr>
              <a:t>List interface</a:t>
            </a:r>
            <a:endParaRPr lang="en-US" sz="3600" dirty="0"/>
          </a:p>
        </p:txBody>
      </p:sp>
      <p:sp>
        <p:nvSpPr>
          <p:cNvPr id="3" name="Content Placeholder 2"/>
          <p:cNvSpPr>
            <a:spLocks noGrp="1"/>
          </p:cNvSpPr>
          <p:nvPr>
            <p:ph idx="1"/>
          </p:nvPr>
        </p:nvSpPr>
        <p:spPr>
          <a:xfrm>
            <a:off x="838199" y="1384663"/>
            <a:ext cx="11035938" cy="5238206"/>
          </a:xfrm>
        </p:spPr>
        <p:txBody>
          <a:bodyPr>
            <a:normAutofit/>
          </a:bodyPr>
          <a:lstStyle/>
          <a:p>
            <a:r>
              <a:rPr lang="en-US" u="sng" dirty="0">
                <a:solidFill>
                  <a:srgbClr val="000000"/>
                </a:solidFill>
                <a:latin typeface="verdana" panose="020B0604030504040204" pitchFamily="34" charset="0"/>
              </a:rPr>
              <a:t>List interface </a:t>
            </a:r>
            <a:r>
              <a:rPr lang="en-US" dirty="0">
                <a:solidFill>
                  <a:srgbClr val="000000"/>
                </a:solidFill>
                <a:latin typeface="verdana" panose="020B0604030504040204" pitchFamily="34" charset="0"/>
              </a:rPr>
              <a:t>is the child interface of Collection interface. It inhibits a list type data structure in which we can store the ordered collection of objects. It can have duplicate values.</a:t>
            </a:r>
          </a:p>
          <a:p>
            <a:r>
              <a:rPr lang="en-US" dirty="0">
                <a:solidFill>
                  <a:srgbClr val="000000"/>
                </a:solidFill>
                <a:latin typeface="verdana" panose="020B0604030504040204" pitchFamily="34" charset="0"/>
              </a:rPr>
              <a:t>List interface is implemented by the classes </a:t>
            </a:r>
            <a:r>
              <a:rPr lang="en-US" dirty="0" err="1">
                <a:solidFill>
                  <a:srgbClr val="000000"/>
                </a:solidFill>
                <a:latin typeface="verdana" panose="020B0604030504040204" pitchFamily="34" charset="0"/>
              </a:rPr>
              <a:t>ArrayList</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LinkedList</a:t>
            </a:r>
            <a:r>
              <a:rPr lang="en-US" dirty="0">
                <a:solidFill>
                  <a:srgbClr val="000000"/>
                </a:solidFill>
                <a:latin typeface="verdana" panose="020B0604030504040204" pitchFamily="34" charset="0"/>
              </a:rPr>
              <a:t>, Vector, and Stack.</a:t>
            </a:r>
          </a:p>
          <a:p>
            <a:r>
              <a:rPr lang="en-US" dirty="0">
                <a:solidFill>
                  <a:srgbClr val="000000"/>
                </a:solidFill>
                <a:latin typeface="verdana" panose="020B0604030504040204" pitchFamily="34" charset="0"/>
              </a:rPr>
              <a:t>To instantiate the List interface</a:t>
            </a:r>
          </a:p>
          <a:p>
            <a:pPr lvl="2">
              <a:buFont typeface="+mj-lt"/>
              <a:buAutoNum type="arabicPeriod"/>
            </a:pPr>
            <a:r>
              <a:rPr lang="en-US" dirty="0">
                <a:solidFill>
                  <a:srgbClr val="000000"/>
                </a:solidFill>
                <a:latin typeface="verdana" panose="020B0604030504040204" pitchFamily="34" charset="0"/>
              </a:rPr>
              <a:t> List &lt;data-type&gt; list1= </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ArrayList</a:t>
            </a:r>
            <a:r>
              <a:rPr lang="en-US" dirty="0">
                <a:solidFill>
                  <a:srgbClr val="000000"/>
                </a:solidFill>
                <a:latin typeface="verdana" panose="020B0604030504040204" pitchFamily="34" charset="0"/>
              </a:rPr>
              <a:t>();  </a:t>
            </a:r>
          </a:p>
          <a:p>
            <a:pPr lvl="2">
              <a:buFont typeface="+mj-lt"/>
              <a:buAutoNum type="arabicPeriod"/>
            </a:pPr>
            <a:r>
              <a:rPr lang="en-US" dirty="0">
                <a:solidFill>
                  <a:srgbClr val="000000"/>
                </a:solidFill>
                <a:latin typeface="verdana" panose="020B0604030504040204" pitchFamily="34" charset="0"/>
              </a:rPr>
              <a:t>List &lt;data-type&gt; list2 = </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LinkedList</a:t>
            </a:r>
            <a:r>
              <a:rPr lang="en-US" dirty="0">
                <a:solidFill>
                  <a:srgbClr val="000000"/>
                </a:solidFill>
                <a:latin typeface="verdana" panose="020B0604030504040204" pitchFamily="34" charset="0"/>
              </a:rPr>
              <a:t>();  </a:t>
            </a:r>
          </a:p>
          <a:p>
            <a:pPr lvl="2">
              <a:buFont typeface="+mj-lt"/>
              <a:buAutoNum type="arabicPeriod"/>
            </a:pPr>
            <a:r>
              <a:rPr lang="en-US" dirty="0">
                <a:solidFill>
                  <a:srgbClr val="000000"/>
                </a:solidFill>
                <a:latin typeface="verdana" panose="020B0604030504040204" pitchFamily="34" charset="0"/>
              </a:rPr>
              <a:t>List &lt;data-type&gt; list3 = </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Vector();  </a:t>
            </a:r>
          </a:p>
          <a:p>
            <a:pPr lvl="2">
              <a:buFont typeface="+mj-lt"/>
              <a:buAutoNum type="arabicPeriod"/>
            </a:pPr>
            <a:r>
              <a:rPr lang="en-US" dirty="0">
                <a:solidFill>
                  <a:srgbClr val="000000"/>
                </a:solidFill>
                <a:latin typeface="verdana" panose="020B0604030504040204" pitchFamily="34" charset="0"/>
              </a:rPr>
              <a:t>List &lt;data-type&gt; list4 = </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Stack();  </a:t>
            </a:r>
          </a:p>
          <a:p>
            <a:r>
              <a:rPr lang="en-US" dirty="0">
                <a:solidFill>
                  <a:srgbClr val="000000"/>
                </a:solidFill>
                <a:latin typeface="verdana" panose="020B0604030504040204" pitchFamily="34" charset="0"/>
              </a:rPr>
              <a:t>The methods in List interface that can be used to insert, delete, and access the elements from the list.</a:t>
            </a:r>
          </a:p>
          <a:p>
            <a:endParaRPr lang="en-US" dirty="0"/>
          </a:p>
        </p:txBody>
      </p:sp>
    </p:spTree>
    <p:extLst>
      <p:ext uri="{BB962C8B-B14F-4D97-AF65-F5344CB8AC3E}">
        <p14:creationId xmlns:p14="http://schemas.microsoft.com/office/powerpoint/2010/main" val="3387313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3385" y="0"/>
            <a:ext cx="10265229" cy="483961"/>
          </a:xfrm>
        </p:spPr>
        <p:txBody>
          <a:bodyPr>
            <a:normAutofit fontScale="90000"/>
          </a:bodyPr>
          <a:lstStyle/>
          <a:p>
            <a:pPr algn="ctr"/>
            <a:r>
              <a:rPr lang="en-US" sz="3200" u="sng" dirty="0" err="1">
                <a:solidFill>
                  <a:srgbClr val="000000"/>
                </a:solidFill>
                <a:latin typeface="verdana" panose="020B0604030504040204" pitchFamily="34" charset="0"/>
              </a:rPr>
              <a:t>ArrayList</a:t>
            </a:r>
            <a:r>
              <a:rPr lang="en-US" sz="3200" u="sng" dirty="0">
                <a:solidFill>
                  <a:srgbClr val="000000"/>
                </a:solidFill>
                <a:latin typeface="verdana" panose="020B0604030504040204" pitchFamily="34" charset="0"/>
              </a:rPr>
              <a:t> class</a:t>
            </a:r>
            <a:endParaRPr lang="en-US" sz="3200" u="sng" dirty="0"/>
          </a:p>
        </p:txBody>
      </p:sp>
      <p:sp>
        <p:nvSpPr>
          <p:cNvPr id="3" name="Content Placeholder 2"/>
          <p:cNvSpPr>
            <a:spLocks noGrp="1"/>
          </p:cNvSpPr>
          <p:nvPr>
            <p:ph idx="1"/>
          </p:nvPr>
        </p:nvSpPr>
        <p:spPr>
          <a:xfrm>
            <a:off x="695595" y="483961"/>
            <a:ext cx="11496405" cy="6374039"/>
          </a:xfrm>
        </p:spPr>
        <p:txBody>
          <a:bodyPr>
            <a:normAutofit fontScale="77500" lnSpcReduction="20000"/>
          </a:bodyPr>
          <a:lstStyle/>
          <a:p>
            <a:r>
              <a:rPr lang="en-US" dirty="0">
                <a:solidFill>
                  <a:srgbClr val="000000"/>
                </a:solidFill>
                <a:latin typeface="verdana" panose="020B0604030504040204" pitchFamily="34" charset="0"/>
              </a:rPr>
              <a:t>The </a:t>
            </a:r>
            <a:r>
              <a:rPr lang="en-US" dirty="0" err="1">
                <a:solidFill>
                  <a:srgbClr val="000000"/>
                </a:solidFill>
                <a:latin typeface="verdana" panose="020B0604030504040204" pitchFamily="34" charset="0"/>
              </a:rPr>
              <a:t>ArrayList</a:t>
            </a:r>
            <a:r>
              <a:rPr lang="en-US" dirty="0">
                <a:solidFill>
                  <a:srgbClr val="000000"/>
                </a:solidFill>
                <a:latin typeface="verdana" panose="020B0604030504040204" pitchFamily="34" charset="0"/>
              </a:rPr>
              <a:t> class implements the List interface. </a:t>
            </a:r>
          </a:p>
          <a:p>
            <a:r>
              <a:rPr lang="en-US" dirty="0">
                <a:solidFill>
                  <a:srgbClr val="000000"/>
                </a:solidFill>
                <a:latin typeface="verdana" panose="020B0604030504040204" pitchFamily="34" charset="0"/>
              </a:rPr>
              <a:t>It uses a dynamic array to store the duplicate element of different data types. </a:t>
            </a:r>
          </a:p>
          <a:p>
            <a:r>
              <a:rPr lang="en-US" dirty="0">
                <a:solidFill>
                  <a:srgbClr val="000000"/>
                </a:solidFill>
                <a:latin typeface="verdana" panose="020B0604030504040204" pitchFamily="34" charset="0"/>
              </a:rPr>
              <a:t>The </a:t>
            </a:r>
            <a:r>
              <a:rPr lang="en-US" dirty="0" err="1">
                <a:solidFill>
                  <a:srgbClr val="000000"/>
                </a:solidFill>
                <a:latin typeface="verdana" panose="020B0604030504040204" pitchFamily="34" charset="0"/>
              </a:rPr>
              <a:t>ArrayList</a:t>
            </a:r>
            <a:r>
              <a:rPr lang="en-US" dirty="0">
                <a:solidFill>
                  <a:srgbClr val="000000"/>
                </a:solidFill>
                <a:latin typeface="verdana" panose="020B0604030504040204" pitchFamily="34" charset="0"/>
              </a:rPr>
              <a:t> class maintains the insertion order and is non-synchronized. </a:t>
            </a:r>
          </a:p>
          <a:p>
            <a:r>
              <a:rPr lang="en-US" dirty="0">
                <a:solidFill>
                  <a:srgbClr val="000000"/>
                </a:solidFill>
                <a:latin typeface="verdana" panose="020B0604030504040204" pitchFamily="34" charset="0"/>
              </a:rPr>
              <a:t>The elements stored in the </a:t>
            </a:r>
            <a:r>
              <a:rPr lang="en-US" dirty="0" err="1">
                <a:solidFill>
                  <a:srgbClr val="000000"/>
                </a:solidFill>
                <a:latin typeface="verdana" panose="020B0604030504040204" pitchFamily="34" charset="0"/>
              </a:rPr>
              <a:t>ArrayList</a:t>
            </a:r>
            <a:r>
              <a:rPr lang="en-US" dirty="0">
                <a:solidFill>
                  <a:srgbClr val="000000"/>
                </a:solidFill>
                <a:latin typeface="verdana" panose="020B0604030504040204" pitchFamily="34" charset="0"/>
              </a:rPr>
              <a:t> class can be randomly accessed.</a:t>
            </a:r>
          </a:p>
          <a:p>
            <a:endParaRPr lang="en-US" dirty="0">
              <a:solidFill>
                <a:srgbClr val="000000"/>
              </a:solidFill>
              <a:latin typeface="verdana" panose="020B0604030504040204" pitchFamily="34" charset="0"/>
            </a:endParaRPr>
          </a:p>
          <a:p>
            <a:pPr marL="457200" lvl="1" indent="0">
              <a:buNone/>
            </a:pPr>
            <a:r>
              <a:rPr lang="en-US" b="1" dirty="0">
                <a:solidFill>
                  <a:srgbClr val="006699"/>
                </a:solidFill>
                <a:latin typeface="verdana" panose="020B0604030504040204" pitchFamily="34" charset="0"/>
              </a:rPr>
              <a:t>import</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java.util</a:t>
            </a:r>
            <a:r>
              <a:rPr lang="en-US" dirty="0">
                <a:solidFill>
                  <a:srgbClr val="000000"/>
                </a:solidFill>
                <a:latin typeface="verdana" panose="020B0604030504040204" pitchFamily="34" charset="0"/>
              </a:rPr>
              <a:t>.*;  </a:t>
            </a:r>
          </a:p>
          <a:p>
            <a:pPr marL="457200" lvl="1" indent="0">
              <a:buNone/>
            </a:pP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TestJavaCollection1{  </a:t>
            </a:r>
          </a:p>
          <a:p>
            <a:pPr marL="457200" lvl="1" indent="0">
              <a:buNone/>
            </a:pP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static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main(String </a:t>
            </a:r>
            <a:r>
              <a:rPr lang="en-US" dirty="0" err="1">
                <a:solidFill>
                  <a:srgbClr val="000000"/>
                </a:solidFill>
                <a:latin typeface="verdana" panose="020B0604030504040204" pitchFamily="34" charset="0"/>
              </a:rPr>
              <a:t>args</a:t>
            </a:r>
            <a:r>
              <a:rPr lang="en-US" dirty="0">
                <a:solidFill>
                  <a:srgbClr val="000000"/>
                </a:solidFill>
                <a:latin typeface="verdana" panose="020B0604030504040204" pitchFamily="34" charset="0"/>
              </a:rPr>
              <a:t>[]){  </a:t>
            </a:r>
          </a:p>
          <a:p>
            <a:pPr marL="457200" lvl="1" indent="0">
              <a:buNone/>
            </a:pPr>
            <a:r>
              <a:rPr lang="en-US" dirty="0" err="1">
                <a:solidFill>
                  <a:srgbClr val="000000"/>
                </a:solidFill>
                <a:latin typeface="verdana" panose="020B0604030504040204" pitchFamily="34" charset="0"/>
              </a:rPr>
              <a:t>ArrayList</a:t>
            </a:r>
            <a:r>
              <a:rPr lang="en-US" dirty="0">
                <a:solidFill>
                  <a:srgbClr val="000000"/>
                </a:solidFill>
                <a:latin typeface="verdana" panose="020B0604030504040204" pitchFamily="34" charset="0"/>
              </a:rPr>
              <a:t>&lt;String&gt; list=</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ArrayList</a:t>
            </a:r>
            <a:r>
              <a:rPr lang="en-US" dirty="0">
                <a:solidFill>
                  <a:srgbClr val="000000"/>
                </a:solidFill>
                <a:latin typeface="verdana" panose="020B0604030504040204" pitchFamily="34" charset="0"/>
              </a:rPr>
              <a:t>&lt;String&gt;();</a:t>
            </a:r>
            <a:r>
              <a:rPr lang="en-US" dirty="0">
                <a:solidFill>
                  <a:srgbClr val="008200"/>
                </a:solidFill>
                <a:latin typeface="verdana" panose="020B0604030504040204" pitchFamily="34" charset="0"/>
              </a:rPr>
              <a:t>//Creating </a:t>
            </a:r>
            <a:r>
              <a:rPr lang="en-US" dirty="0" err="1">
                <a:solidFill>
                  <a:srgbClr val="008200"/>
                </a:solidFill>
                <a:latin typeface="verdana" panose="020B0604030504040204" pitchFamily="34" charset="0"/>
              </a:rPr>
              <a:t>arraylist</a:t>
            </a:r>
            <a:r>
              <a:rPr lang="en-US" dirty="0">
                <a:solidFill>
                  <a:srgbClr val="000000"/>
                </a:solidFill>
                <a:latin typeface="verdana" panose="020B0604030504040204" pitchFamily="34" charset="0"/>
              </a:rPr>
              <a:t>  </a:t>
            </a:r>
          </a:p>
          <a:p>
            <a:pPr marL="457200" lvl="1" indent="0">
              <a:buNone/>
            </a:pPr>
            <a:r>
              <a:rPr lang="en-US" dirty="0" err="1">
                <a:solidFill>
                  <a:srgbClr val="000000"/>
                </a:solidFill>
                <a:latin typeface="verdana" panose="020B0604030504040204" pitchFamily="34" charset="0"/>
              </a:rPr>
              <a:t>list.add</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"Ravi"</a:t>
            </a:r>
            <a:r>
              <a:rPr lang="en-US" dirty="0">
                <a:solidFill>
                  <a:srgbClr val="000000"/>
                </a:solidFill>
                <a:latin typeface="verdana" panose="020B0604030504040204" pitchFamily="34" charset="0"/>
              </a:rPr>
              <a:t>);</a:t>
            </a:r>
            <a:r>
              <a:rPr lang="en-US" dirty="0">
                <a:solidFill>
                  <a:srgbClr val="008200"/>
                </a:solidFill>
                <a:latin typeface="verdana" panose="020B0604030504040204" pitchFamily="34" charset="0"/>
              </a:rPr>
              <a:t>//Adding object in </a:t>
            </a:r>
            <a:r>
              <a:rPr lang="en-US" dirty="0" err="1">
                <a:solidFill>
                  <a:srgbClr val="008200"/>
                </a:solidFill>
                <a:latin typeface="verdana" panose="020B0604030504040204" pitchFamily="34" charset="0"/>
              </a:rPr>
              <a:t>arraylist</a:t>
            </a:r>
            <a:r>
              <a:rPr lang="en-US" dirty="0">
                <a:solidFill>
                  <a:srgbClr val="000000"/>
                </a:solidFill>
                <a:latin typeface="verdana" panose="020B0604030504040204" pitchFamily="34" charset="0"/>
              </a:rPr>
              <a:t>  </a:t>
            </a:r>
          </a:p>
          <a:p>
            <a:pPr marL="457200" lvl="1" indent="0">
              <a:buNone/>
            </a:pPr>
            <a:r>
              <a:rPr lang="en-US" dirty="0" err="1">
                <a:solidFill>
                  <a:srgbClr val="000000"/>
                </a:solidFill>
                <a:latin typeface="verdana" panose="020B0604030504040204" pitchFamily="34" charset="0"/>
              </a:rPr>
              <a:t>list.add</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"Vijay"</a:t>
            </a:r>
            <a:r>
              <a:rPr lang="en-US" dirty="0">
                <a:solidFill>
                  <a:srgbClr val="000000"/>
                </a:solidFill>
                <a:latin typeface="verdana" panose="020B0604030504040204" pitchFamily="34" charset="0"/>
              </a:rPr>
              <a:t>);  </a:t>
            </a:r>
          </a:p>
          <a:p>
            <a:pPr marL="457200" lvl="1" indent="0">
              <a:buNone/>
            </a:pPr>
            <a:r>
              <a:rPr lang="en-US" dirty="0" err="1">
                <a:solidFill>
                  <a:srgbClr val="000000"/>
                </a:solidFill>
                <a:latin typeface="verdana" panose="020B0604030504040204" pitchFamily="34" charset="0"/>
              </a:rPr>
              <a:t>list.add</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"Ravi"</a:t>
            </a:r>
            <a:r>
              <a:rPr lang="en-US" dirty="0">
                <a:solidFill>
                  <a:srgbClr val="000000"/>
                </a:solidFill>
                <a:latin typeface="verdana" panose="020B0604030504040204" pitchFamily="34" charset="0"/>
              </a:rPr>
              <a:t>);  </a:t>
            </a:r>
          </a:p>
          <a:p>
            <a:pPr marL="457200" lvl="1" indent="0">
              <a:buNone/>
            </a:pPr>
            <a:r>
              <a:rPr lang="en-US" dirty="0" err="1">
                <a:solidFill>
                  <a:srgbClr val="000000"/>
                </a:solidFill>
                <a:latin typeface="verdana" panose="020B0604030504040204" pitchFamily="34" charset="0"/>
              </a:rPr>
              <a:t>list.add</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"Ajay"</a:t>
            </a:r>
            <a:r>
              <a:rPr lang="en-US" dirty="0">
                <a:solidFill>
                  <a:srgbClr val="000000"/>
                </a:solidFill>
                <a:latin typeface="verdana" panose="020B0604030504040204" pitchFamily="34" charset="0"/>
              </a:rPr>
              <a:t>);  </a:t>
            </a:r>
          </a:p>
          <a:p>
            <a:pPr marL="457200" lvl="1" indent="0">
              <a:buNone/>
            </a:pPr>
            <a:r>
              <a:rPr lang="en-US" dirty="0">
                <a:solidFill>
                  <a:srgbClr val="008200"/>
                </a:solidFill>
                <a:latin typeface="verdana" panose="020B0604030504040204" pitchFamily="34" charset="0"/>
              </a:rPr>
              <a:t>//Traversing list through Iterator</a:t>
            </a:r>
            <a:r>
              <a:rPr lang="en-US" dirty="0">
                <a:solidFill>
                  <a:srgbClr val="000000"/>
                </a:solidFill>
                <a:latin typeface="verdana" panose="020B0604030504040204" pitchFamily="34" charset="0"/>
              </a:rPr>
              <a:t>  </a:t>
            </a:r>
          </a:p>
          <a:p>
            <a:pPr marL="457200" lvl="1" indent="0">
              <a:buNone/>
            </a:pPr>
            <a:r>
              <a:rPr lang="en-US" dirty="0">
                <a:solidFill>
                  <a:srgbClr val="000000"/>
                </a:solidFill>
                <a:latin typeface="verdana" panose="020B0604030504040204" pitchFamily="34" charset="0"/>
              </a:rPr>
              <a:t>Iterator </a:t>
            </a:r>
            <a:r>
              <a:rPr lang="en-US" dirty="0" err="1">
                <a:solidFill>
                  <a:srgbClr val="000000"/>
                </a:solidFill>
                <a:latin typeface="verdana" panose="020B0604030504040204" pitchFamily="34" charset="0"/>
              </a:rPr>
              <a:t>itr</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list.iterator</a:t>
            </a:r>
            <a:r>
              <a:rPr lang="en-US" dirty="0">
                <a:solidFill>
                  <a:srgbClr val="000000"/>
                </a:solidFill>
                <a:latin typeface="verdana" panose="020B0604030504040204" pitchFamily="34" charset="0"/>
              </a:rPr>
              <a:t>();  </a:t>
            </a:r>
          </a:p>
          <a:p>
            <a:pPr marL="457200" lvl="1" indent="0">
              <a:buNone/>
            </a:pPr>
            <a:r>
              <a:rPr lang="en-US" b="1" dirty="0">
                <a:solidFill>
                  <a:srgbClr val="006699"/>
                </a:solidFill>
                <a:latin typeface="verdana" panose="020B0604030504040204" pitchFamily="34" charset="0"/>
              </a:rPr>
              <a:t>while</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itr.hasNext</a:t>
            </a:r>
            <a:r>
              <a:rPr lang="en-US" dirty="0">
                <a:solidFill>
                  <a:srgbClr val="000000"/>
                </a:solidFill>
                <a:latin typeface="verdana" panose="020B0604030504040204" pitchFamily="34" charset="0"/>
              </a:rPr>
              <a:t>()){  </a:t>
            </a:r>
          </a:p>
          <a:p>
            <a:pPr marL="457200" lvl="1" indent="0">
              <a:buNone/>
            </a:pP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itr.next</a:t>
            </a:r>
            <a:r>
              <a:rPr lang="en-US" dirty="0">
                <a:solidFill>
                  <a:srgbClr val="000000"/>
                </a:solidFill>
                <a:latin typeface="verdana" panose="020B0604030504040204" pitchFamily="34" charset="0"/>
              </a:rPr>
              <a:t>());  </a:t>
            </a:r>
          </a:p>
          <a:p>
            <a:pPr marL="457200" lvl="1" indent="0">
              <a:buNone/>
            </a:pPr>
            <a:r>
              <a:rPr lang="en-US" dirty="0">
                <a:solidFill>
                  <a:srgbClr val="000000"/>
                </a:solidFill>
                <a:latin typeface="verdana" panose="020B0604030504040204" pitchFamily="34" charset="0"/>
              </a:rPr>
              <a:t>}  </a:t>
            </a:r>
          </a:p>
          <a:p>
            <a:pPr marL="457200" lvl="1" indent="0">
              <a:buNone/>
            </a:pPr>
            <a:r>
              <a:rPr lang="en-US" dirty="0">
                <a:solidFill>
                  <a:srgbClr val="000000"/>
                </a:solidFill>
                <a:latin typeface="verdana" panose="020B0604030504040204" pitchFamily="34" charset="0"/>
              </a:rPr>
              <a:t>}  </a:t>
            </a:r>
          </a:p>
          <a:p>
            <a:pPr marL="457200" lvl="1" indent="0">
              <a:buNone/>
            </a:pPr>
            <a:r>
              <a:rPr lang="en-US" dirty="0">
                <a:solidFill>
                  <a:srgbClr val="000000"/>
                </a:solidFill>
                <a:latin typeface="verdana" panose="020B0604030504040204" pitchFamily="34" charset="0"/>
              </a:rPr>
              <a:t>}  </a:t>
            </a:r>
          </a:p>
          <a:p>
            <a:endParaRPr lang="en-US" dirty="0"/>
          </a:p>
        </p:txBody>
      </p:sp>
    </p:spTree>
    <p:extLst>
      <p:ext uri="{BB962C8B-B14F-4D97-AF65-F5344CB8AC3E}">
        <p14:creationId xmlns:p14="http://schemas.microsoft.com/office/powerpoint/2010/main" val="1842186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01081"/>
          </a:xfrm>
        </p:spPr>
        <p:txBody>
          <a:bodyPr>
            <a:normAutofit fontScale="90000"/>
          </a:bodyPr>
          <a:lstStyle/>
          <a:p>
            <a:pPr algn="ctr"/>
            <a:r>
              <a:rPr lang="en-US" sz="3200" u="sng" dirty="0" err="1">
                <a:solidFill>
                  <a:srgbClr val="000000"/>
                </a:solidFill>
                <a:latin typeface="verdana" panose="020B0604030504040204" pitchFamily="34" charset="0"/>
              </a:rPr>
              <a:t>LinkedList</a:t>
            </a:r>
            <a:endParaRPr lang="en-US" sz="3200" u="sng" dirty="0"/>
          </a:p>
        </p:txBody>
      </p:sp>
      <p:sp>
        <p:nvSpPr>
          <p:cNvPr id="3" name="Content Placeholder 2"/>
          <p:cNvSpPr>
            <a:spLocks noGrp="1"/>
          </p:cNvSpPr>
          <p:nvPr>
            <p:ph idx="1"/>
          </p:nvPr>
        </p:nvSpPr>
        <p:spPr>
          <a:xfrm>
            <a:off x="564968" y="780595"/>
            <a:ext cx="11062063" cy="6077405"/>
          </a:xfrm>
        </p:spPr>
        <p:txBody>
          <a:bodyPr>
            <a:normAutofit fontScale="92500" lnSpcReduction="10000"/>
          </a:bodyPr>
          <a:lstStyle/>
          <a:p>
            <a:r>
              <a:rPr lang="en-US" sz="2200" dirty="0" err="1">
                <a:solidFill>
                  <a:srgbClr val="000000"/>
                </a:solidFill>
                <a:latin typeface="verdana" panose="020B0604030504040204" pitchFamily="34" charset="0"/>
              </a:rPr>
              <a:t>LinkedList</a:t>
            </a:r>
            <a:r>
              <a:rPr lang="en-US" sz="2200" dirty="0">
                <a:solidFill>
                  <a:srgbClr val="000000"/>
                </a:solidFill>
                <a:latin typeface="verdana" panose="020B0604030504040204" pitchFamily="34" charset="0"/>
              </a:rPr>
              <a:t> implements the Collection interface. </a:t>
            </a:r>
          </a:p>
          <a:p>
            <a:r>
              <a:rPr lang="en-US" sz="2200" dirty="0">
                <a:solidFill>
                  <a:srgbClr val="000000"/>
                </a:solidFill>
                <a:latin typeface="verdana" panose="020B0604030504040204" pitchFamily="34" charset="0"/>
              </a:rPr>
              <a:t>It uses a doubly linked list internally to store the elements.</a:t>
            </a:r>
          </a:p>
          <a:p>
            <a:r>
              <a:rPr lang="en-US" sz="2200" dirty="0">
                <a:solidFill>
                  <a:srgbClr val="000000"/>
                </a:solidFill>
                <a:latin typeface="verdana" panose="020B0604030504040204" pitchFamily="34" charset="0"/>
              </a:rPr>
              <a:t> It can store the duplicate elements. It maintains the insertion order and is not synchronized.</a:t>
            </a:r>
          </a:p>
          <a:p>
            <a:r>
              <a:rPr lang="en-US" sz="2200" dirty="0">
                <a:solidFill>
                  <a:srgbClr val="000000"/>
                </a:solidFill>
                <a:latin typeface="verdana" panose="020B0604030504040204" pitchFamily="34" charset="0"/>
              </a:rPr>
              <a:t> In </a:t>
            </a:r>
            <a:r>
              <a:rPr lang="en-US" sz="2200" dirty="0" err="1">
                <a:solidFill>
                  <a:srgbClr val="000000"/>
                </a:solidFill>
                <a:latin typeface="verdana" panose="020B0604030504040204" pitchFamily="34" charset="0"/>
              </a:rPr>
              <a:t>LinkedList</a:t>
            </a:r>
            <a:r>
              <a:rPr lang="en-US" sz="2200" dirty="0">
                <a:solidFill>
                  <a:srgbClr val="000000"/>
                </a:solidFill>
                <a:latin typeface="verdana" panose="020B0604030504040204" pitchFamily="34" charset="0"/>
              </a:rPr>
              <a:t>, the manipulation is fast because no shifting is required.</a:t>
            </a:r>
          </a:p>
          <a:p>
            <a:endParaRPr lang="en-US" dirty="0">
              <a:solidFill>
                <a:srgbClr val="000000"/>
              </a:solidFill>
              <a:latin typeface="verdana" panose="020B0604030504040204" pitchFamily="34" charset="0"/>
            </a:endParaRPr>
          </a:p>
          <a:p>
            <a:pPr marL="1371600" lvl="3" indent="0">
              <a:buNone/>
            </a:pPr>
            <a:r>
              <a:rPr lang="en-US" b="1" dirty="0">
                <a:solidFill>
                  <a:srgbClr val="006699"/>
                </a:solidFill>
                <a:latin typeface="verdana" panose="020B0604030504040204" pitchFamily="34" charset="0"/>
              </a:rPr>
              <a:t>import</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java.util</a:t>
            </a:r>
            <a:r>
              <a:rPr lang="en-US" dirty="0">
                <a:solidFill>
                  <a:srgbClr val="000000"/>
                </a:solidFill>
                <a:latin typeface="verdana" panose="020B0604030504040204" pitchFamily="34" charset="0"/>
              </a:rPr>
              <a:t>.*;  </a:t>
            </a:r>
          </a:p>
          <a:p>
            <a:pPr marL="1371600" lvl="3" indent="0">
              <a:buNone/>
            </a:pP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TestJavaCollection2{  </a:t>
            </a:r>
          </a:p>
          <a:p>
            <a:pPr marL="1371600" lvl="3" indent="0">
              <a:buNone/>
            </a:pP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static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main(String </a:t>
            </a:r>
            <a:r>
              <a:rPr lang="en-US" dirty="0" err="1">
                <a:solidFill>
                  <a:srgbClr val="000000"/>
                </a:solidFill>
                <a:latin typeface="verdana" panose="020B0604030504040204" pitchFamily="34" charset="0"/>
              </a:rPr>
              <a:t>args</a:t>
            </a:r>
            <a:r>
              <a:rPr lang="en-US" dirty="0">
                <a:solidFill>
                  <a:srgbClr val="000000"/>
                </a:solidFill>
                <a:latin typeface="verdana" panose="020B0604030504040204" pitchFamily="34" charset="0"/>
              </a:rPr>
              <a:t>[]){  </a:t>
            </a:r>
          </a:p>
          <a:p>
            <a:pPr marL="1371600" lvl="3" indent="0">
              <a:buNone/>
            </a:pPr>
            <a:r>
              <a:rPr lang="en-US" dirty="0">
                <a:solidFill>
                  <a:srgbClr val="000000"/>
                </a:solidFill>
                <a:latin typeface="verdana" panose="020B0604030504040204" pitchFamily="34" charset="0"/>
              </a:rPr>
              <a:t>List&lt;String&gt; al=</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LinkedList&lt;String&gt;();  </a:t>
            </a:r>
          </a:p>
          <a:p>
            <a:pPr marL="1371600" lvl="3" indent="0">
              <a:buNone/>
            </a:pPr>
            <a:r>
              <a:rPr lang="en-US" dirty="0" err="1">
                <a:solidFill>
                  <a:srgbClr val="000000"/>
                </a:solidFill>
                <a:latin typeface="verdana" panose="020B0604030504040204" pitchFamily="34" charset="0"/>
              </a:rPr>
              <a:t>al.add</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"Ravi"</a:t>
            </a:r>
            <a:r>
              <a:rPr lang="en-US" dirty="0">
                <a:solidFill>
                  <a:srgbClr val="000000"/>
                </a:solidFill>
                <a:latin typeface="verdana" panose="020B0604030504040204" pitchFamily="34" charset="0"/>
              </a:rPr>
              <a:t>);  </a:t>
            </a:r>
          </a:p>
          <a:p>
            <a:pPr marL="1371600" lvl="3" indent="0">
              <a:buNone/>
            </a:pPr>
            <a:r>
              <a:rPr lang="en-US" dirty="0" err="1">
                <a:solidFill>
                  <a:srgbClr val="000000"/>
                </a:solidFill>
                <a:latin typeface="verdana" panose="020B0604030504040204" pitchFamily="34" charset="0"/>
              </a:rPr>
              <a:t>al.add</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"Vijay"</a:t>
            </a:r>
            <a:r>
              <a:rPr lang="en-US" dirty="0">
                <a:solidFill>
                  <a:srgbClr val="000000"/>
                </a:solidFill>
                <a:latin typeface="verdana" panose="020B0604030504040204" pitchFamily="34" charset="0"/>
              </a:rPr>
              <a:t>);  </a:t>
            </a:r>
          </a:p>
          <a:p>
            <a:pPr marL="1371600" lvl="3" indent="0">
              <a:buNone/>
            </a:pPr>
            <a:r>
              <a:rPr lang="en-US" dirty="0" err="1">
                <a:solidFill>
                  <a:srgbClr val="000000"/>
                </a:solidFill>
                <a:latin typeface="verdana" panose="020B0604030504040204" pitchFamily="34" charset="0"/>
              </a:rPr>
              <a:t>al.add</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"Ravi"</a:t>
            </a:r>
            <a:r>
              <a:rPr lang="en-US" dirty="0">
                <a:solidFill>
                  <a:srgbClr val="000000"/>
                </a:solidFill>
                <a:latin typeface="verdana" panose="020B0604030504040204" pitchFamily="34" charset="0"/>
              </a:rPr>
              <a:t>);  </a:t>
            </a:r>
          </a:p>
          <a:p>
            <a:pPr marL="1371600" lvl="3" indent="0">
              <a:buNone/>
            </a:pPr>
            <a:r>
              <a:rPr lang="en-US" dirty="0" err="1">
                <a:solidFill>
                  <a:srgbClr val="000000"/>
                </a:solidFill>
                <a:latin typeface="verdana" panose="020B0604030504040204" pitchFamily="34" charset="0"/>
              </a:rPr>
              <a:t>al.add</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"Ajay"</a:t>
            </a:r>
            <a:r>
              <a:rPr lang="en-US" dirty="0">
                <a:solidFill>
                  <a:srgbClr val="000000"/>
                </a:solidFill>
                <a:latin typeface="verdana" panose="020B0604030504040204" pitchFamily="34" charset="0"/>
              </a:rPr>
              <a:t>);  </a:t>
            </a:r>
          </a:p>
          <a:p>
            <a:pPr marL="1371600" lvl="3" indent="0">
              <a:buNone/>
            </a:pPr>
            <a:r>
              <a:rPr lang="en-US" dirty="0">
                <a:solidFill>
                  <a:srgbClr val="000000"/>
                </a:solidFill>
                <a:latin typeface="verdana" panose="020B0604030504040204" pitchFamily="34" charset="0"/>
              </a:rPr>
              <a:t>Iterator&lt;String&gt; </a:t>
            </a:r>
            <a:r>
              <a:rPr lang="en-US" dirty="0" err="1">
                <a:solidFill>
                  <a:srgbClr val="000000"/>
                </a:solidFill>
                <a:latin typeface="verdana" panose="020B0604030504040204" pitchFamily="34" charset="0"/>
              </a:rPr>
              <a:t>itr</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al.iterator</a:t>
            </a:r>
            <a:r>
              <a:rPr lang="en-US" dirty="0">
                <a:solidFill>
                  <a:srgbClr val="000000"/>
                </a:solidFill>
                <a:latin typeface="verdana" panose="020B0604030504040204" pitchFamily="34" charset="0"/>
              </a:rPr>
              <a:t>();  </a:t>
            </a:r>
          </a:p>
          <a:p>
            <a:pPr marL="1371600" lvl="3" indent="0">
              <a:buNone/>
            </a:pPr>
            <a:r>
              <a:rPr lang="en-US" b="1" dirty="0">
                <a:solidFill>
                  <a:srgbClr val="006699"/>
                </a:solidFill>
                <a:latin typeface="verdana" panose="020B0604030504040204" pitchFamily="34" charset="0"/>
              </a:rPr>
              <a:t>while</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itr.hasNext</a:t>
            </a:r>
            <a:r>
              <a:rPr lang="en-US" dirty="0">
                <a:solidFill>
                  <a:srgbClr val="000000"/>
                </a:solidFill>
                <a:latin typeface="verdana" panose="020B0604030504040204" pitchFamily="34" charset="0"/>
              </a:rPr>
              <a:t>()){  </a:t>
            </a:r>
          </a:p>
          <a:p>
            <a:pPr marL="1371600" lvl="3" indent="0">
              <a:buNone/>
            </a:pP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itr.next</a:t>
            </a:r>
            <a:r>
              <a:rPr lang="en-US" dirty="0">
                <a:solidFill>
                  <a:srgbClr val="000000"/>
                </a:solidFill>
                <a:latin typeface="verdana" panose="020B0604030504040204" pitchFamily="34" charset="0"/>
              </a:rPr>
              <a:t>());  </a:t>
            </a:r>
          </a:p>
          <a:p>
            <a:pPr marL="1371600" lvl="3" indent="0">
              <a:buNone/>
            </a:pPr>
            <a:r>
              <a:rPr lang="en-US" dirty="0">
                <a:solidFill>
                  <a:srgbClr val="000000"/>
                </a:solidFill>
                <a:latin typeface="verdana" panose="020B0604030504040204" pitchFamily="34" charset="0"/>
              </a:rPr>
              <a:t>}  </a:t>
            </a:r>
          </a:p>
          <a:p>
            <a:pPr marL="1371600" lvl="3" indent="0">
              <a:buNone/>
            </a:pPr>
            <a:r>
              <a:rPr lang="en-US" dirty="0">
                <a:solidFill>
                  <a:srgbClr val="000000"/>
                </a:solidFill>
                <a:latin typeface="verdana" panose="020B0604030504040204" pitchFamily="34" charset="0"/>
              </a:rPr>
              <a:t>}  </a:t>
            </a:r>
          </a:p>
          <a:p>
            <a:pPr marL="1371600" lvl="3" indent="0">
              <a:buNone/>
            </a:pPr>
            <a:r>
              <a:rPr lang="en-US" dirty="0">
                <a:solidFill>
                  <a:srgbClr val="000000"/>
                </a:solidFill>
                <a:latin typeface="verdana" panose="020B0604030504040204" pitchFamily="34" charset="0"/>
              </a:rPr>
              <a:t>}  </a:t>
            </a:r>
          </a:p>
          <a:p>
            <a:endParaRPr lang="en-US" dirty="0"/>
          </a:p>
        </p:txBody>
      </p:sp>
    </p:spTree>
    <p:extLst>
      <p:ext uri="{BB962C8B-B14F-4D97-AF65-F5344CB8AC3E}">
        <p14:creationId xmlns:p14="http://schemas.microsoft.com/office/powerpoint/2010/main" val="3176864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12874"/>
            <a:ext cx="10515600" cy="536212"/>
          </a:xfrm>
        </p:spPr>
        <p:txBody>
          <a:bodyPr>
            <a:normAutofit fontScale="90000"/>
          </a:bodyPr>
          <a:lstStyle/>
          <a:p>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97896847"/>
              </p:ext>
            </p:extLst>
          </p:nvPr>
        </p:nvGraphicFramePr>
        <p:xfrm>
          <a:off x="1356942" y="1218788"/>
          <a:ext cx="9341538" cy="4698686"/>
        </p:xfrm>
        <a:graphic>
          <a:graphicData uri="http://schemas.openxmlformats.org/drawingml/2006/table">
            <a:tbl>
              <a:tblPr/>
              <a:tblGrid>
                <a:gridCol w="4670769">
                  <a:extLst>
                    <a:ext uri="{9D8B030D-6E8A-4147-A177-3AD203B41FA5}">
                      <a16:colId xmlns:a16="http://schemas.microsoft.com/office/drawing/2014/main" val="3405166434"/>
                    </a:ext>
                  </a:extLst>
                </a:gridCol>
                <a:gridCol w="4670769">
                  <a:extLst>
                    <a:ext uri="{9D8B030D-6E8A-4147-A177-3AD203B41FA5}">
                      <a16:colId xmlns:a16="http://schemas.microsoft.com/office/drawing/2014/main" val="4129706428"/>
                    </a:ext>
                  </a:extLst>
                </a:gridCol>
              </a:tblGrid>
              <a:tr h="451915">
                <a:tc>
                  <a:txBody>
                    <a:bodyPr/>
                    <a:lstStyle/>
                    <a:p>
                      <a:pPr algn="l" fontAlgn="t"/>
                      <a:r>
                        <a:rPr lang="en-US" sz="1500">
                          <a:solidFill>
                            <a:srgbClr val="000000"/>
                          </a:solidFill>
                          <a:effectLst/>
                          <a:latin typeface="times new roman" panose="02020603050405020304" pitchFamily="18" charset="0"/>
                        </a:rPr>
                        <a:t>ArrayList</a:t>
                      </a:r>
                    </a:p>
                  </a:txBody>
                  <a:tcPr marL="95146" marR="95146" marT="95146" marB="95146">
                    <a:lnL w="9525" cap="flat" cmpd="sng" algn="ctr">
                      <a:solidFill>
                        <a:srgbClr val="00172F"/>
                      </a:solidFill>
                      <a:prstDash val="solid"/>
                      <a:round/>
                      <a:headEnd type="none" w="med" len="med"/>
                      <a:tailEnd type="none" w="med" len="med"/>
                    </a:lnL>
                    <a:lnR w="9525" cap="flat" cmpd="sng" algn="ctr">
                      <a:solidFill>
                        <a:srgbClr val="00172F"/>
                      </a:solidFill>
                      <a:prstDash val="solid"/>
                      <a:round/>
                      <a:headEnd type="none" w="med" len="med"/>
                      <a:tailEnd type="none" w="med" len="med"/>
                    </a:lnR>
                    <a:lnT w="9525" cap="flat" cmpd="sng" algn="ctr">
                      <a:solidFill>
                        <a:srgbClr val="00172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500">
                          <a:solidFill>
                            <a:srgbClr val="000000"/>
                          </a:solidFill>
                          <a:effectLst/>
                          <a:latin typeface="times new roman" panose="02020603050405020304" pitchFamily="18" charset="0"/>
                        </a:rPr>
                        <a:t>LinkedList</a:t>
                      </a:r>
                    </a:p>
                  </a:txBody>
                  <a:tcPr marL="95146" marR="95146" marT="95146" marB="95146">
                    <a:lnL w="9525" cap="flat" cmpd="sng" algn="ctr">
                      <a:solidFill>
                        <a:srgbClr val="00172F"/>
                      </a:solidFill>
                      <a:prstDash val="solid"/>
                      <a:round/>
                      <a:headEnd type="none" w="med" len="med"/>
                      <a:tailEnd type="none" w="med" len="med"/>
                    </a:lnL>
                    <a:lnR w="9525" cap="flat" cmpd="sng" algn="ctr">
                      <a:solidFill>
                        <a:srgbClr val="00172F"/>
                      </a:solidFill>
                      <a:prstDash val="solid"/>
                      <a:round/>
                      <a:headEnd type="none" w="med" len="med"/>
                      <a:tailEnd type="none" w="med" len="med"/>
                    </a:lnR>
                    <a:lnT w="9525" cap="flat" cmpd="sng" algn="ctr">
                      <a:solidFill>
                        <a:srgbClr val="00172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824344838"/>
                  </a:ext>
                </a:extLst>
              </a:tr>
              <a:tr h="876727">
                <a:tc>
                  <a:txBody>
                    <a:bodyPr/>
                    <a:lstStyle/>
                    <a:p>
                      <a:pPr algn="l" fontAlgn="t"/>
                      <a:r>
                        <a:rPr lang="en-US" sz="1500">
                          <a:solidFill>
                            <a:srgbClr val="000000"/>
                          </a:solidFill>
                          <a:effectLst/>
                          <a:latin typeface="verdana" panose="020B0604030504040204" pitchFamily="34" charset="0"/>
                        </a:rPr>
                        <a:t>1) ArrayList internally uses a </a:t>
                      </a:r>
                      <a:r>
                        <a:rPr lang="en-US" sz="1500" b="1">
                          <a:solidFill>
                            <a:srgbClr val="000000"/>
                          </a:solidFill>
                          <a:effectLst/>
                          <a:latin typeface="verdana" panose="020B0604030504040204" pitchFamily="34" charset="0"/>
                        </a:rPr>
                        <a:t>dynamic array</a:t>
                      </a:r>
                      <a:r>
                        <a:rPr lang="en-US" sz="1500">
                          <a:solidFill>
                            <a:srgbClr val="000000"/>
                          </a:solidFill>
                          <a:effectLst/>
                          <a:latin typeface="verdana" panose="020B0604030504040204" pitchFamily="34" charset="0"/>
                        </a:rPr>
                        <a:t> to store the elements.</a:t>
                      </a:r>
                    </a:p>
                  </a:txBody>
                  <a:tcPr marL="63431" marR="63431" marT="63431" marB="6343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LinkedList internally uses a </a:t>
                      </a:r>
                      <a:r>
                        <a:rPr lang="en-US" sz="1500" b="1">
                          <a:solidFill>
                            <a:srgbClr val="000000"/>
                          </a:solidFill>
                          <a:effectLst/>
                          <a:latin typeface="verdana" panose="020B0604030504040204" pitchFamily="34" charset="0"/>
                        </a:rPr>
                        <a:t>doubly linked list</a:t>
                      </a:r>
                      <a:r>
                        <a:rPr lang="en-US" sz="1500">
                          <a:solidFill>
                            <a:srgbClr val="000000"/>
                          </a:solidFill>
                          <a:effectLst/>
                          <a:latin typeface="verdana" panose="020B0604030504040204" pitchFamily="34" charset="0"/>
                        </a:rPr>
                        <a:t> to store the elements.</a:t>
                      </a:r>
                    </a:p>
                  </a:txBody>
                  <a:tcPr marL="63431" marR="63431" marT="63431" marB="6343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715404697"/>
                  </a:ext>
                </a:extLst>
              </a:tr>
              <a:tr h="1616590">
                <a:tc>
                  <a:txBody>
                    <a:bodyPr/>
                    <a:lstStyle/>
                    <a:p>
                      <a:pPr algn="l" fontAlgn="t"/>
                      <a:r>
                        <a:rPr lang="en-US" sz="1500">
                          <a:solidFill>
                            <a:srgbClr val="000000"/>
                          </a:solidFill>
                          <a:effectLst/>
                          <a:latin typeface="verdana" panose="020B0604030504040204" pitchFamily="34" charset="0"/>
                        </a:rPr>
                        <a:t>2) Manipulation with ArrayList is </a:t>
                      </a:r>
                      <a:r>
                        <a:rPr lang="en-US" sz="1500" b="1">
                          <a:solidFill>
                            <a:srgbClr val="000000"/>
                          </a:solidFill>
                          <a:effectLst/>
                          <a:latin typeface="verdana" panose="020B0604030504040204" pitchFamily="34" charset="0"/>
                        </a:rPr>
                        <a:t>slow</a:t>
                      </a:r>
                      <a:r>
                        <a:rPr lang="en-US" sz="1500">
                          <a:solidFill>
                            <a:srgbClr val="000000"/>
                          </a:solidFill>
                          <a:effectLst/>
                          <a:latin typeface="verdana" panose="020B0604030504040204" pitchFamily="34" charset="0"/>
                        </a:rPr>
                        <a:t> because it internally uses an array. If any element is removed from the array, all the bits are shifted in memory.</a:t>
                      </a:r>
                    </a:p>
                  </a:txBody>
                  <a:tcPr marL="63431" marR="63431" marT="63431" marB="6343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a:solidFill>
                            <a:srgbClr val="000000"/>
                          </a:solidFill>
                          <a:effectLst/>
                          <a:latin typeface="verdana" panose="020B0604030504040204" pitchFamily="34" charset="0"/>
                        </a:rPr>
                        <a:t>Manipulation with LinkedList is </a:t>
                      </a:r>
                      <a:r>
                        <a:rPr lang="en-US" sz="1500" b="1">
                          <a:solidFill>
                            <a:srgbClr val="000000"/>
                          </a:solidFill>
                          <a:effectLst/>
                          <a:latin typeface="verdana" panose="020B0604030504040204" pitchFamily="34" charset="0"/>
                        </a:rPr>
                        <a:t>faster</a:t>
                      </a:r>
                      <a:r>
                        <a:rPr lang="en-US" sz="1500">
                          <a:solidFill>
                            <a:srgbClr val="000000"/>
                          </a:solidFill>
                          <a:effectLst/>
                          <a:latin typeface="verdana" panose="020B0604030504040204" pitchFamily="34" charset="0"/>
                        </a:rPr>
                        <a:t> than ArrayList because it uses a doubly linked list, so no bit shifting is required in memory.</a:t>
                      </a:r>
                    </a:p>
                  </a:txBody>
                  <a:tcPr marL="63431" marR="63431" marT="63431" marB="6343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122566046"/>
                  </a:ext>
                </a:extLst>
              </a:tr>
              <a:tr h="1123348">
                <a:tc>
                  <a:txBody>
                    <a:bodyPr/>
                    <a:lstStyle/>
                    <a:p>
                      <a:pPr algn="l" fontAlgn="t"/>
                      <a:r>
                        <a:rPr lang="en-US" sz="1500">
                          <a:solidFill>
                            <a:srgbClr val="000000"/>
                          </a:solidFill>
                          <a:effectLst/>
                          <a:latin typeface="verdana" panose="020B0604030504040204" pitchFamily="34" charset="0"/>
                        </a:rPr>
                        <a:t>3) An ArrayList class can </a:t>
                      </a:r>
                      <a:r>
                        <a:rPr lang="en-US" sz="1500" b="1">
                          <a:solidFill>
                            <a:srgbClr val="000000"/>
                          </a:solidFill>
                          <a:effectLst/>
                          <a:latin typeface="verdana" panose="020B0604030504040204" pitchFamily="34" charset="0"/>
                        </a:rPr>
                        <a:t>act as a list</a:t>
                      </a:r>
                      <a:r>
                        <a:rPr lang="en-US" sz="1500">
                          <a:solidFill>
                            <a:srgbClr val="000000"/>
                          </a:solidFill>
                          <a:effectLst/>
                          <a:latin typeface="verdana" panose="020B0604030504040204" pitchFamily="34" charset="0"/>
                        </a:rPr>
                        <a:t> only because it implements List only.</a:t>
                      </a:r>
                    </a:p>
                  </a:txBody>
                  <a:tcPr marL="63431" marR="63431" marT="63431" marB="6343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LinkedList class can </a:t>
                      </a:r>
                      <a:r>
                        <a:rPr lang="en-US" sz="1500" b="1">
                          <a:solidFill>
                            <a:srgbClr val="000000"/>
                          </a:solidFill>
                          <a:effectLst/>
                          <a:latin typeface="verdana" panose="020B0604030504040204" pitchFamily="34" charset="0"/>
                        </a:rPr>
                        <a:t>act as a list and queue</a:t>
                      </a:r>
                      <a:r>
                        <a:rPr lang="en-US" sz="1500">
                          <a:solidFill>
                            <a:srgbClr val="000000"/>
                          </a:solidFill>
                          <a:effectLst/>
                          <a:latin typeface="verdana" panose="020B0604030504040204" pitchFamily="34" charset="0"/>
                        </a:rPr>
                        <a:t> both because it implements List and Deque interfaces.</a:t>
                      </a:r>
                    </a:p>
                  </a:txBody>
                  <a:tcPr marL="63431" marR="63431" marT="63431" marB="6343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697879637"/>
                  </a:ext>
                </a:extLst>
              </a:tr>
              <a:tr h="630106">
                <a:tc>
                  <a:txBody>
                    <a:bodyPr/>
                    <a:lstStyle/>
                    <a:p>
                      <a:pPr algn="l" fontAlgn="t"/>
                      <a:r>
                        <a:rPr lang="en-US" sz="1500">
                          <a:solidFill>
                            <a:srgbClr val="000000"/>
                          </a:solidFill>
                          <a:effectLst/>
                          <a:latin typeface="verdana" panose="020B0604030504040204" pitchFamily="34" charset="0"/>
                        </a:rPr>
                        <a:t>4) ArrayList is </a:t>
                      </a:r>
                      <a:r>
                        <a:rPr lang="en-US" sz="1500" b="1">
                          <a:solidFill>
                            <a:srgbClr val="000000"/>
                          </a:solidFill>
                          <a:effectLst/>
                          <a:latin typeface="verdana" panose="020B0604030504040204" pitchFamily="34" charset="0"/>
                        </a:rPr>
                        <a:t>better for storing and accessing</a:t>
                      </a:r>
                      <a:r>
                        <a:rPr lang="en-US" sz="1500">
                          <a:solidFill>
                            <a:srgbClr val="000000"/>
                          </a:solidFill>
                          <a:effectLst/>
                          <a:latin typeface="verdana" panose="020B0604030504040204" pitchFamily="34" charset="0"/>
                        </a:rPr>
                        <a:t> data.</a:t>
                      </a:r>
                    </a:p>
                  </a:txBody>
                  <a:tcPr marL="63431" marR="63431" marT="63431" marB="6343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dirty="0" err="1">
                          <a:solidFill>
                            <a:srgbClr val="000000"/>
                          </a:solidFill>
                          <a:effectLst/>
                          <a:latin typeface="verdana" panose="020B0604030504040204" pitchFamily="34" charset="0"/>
                        </a:rPr>
                        <a:t>LinkedList</a:t>
                      </a:r>
                      <a:r>
                        <a:rPr lang="en-US" sz="1500" dirty="0">
                          <a:solidFill>
                            <a:srgbClr val="000000"/>
                          </a:solidFill>
                          <a:effectLst/>
                          <a:latin typeface="verdana" panose="020B0604030504040204" pitchFamily="34" charset="0"/>
                        </a:rPr>
                        <a:t> is </a:t>
                      </a:r>
                      <a:r>
                        <a:rPr lang="en-US" sz="1500" b="1" dirty="0">
                          <a:solidFill>
                            <a:srgbClr val="000000"/>
                          </a:solidFill>
                          <a:effectLst/>
                          <a:latin typeface="verdana" panose="020B0604030504040204" pitchFamily="34" charset="0"/>
                        </a:rPr>
                        <a:t>better for manipulating</a:t>
                      </a:r>
                      <a:r>
                        <a:rPr lang="en-US" sz="1500" dirty="0">
                          <a:solidFill>
                            <a:srgbClr val="000000"/>
                          </a:solidFill>
                          <a:effectLst/>
                          <a:latin typeface="verdana" panose="020B0604030504040204" pitchFamily="34" charset="0"/>
                        </a:rPr>
                        <a:t> data.</a:t>
                      </a:r>
                    </a:p>
                  </a:txBody>
                  <a:tcPr marL="63431" marR="63431" marT="63431" marB="6343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567790724"/>
                  </a:ext>
                </a:extLst>
              </a:tr>
            </a:tbl>
          </a:graphicData>
        </a:graphic>
      </p:graphicFrame>
    </p:spTree>
    <p:extLst>
      <p:ext uri="{BB962C8B-B14F-4D97-AF65-F5344CB8AC3E}">
        <p14:creationId xmlns:p14="http://schemas.microsoft.com/office/powerpoint/2010/main" val="4237833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314144"/>
          </a:xfrm>
        </p:spPr>
        <p:txBody>
          <a:bodyPr>
            <a:normAutofit fontScale="90000"/>
          </a:bodyPr>
          <a:lstStyle/>
          <a:p>
            <a:endParaRPr lang="en-US" dirty="0"/>
          </a:p>
        </p:txBody>
      </p:sp>
      <p:sp>
        <p:nvSpPr>
          <p:cNvPr id="3" name="Content Placeholder 2"/>
          <p:cNvSpPr>
            <a:spLocks noGrp="1"/>
          </p:cNvSpPr>
          <p:nvPr>
            <p:ph idx="1"/>
          </p:nvPr>
        </p:nvSpPr>
        <p:spPr>
          <a:xfrm>
            <a:off x="838199" y="480151"/>
            <a:ext cx="10996749" cy="6273346"/>
          </a:xfrm>
        </p:spPr>
        <p:txBody>
          <a:bodyPr>
            <a:normAutofit fontScale="47500" lnSpcReduction="20000"/>
          </a:bodyPr>
          <a:lstStyle/>
          <a:p>
            <a:pPr marL="0" indent="0">
              <a:buNone/>
            </a:pPr>
            <a:r>
              <a:rPr lang="en-US" b="1" dirty="0">
                <a:solidFill>
                  <a:srgbClr val="006699"/>
                </a:solidFill>
                <a:latin typeface="verdana" panose="020B0604030504040204" pitchFamily="34" charset="0"/>
              </a:rPr>
              <a:t>import</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java.util</a:t>
            </a:r>
            <a:r>
              <a:rPr lang="en-US" dirty="0">
                <a:solidFill>
                  <a:srgbClr val="000000"/>
                </a:solidFill>
                <a:latin typeface="verdana" panose="020B0604030504040204" pitchFamily="34" charset="0"/>
              </a:rPr>
              <a:t>.*;    </a:t>
            </a:r>
          </a:p>
          <a:p>
            <a:pPr marL="0" indent="0">
              <a:buNone/>
            </a:pP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TestArrayLinked</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static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main(String </a:t>
            </a:r>
            <a:r>
              <a:rPr lang="en-US" dirty="0" err="1">
                <a:solidFill>
                  <a:srgbClr val="000000"/>
                </a:solidFill>
                <a:latin typeface="verdana" panose="020B0604030504040204" pitchFamily="34" charset="0"/>
              </a:rPr>
              <a:t>args</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List&lt;String&gt; al=</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ArrayList</a:t>
            </a:r>
            <a:r>
              <a:rPr lang="en-US" dirty="0">
                <a:solidFill>
                  <a:srgbClr val="000000"/>
                </a:solidFill>
                <a:latin typeface="verdana" panose="020B0604030504040204" pitchFamily="34" charset="0"/>
              </a:rPr>
              <a:t>&lt;String&gt;();</a:t>
            </a:r>
            <a:r>
              <a:rPr lang="en-US" dirty="0">
                <a:solidFill>
                  <a:srgbClr val="008200"/>
                </a:solidFill>
                <a:latin typeface="verdana" panose="020B0604030504040204" pitchFamily="34" charset="0"/>
              </a:rPr>
              <a:t>//creating </a:t>
            </a:r>
            <a:r>
              <a:rPr lang="en-US" dirty="0" err="1">
                <a:solidFill>
                  <a:srgbClr val="008200"/>
                </a:solidFill>
                <a:latin typeface="verdana" panose="020B0604030504040204" pitchFamily="34" charset="0"/>
              </a:rPr>
              <a:t>arraylist</a:t>
            </a:r>
            <a:r>
              <a:rPr lang="en-US" dirty="0">
                <a:solidFill>
                  <a:srgbClr val="008200"/>
                </a:solidFill>
                <a:latin typeface="verdana" panose="020B0604030504040204" pitchFamily="34" charset="0"/>
              </a:rPr>
              <a:t>  </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al.add</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"Ravi"</a:t>
            </a:r>
            <a:r>
              <a:rPr lang="en-US" dirty="0">
                <a:solidFill>
                  <a:srgbClr val="000000"/>
                </a:solidFill>
                <a:latin typeface="verdana" panose="020B0604030504040204" pitchFamily="34" charset="0"/>
              </a:rPr>
              <a:t>);</a:t>
            </a:r>
            <a:r>
              <a:rPr lang="en-US" dirty="0">
                <a:solidFill>
                  <a:srgbClr val="008200"/>
                </a:solidFill>
                <a:latin typeface="verdana" panose="020B0604030504040204" pitchFamily="34" charset="0"/>
              </a:rPr>
              <a:t>//adding object in </a:t>
            </a:r>
            <a:r>
              <a:rPr lang="en-US" dirty="0" err="1">
                <a:solidFill>
                  <a:srgbClr val="008200"/>
                </a:solidFill>
                <a:latin typeface="verdana" panose="020B0604030504040204" pitchFamily="34" charset="0"/>
              </a:rPr>
              <a:t>arraylist</a:t>
            </a:r>
            <a:r>
              <a:rPr lang="en-US" dirty="0">
                <a:solidFill>
                  <a:srgbClr val="008200"/>
                </a:solidFill>
                <a:latin typeface="verdana" panose="020B0604030504040204" pitchFamily="34" charset="0"/>
              </a:rPr>
              <a:t>  </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al.add</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"Vijay"</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al.add</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"Ravi"</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al.add</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"Ajay"</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List&lt;String&gt; al2=</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LinkedList</a:t>
            </a:r>
            <a:r>
              <a:rPr lang="en-US" dirty="0">
                <a:solidFill>
                  <a:srgbClr val="000000"/>
                </a:solidFill>
                <a:latin typeface="verdana" panose="020B0604030504040204" pitchFamily="34" charset="0"/>
              </a:rPr>
              <a:t>&lt;String&gt;();</a:t>
            </a:r>
            <a:r>
              <a:rPr lang="en-US" dirty="0">
                <a:solidFill>
                  <a:srgbClr val="008200"/>
                </a:solidFill>
                <a:latin typeface="verdana" panose="020B0604030504040204" pitchFamily="34" charset="0"/>
              </a:rPr>
              <a:t>//creating </a:t>
            </a:r>
            <a:r>
              <a:rPr lang="en-US" dirty="0" err="1">
                <a:solidFill>
                  <a:srgbClr val="008200"/>
                </a:solidFill>
                <a:latin typeface="verdana" panose="020B0604030504040204" pitchFamily="34" charset="0"/>
              </a:rPr>
              <a:t>linkedlist</a:t>
            </a:r>
            <a:r>
              <a:rPr lang="en-US" dirty="0">
                <a:solidFill>
                  <a:srgbClr val="008200"/>
                </a:solidFill>
                <a:latin typeface="verdana" panose="020B0604030504040204" pitchFamily="34" charset="0"/>
              </a:rPr>
              <a:t>  </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al2.add(</a:t>
            </a:r>
            <a:r>
              <a:rPr lang="en-US" dirty="0">
                <a:solidFill>
                  <a:srgbClr val="0000FF"/>
                </a:solidFill>
                <a:latin typeface="verdana" panose="020B0604030504040204" pitchFamily="34" charset="0"/>
              </a:rPr>
              <a:t>"James"</a:t>
            </a:r>
            <a:r>
              <a:rPr lang="en-US" dirty="0">
                <a:solidFill>
                  <a:srgbClr val="000000"/>
                </a:solidFill>
                <a:latin typeface="verdana" panose="020B0604030504040204" pitchFamily="34" charset="0"/>
              </a:rPr>
              <a:t>);</a:t>
            </a:r>
            <a:r>
              <a:rPr lang="en-US" dirty="0">
                <a:solidFill>
                  <a:srgbClr val="008200"/>
                </a:solidFill>
                <a:latin typeface="verdana" panose="020B0604030504040204" pitchFamily="34" charset="0"/>
              </a:rPr>
              <a:t>//adding object in </a:t>
            </a:r>
            <a:r>
              <a:rPr lang="en-US" dirty="0" err="1">
                <a:solidFill>
                  <a:srgbClr val="008200"/>
                </a:solidFill>
                <a:latin typeface="verdana" panose="020B0604030504040204" pitchFamily="34" charset="0"/>
              </a:rPr>
              <a:t>linkedlist</a:t>
            </a:r>
            <a:r>
              <a:rPr lang="en-US" dirty="0">
                <a:solidFill>
                  <a:srgbClr val="008200"/>
                </a:solidFill>
                <a:latin typeface="verdana" panose="020B0604030504040204" pitchFamily="34" charset="0"/>
              </a:rPr>
              <a:t>  </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al2.add(</a:t>
            </a:r>
            <a:r>
              <a:rPr lang="en-US" dirty="0">
                <a:solidFill>
                  <a:srgbClr val="0000FF"/>
                </a:solidFill>
                <a:latin typeface="verdana" panose="020B0604030504040204" pitchFamily="34" charset="0"/>
              </a:rPr>
              <a:t>"Serena"</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al2.add(</a:t>
            </a:r>
            <a:r>
              <a:rPr lang="en-US" dirty="0">
                <a:solidFill>
                  <a:srgbClr val="0000FF"/>
                </a:solidFill>
                <a:latin typeface="verdana" panose="020B0604030504040204" pitchFamily="34" charset="0"/>
              </a:rPr>
              <a:t>"Swati"</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al2.add(</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Junaid</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arraylist</a:t>
            </a:r>
            <a:r>
              <a:rPr lang="en-US" dirty="0">
                <a:solidFill>
                  <a:srgbClr val="0000FF"/>
                </a:solidFill>
                <a:latin typeface="verdana" panose="020B0604030504040204" pitchFamily="34" charset="0"/>
              </a:rPr>
              <a:t>: "</a:t>
            </a:r>
            <a:r>
              <a:rPr lang="en-US" dirty="0">
                <a:solidFill>
                  <a:srgbClr val="000000"/>
                </a:solidFill>
                <a:latin typeface="verdana" panose="020B0604030504040204" pitchFamily="34" charset="0"/>
              </a:rPr>
              <a:t>+al);  </a:t>
            </a:r>
          </a:p>
          <a:p>
            <a:pPr marL="0" indent="0">
              <a:buNone/>
            </a:pP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linkedlist</a:t>
            </a:r>
            <a:r>
              <a:rPr lang="en-US" dirty="0">
                <a:solidFill>
                  <a:srgbClr val="0000FF"/>
                </a:solidFill>
                <a:latin typeface="verdana" panose="020B0604030504040204" pitchFamily="34" charset="0"/>
              </a:rPr>
              <a:t>: "</a:t>
            </a:r>
            <a:r>
              <a:rPr lang="en-US" dirty="0">
                <a:solidFill>
                  <a:srgbClr val="000000"/>
                </a:solidFill>
                <a:latin typeface="verdana" panose="020B0604030504040204" pitchFamily="34" charset="0"/>
              </a:rPr>
              <a:t>+al2);  </a:t>
            </a:r>
          </a:p>
          <a:p>
            <a:pPr marL="0" indent="0">
              <a:buNone/>
            </a:pPr>
            <a:r>
              <a:rPr lang="en-US" dirty="0">
                <a:solidFill>
                  <a:srgbClr val="000000"/>
                </a:solidFill>
                <a:latin typeface="verdana" panose="020B0604030504040204" pitchFamily="34" charset="0"/>
              </a:rPr>
              <a:t> }    </a:t>
            </a:r>
          </a:p>
          <a:p>
            <a:pPr marL="0" indent="0">
              <a:buNone/>
            </a:pP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//output  </a:t>
            </a:r>
          </a:p>
          <a:p>
            <a:r>
              <a:rPr lang="en-US" dirty="0" err="1"/>
              <a:t>arraylist</a:t>
            </a:r>
            <a:r>
              <a:rPr lang="en-US" dirty="0"/>
              <a:t>:? [Ravi, Vijay, Ravi, Ajay]</a:t>
            </a:r>
          </a:p>
          <a:p>
            <a:r>
              <a:rPr lang="en-US" dirty="0" err="1"/>
              <a:t>linkedlist</a:t>
            </a:r>
            <a:r>
              <a:rPr lang="en-US" dirty="0"/>
              <a:t>:? [James, Serena, Swati, Junaid]</a:t>
            </a:r>
          </a:p>
        </p:txBody>
      </p:sp>
    </p:spTree>
    <p:extLst>
      <p:ext uri="{BB962C8B-B14F-4D97-AF65-F5344CB8AC3E}">
        <p14:creationId xmlns:p14="http://schemas.microsoft.com/office/powerpoint/2010/main" val="3133544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0629"/>
            <a:ext cx="10515600" cy="483325"/>
          </a:xfrm>
        </p:spPr>
        <p:txBody>
          <a:bodyPr>
            <a:normAutofit fontScale="90000"/>
          </a:bodyPr>
          <a:lstStyle/>
          <a:p>
            <a:r>
              <a:rPr lang="en-US" dirty="0"/>
              <a:t>List methods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67551036"/>
              </p:ext>
            </p:extLst>
          </p:nvPr>
        </p:nvGraphicFramePr>
        <p:xfrm>
          <a:off x="838200" y="796834"/>
          <a:ext cx="10996748" cy="5113677"/>
        </p:xfrm>
        <a:graphic>
          <a:graphicData uri="http://schemas.openxmlformats.org/drawingml/2006/table">
            <a:tbl>
              <a:tblPr/>
              <a:tblGrid>
                <a:gridCol w="3316044">
                  <a:extLst>
                    <a:ext uri="{9D8B030D-6E8A-4147-A177-3AD203B41FA5}">
                      <a16:colId xmlns:a16="http://schemas.microsoft.com/office/drawing/2014/main" val="1376067419"/>
                    </a:ext>
                  </a:extLst>
                </a:gridCol>
                <a:gridCol w="7301130">
                  <a:extLst>
                    <a:ext uri="{9D8B030D-6E8A-4147-A177-3AD203B41FA5}">
                      <a16:colId xmlns:a16="http://schemas.microsoft.com/office/drawing/2014/main" val="97343040"/>
                    </a:ext>
                  </a:extLst>
                </a:gridCol>
                <a:gridCol w="379574">
                  <a:extLst>
                    <a:ext uri="{9D8B030D-6E8A-4147-A177-3AD203B41FA5}">
                      <a16:colId xmlns:a16="http://schemas.microsoft.com/office/drawing/2014/main" val="3590864507"/>
                    </a:ext>
                  </a:extLst>
                </a:gridCol>
              </a:tblGrid>
              <a:tr h="247936">
                <a:tc>
                  <a:txBody>
                    <a:bodyPr/>
                    <a:lstStyle/>
                    <a:p>
                      <a:endParaRPr lang="en-US" sz="1600"/>
                    </a:p>
                  </a:txBody>
                  <a:tcPr marL="13676" marR="13676" marT="6838" marB="6838">
                    <a:lnB w="9525" cap="flat" cmpd="sng" algn="ctr">
                      <a:solidFill>
                        <a:srgbClr val="087EE3"/>
                      </a:solidFill>
                      <a:prstDash val="solid"/>
                      <a:round/>
                      <a:headEnd type="none" w="med" len="med"/>
                      <a:tailEnd type="none" w="med" len="med"/>
                    </a:lnB>
                  </a:tcPr>
                </a:tc>
                <a:tc>
                  <a:txBody>
                    <a:bodyPr/>
                    <a:lstStyle/>
                    <a:p>
                      <a:endParaRPr lang="en-US" sz="1600"/>
                    </a:p>
                  </a:txBody>
                  <a:tcPr marL="13676" marR="13676" marT="6838" marB="6838">
                    <a:lnB w="9525" cap="flat" cmpd="sng" algn="ctr">
                      <a:solidFill>
                        <a:srgbClr val="087EE3"/>
                      </a:solidFill>
                      <a:prstDash val="solid"/>
                      <a:round/>
                      <a:headEnd type="none" w="med" len="med"/>
                      <a:tailEnd type="none" w="med" len="med"/>
                    </a:lnB>
                  </a:tcPr>
                </a:tc>
                <a:tc>
                  <a:txBody>
                    <a:bodyPr/>
                    <a:lstStyle/>
                    <a:p>
                      <a:endParaRPr lang="en-US" sz="300"/>
                    </a:p>
                  </a:txBody>
                  <a:tcPr marL="13676" marR="13676" marT="6838" marB="6838"/>
                </a:tc>
                <a:extLst>
                  <a:ext uri="{0D108BD9-81ED-4DB2-BD59-A6C34878D82A}">
                    <a16:rowId xmlns:a16="http://schemas.microsoft.com/office/drawing/2014/main" val="2884002206"/>
                  </a:ext>
                </a:extLst>
              </a:tr>
              <a:tr h="318494">
                <a:tc>
                  <a:txBody>
                    <a:bodyPr/>
                    <a:lstStyle/>
                    <a:p>
                      <a:pPr algn="l" fontAlgn="t"/>
                      <a:r>
                        <a:rPr lang="en-US" sz="1600">
                          <a:solidFill>
                            <a:srgbClr val="000000"/>
                          </a:solidFill>
                          <a:effectLst/>
                          <a:latin typeface="times new roman" panose="02020603050405020304" pitchFamily="18" charset="0"/>
                        </a:rPr>
                        <a:t>Method</a:t>
                      </a:r>
                    </a:p>
                  </a:txBody>
                  <a:tcPr marL="17095" marR="17095" marT="17095" marB="17095">
                    <a:lnL w="9525" cap="flat" cmpd="sng" algn="ctr">
                      <a:solidFill>
                        <a:srgbClr val="087EE3"/>
                      </a:solidFill>
                      <a:prstDash val="solid"/>
                      <a:round/>
                      <a:headEnd type="none" w="med" len="med"/>
                      <a:tailEnd type="none" w="med" len="med"/>
                    </a:lnL>
                    <a:lnR w="9525" cap="flat" cmpd="sng" algn="ctr">
                      <a:solidFill>
                        <a:srgbClr val="087EE3"/>
                      </a:solidFill>
                      <a:prstDash val="solid"/>
                      <a:round/>
                      <a:headEnd type="none" w="med" len="med"/>
                      <a:tailEnd type="none" w="med" len="med"/>
                    </a:lnR>
                    <a:lnT w="9525" cap="flat" cmpd="sng" algn="ctr">
                      <a:solidFill>
                        <a:srgbClr val="087EE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600">
                          <a:solidFill>
                            <a:srgbClr val="000000"/>
                          </a:solidFill>
                          <a:effectLst/>
                          <a:latin typeface="times new roman" panose="02020603050405020304" pitchFamily="18" charset="0"/>
                        </a:rPr>
                        <a:t>Description</a:t>
                      </a:r>
                    </a:p>
                  </a:txBody>
                  <a:tcPr marL="17095" marR="17095" marT="17095" marB="17095">
                    <a:lnL w="9525" cap="flat" cmpd="sng" algn="ctr">
                      <a:solidFill>
                        <a:srgbClr val="087EE3"/>
                      </a:solidFill>
                      <a:prstDash val="solid"/>
                      <a:round/>
                      <a:headEnd type="none" w="med" len="med"/>
                      <a:tailEnd type="none" w="med" len="med"/>
                    </a:lnL>
                    <a:lnR w="9525" cap="flat" cmpd="sng" algn="ctr">
                      <a:solidFill>
                        <a:srgbClr val="087EE3"/>
                      </a:solidFill>
                      <a:prstDash val="solid"/>
                      <a:round/>
                      <a:headEnd type="none" w="med" len="med"/>
                      <a:tailEnd type="none" w="med" len="med"/>
                    </a:lnR>
                    <a:lnT w="9525" cap="flat" cmpd="sng" algn="ctr">
                      <a:solidFill>
                        <a:srgbClr val="087EE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endParaRPr lang="en-US" sz="300"/>
                    </a:p>
                  </a:txBody>
                  <a:tcPr marL="13676" marR="13676" marT="6838" marB="6838">
                    <a:lnL w="9525" cap="flat" cmpd="sng" algn="ctr">
                      <a:solidFill>
                        <a:srgbClr val="087EE3"/>
                      </a:solidFill>
                      <a:prstDash val="solid"/>
                      <a:round/>
                      <a:headEnd type="none" w="med" len="med"/>
                      <a:tailEnd type="none" w="med" len="med"/>
                    </a:lnL>
                  </a:tcPr>
                </a:tc>
                <a:extLst>
                  <a:ext uri="{0D108BD9-81ED-4DB2-BD59-A6C34878D82A}">
                    <a16:rowId xmlns:a16="http://schemas.microsoft.com/office/drawing/2014/main" val="892317579"/>
                  </a:ext>
                </a:extLst>
              </a:tr>
              <a:tr h="710780">
                <a:tc>
                  <a:txBody>
                    <a:bodyPr/>
                    <a:lstStyle/>
                    <a:p>
                      <a:pPr algn="l" fontAlgn="t"/>
                      <a:r>
                        <a:rPr lang="en-US" sz="1600">
                          <a:solidFill>
                            <a:srgbClr val="000000"/>
                          </a:solidFill>
                          <a:effectLst/>
                          <a:latin typeface="verdana" panose="020B0604030504040204" pitchFamily="34" charset="0"/>
                        </a:rPr>
                        <a:t>void add(int index, E element)</a:t>
                      </a:r>
                    </a:p>
                  </a:txBody>
                  <a:tcPr marL="11397" marR="11397" marT="11397" marB="113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It is used to insert the specified element at the specified position in a list.</a:t>
                      </a:r>
                    </a:p>
                  </a:txBody>
                  <a:tcPr marL="11397" marR="11397" marT="11397" marB="113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endParaRPr lang="en-US" sz="300" dirty="0"/>
                    </a:p>
                  </a:txBody>
                  <a:tcPr marL="13676" marR="13676" marT="6838" marB="6838">
                    <a:lnL w="9525" cap="flat" cmpd="sng" algn="ctr">
                      <a:solidFill>
                        <a:srgbClr val="C7CCBE"/>
                      </a:solidFill>
                      <a:prstDash val="solid"/>
                      <a:round/>
                      <a:headEnd type="none" w="med" len="med"/>
                      <a:tailEnd type="none" w="med" len="med"/>
                    </a:lnL>
                  </a:tcPr>
                </a:tc>
                <a:extLst>
                  <a:ext uri="{0D108BD9-81ED-4DB2-BD59-A6C34878D82A}">
                    <a16:rowId xmlns:a16="http://schemas.microsoft.com/office/drawing/2014/main" val="3870209391"/>
                  </a:ext>
                </a:extLst>
              </a:tr>
              <a:tr h="710780">
                <a:tc>
                  <a:txBody>
                    <a:bodyPr/>
                    <a:lstStyle/>
                    <a:p>
                      <a:pPr algn="l" fontAlgn="t"/>
                      <a:r>
                        <a:rPr lang="en-US" sz="1600">
                          <a:solidFill>
                            <a:srgbClr val="000000"/>
                          </a:solidFill>
                          <a:effectLst/>
                          <a:latin typeface="verdana" panose="020B0604030504040204" pitchFamily="34" charset="0"/>
                        </a:rPr>
                        <a:t>boolean add(E e)</a:t>
                      </a:r>
                    </a:p>
                  </a:txBody>
                  <a:tcPr marL="11397" marR="11397" marT="11397" marB="113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dirty="0">
                          <a:solidFill>
                            <a:srgbClr val="000000"/>
                          </a:solidFill>
                          <a:effectLst/>
                          <a:latin typeface="verdana" panose="020B0604030504040204" pitchFamily="34" charset="0"/>
                        </a:rPr>
                        <a:t>It is used to append the specified element at the end of a list.</a:t>
                      </a:r>
                    </a:p>
                  </a:txBody>
                  <a:tcPr marL="11397" marR="11397" marT="11397" marB="113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endParaRPr lang="en-US" sz="300"/>
                    </a:p>
                  </a:txBody>
                  <a:tcPr marL="13676" marR="13676" marT="6838" marB="6838">
                    <a:lnL w="9525" cap="flat" cmpd="sng" algn="ctr">
                      <a:solidFill>
                        <a:srgbClr val="C7CCBE"/>
                      </a:solidFill>
                      <a:prstDash val="solid"/>
                      <a:round/>
                      <a:headEnd type="none" w="med" len="med"/>
                      <a:tailEnd type="none" w="med" len="med"/>
                    </a:lnL>
                  </a:tcPr>
                </a:tc>
                <a:extLst>
                  <a:ext uri="{0D108BD9-81ED-4DB2-BD59-A6C34878D82A}">
                    <a16:rowId xmlns:a16="http://schemas.microsoft.com/office/drawing/2014/main" val="684165929"/>
                  </a:ext>
                </a:extLst>
              </a:tr>
              <a:tr h="726251">
                <a:tc>
                  <a:txBody>
                    <a:bodyPr/>
                    <a:lstStyle/>
                    <a:p>
                      <a:pPr algn="l" fontAlgn="t"/>
                      <a:r>
                        <a:rPr lang="en-US" sz="1600" dirty="0" err="1">
                          <a:solidFill>
                            <a:srgbClr val="000000"/>
                          </a:solidFill>
                          <a:effectLst/>
                          <a:latin typeface="verdana" panose="020B0604030504040204" pitchFamily="34" charset="0"/>
                        </a:rPr>
                        <a:t>boolean</a:t>
                      </a:r>
                      <a:r>
                        <a:rPr lang="en-US" sz="1600" dirty="0">
                          <a:solidFill>
                            <a:srgbClr val="000000"/>
                          </a:solidFill>
                          <a:effectLst/>
                          <a:latin typeface="verdana" panose="020B0604030504040204" pitchFamily="34" charset="0"/>
                        </a:rPr>
                        <a:t> </a:t>
                      </a:r>
                      <a:r>
                        <a:rPr lang="en-US" sz="1600" dirty="0" err="1">
                          <a:solidFill>
                            <a:srgbClr val="000000"/>
                          </a:solidFill>
                          <a:effectLst/>
                          <a:latin typeface="verdana" panose="020B0604030504040204" pitchFamily="34" charset="0"/>
                        </a:rPr>
                        <a:t>addAll</a:t>
                      </a:r>
                      <a:r>
                        <a:rPr lang="en-US" sz="1600" dirty="0">
                          <a:solidFill>
                            <a:srgbClr val="000000"/>
                          </a:solidFill>
                          <a:effectLst/>
                          <a:latin typeface="verdana" panose="020B0604030504040204" pitchFamily="34" charset="0"/>
                        </a:rPr>
                        <a:t>(Collection&lt;? extends E&gt; c)</a:t>
                      </a:r>
                    </a:p>
                  </a:txBody>
                  <a:tcPr marL="11397" marR="11397" marT="11397" marB="113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It is used to append all of the elements in the specified collection to the end of a list.</a:t>
                      </a:r>
                    </a:p>
                  </a:txBody>
                  <a:tcPr marL="11397" marR="11397" marT="11397" marB="113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endParaRPr lang="en-US" sz="300"/>
                    </a:p>
                  </a:txBody>
                  <a:tcPr marL="13676" marR="13676" marT="6838" marB="6838">
                    <a:lnL w="9525" cap="flat" cmpd="sng" algn="ctr">
                      <a:solidFill>
                        <a:srgbClr val="C7CCBE"/>
                      </a:solidFill>
                      <a:prstDash val="solid"/>
                      <a:round/>
                      <a:headEnd type="none" w="med" len="med"/>
                      <a:tailEnd type="none" w="med" len="med"/>
                    </a:lnL>
                  </a:tcPr>
                </a:tc>
                <a:extLst>
                  <a:ext uri="{0D108BD9-81ED-4DB2-BD59-A6C34878D82A}">
                    <a16:rowId xmlns:a16="http://schemas.microsoft.com/office/drawing/2014/main" val="3010327625"/>
                  </a:ext>
                </a:extLst>
              </a:tr>
              <a:tr h="940547">
                <a:tc>
                  <a:txBody>
                    <a:bodyPr/>
                    <a:lstStyle/>
                    <a:p>
                      <a:pPr algn="l" fontAlgn="t"/>
                      <a:r>
                        <a:rPr lang="en-US" sz="1600" dirty="0" err="1">
                          <a:solidFill>
                            <a:srgbClr val="000000"/>
                          </a:solidFill>
                          <a:effectLst/>
                          <a:latin typeface="verdana" panose="020B0604030504040204" pitchFamily="34" charset="0"/>
                        </a:rPr>
                        <a:t>boolean</a:t>
                      </a:r>
                      <a:r>
                        <a:rPr lang="en-US" sz="1600" dirty="0">
                          <a:solidFill>
                            <a:srgbClr val="000000"/>
                          </a:solidFill>
                          <a:effectLst/>
                          <a:latin typeface="verdana" panose="020B0604030504040204" pitchFamily="34" charset="0"/>
                        </a:rPr>
                        <a:t> </a:t>
                      </a:r>
                      <a:r>
                        <a:rPr lang="en-US" sz="1600" dirty="0" err="1">
                          <a:solidFill>
                            <a:srgbClr val="000000"/>
                          </a:solidFill>
                          <a:effectLst/>
                          <a:latin typeface="verdana" panose="020B0604030504040204" pitchFamily="34" charset="0"/>
                        </a:rPr>
                        <a:t>addAll</a:t>
                      </a:r>
                      <a:r>
                        <a:rPr lang="en-US" sz="1600" dirty="0">
                          <a:solidFill>
                            <a:srgbClr val="000000"/>
                          </a:solidFill>
                          <a:effectLst/>
                          <a:latin typeface="verdana" panose="020B0604030504040204" pitchFamily="34" charset="0"/>
                        </a:rPr>
                        <a:t>(</a:t>
                      </a:r>
                      <a:r>
                        <a:rPr lang="en-US" sz="1600" dirty="0" err="1">
                          <a:solidFill>
                            <a:srgbClr val="000000"/>
                          </a:solidFill>
                          <a:effectLst/>
                          <a:latin typeface="verdana" panose="020B0604030504040204" pitchFamily="34" charset="0"/>
                        </a:rPr>
                        <a:t>int</a:t>
                      </a:r>
                      <a:r>
                        <a:rPr lang="en-US" sz="1600" dirty="0">
                          <a:solidFill>
                            <a:srgbClr val="000000"/>
                          </a:solidFill>
                          <a:effectLst/>
                          <a:latin typeface="verdana" panose="020B0604030504040204" pitchFamily="34" charset="0"/>
                        </a:rPr>
                        <a:t> index, Collection&lt;? extends E&gt; c)</a:t>
                      </a:r>
                    </a:p>
                  </a:txBody>
                  <a:tcPr marL="11397" marR="11397" marT="11397" marB="113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verdana" panose="020B0604030504040204" pitchFamily="34" charset="0"/>
                        </a:rPr>
                        <a:t>It is used to append all the elements in the specified collection, starting at the specified position of the list.</a:t>
                      </a:r>
                    </a:p>
                  </a:txBody>
                  <a:tcPr marL="11397" marR="11397" marT="11397" marB="113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endParaRPr lang="en-US" sz="300"/>
                    </a:p>
                  </a:txBody>
                  <a:tcPr marL="13676" marR="13676" marT="6838" marB="6838">
                    <a:lnL w="9525" cap="flat" cmpd="sng" algn="ctr">
                      <a:solidFill>
                        <a:srgbClr val="C7CCBE"/>
                      </a:solidFill>
                      <a:prstDash val="solid"/>
                      <a:round/>
                      <a:headEnd type="none" w="med" len="med"/>
                      <a:tailEnd type="none" w="med" len="med"/>
                    </a:lnL>
                  </a:tcPr>
                </a:tc>
                <a:extLst>
                  <a:ext uri="{0D108BD9-81ED-4DB2-BD59-A6C34878D82A}">
                    <a16:rowId xmlns:a16="http://schemas.microsoft.com/office/drawing/2014/main" val="1969027967"/>
                  </a:ext>
                </a:extLst>
              </a:tr>
              <a:tr h="481013">
                <a:tc>
                  <a:txBody>
                    <a:bodyPr/>
                    <a:lstStyle/>
                    <a:p>
                      <a:pPr algn="l" fontAlgn="t"/>
                      <a:r>
                        <a:rPr lang="en-US" sz="1600">
                          <a:solidFill>
                            <a:srgbClr val="000000"/>
                          </a:solidFill>
                          <a:effectLst/>
                          <a:latin typeface="verdana" panose="020B0604030504040204" pitchFamily="34" charset="0"/>
                        </a:rPr>
                        <a:t>void clear()</a:t>
                      </a:r>
                    </a:p>
                  </a:txBody>
                  <a:tcPr marL="11397" marR="11397" marT="11397" marB="113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It is used to remove all of the elements from this list.</a:t>
                      </a:r>
                    </a:p>
                  </a:txBody>
                  <a:tcPr marL="11397" marR="11397" marT="11397" marB="113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endParaRPr lang="en-US" sz="300"/>
                    </a:p>
                  </a:txBody>
                  <a:tcPr marL="13676" marR="13676" marT="6838" marB="6838">
                    <a:lnL w="9525" cap="flat" cmpd="sng" algn="ctr">
                      <a:solidFill>
                        <a:srgbClr val="C7CCBE"/>
                      </a:solidFill>
                      <a:prstDash val="solid"/>
                      <a:round/>
                      <a:headEnd type="none" w="med" len="med"/>
                      <a:tailEnd type="none" w="med" len="med"/>
                    </a:lnL>
                  </a:tcPr>
                </a:tc>
                <a:extLst>
                  <a:ext uri="{0D108BD9-81ED-4DB2-BD59-A6C34878D82A}">
                    <a16:rowId xmlns:a16="http://schemas.microsoft.com/office/drawing/2014/main" val="3775494786"/>
                  </a:ext>
                </a:extLst>
              </a:tr>
              <a:tr h="247936">
                <a:tc>
                  <a:txBody>
                    <a:bodyPr/>
                    <a:lstStyle/>
                    <a:p>
                      <a:endParaRPr lang="en-US" sz="1600"/>
                    </a:p>
                  </a:txBody>
                  <a:tcPr marL="13676" marR="13676" marT="6838" marB="6838">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tcPr>
                </a:tc>
                <a:tc>
                  <a:txBody>
                    <a:bodyPr/>
                    <a:lstStyle/>
                    <a:p>
                      <a:endParaRPr lang="en-US" sz="1600"/>
                    </a:p>
                  </a:txBody>
                  <a:tcPr marL="13676" marR="13676" marT="6838" marB="6838">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tcPr>
                </a:tc>
                <a:tc>
                  <a:txBody>
                    <a:bodyPr/>
                    <a:lstStyle/>
                    <a:p>
                      <a:endParaRPr lang="en-US" sz="300"/>
                    </a:p>
                  </a:txBody>
                  <a:tcPr marL="13676" marR="13676" marT="6838" marB="6838"/>
                </a:tc>
                <a:extLst>
                  <a:ext uri="{0D108BD9-81ED-4DB2-BD59-A6C34878D82A}">
                    <a16:rowId xmlns:a16="http://schemas.microsoft.com/office/drawing/2014/main" val="1797852886"/>
                  </a:ext>
                </a:extLst>
              </a:tr>
              <a:tr h="710780">
                <a:tc>
                  <a:txBody>
                    <a:bodyPr/>
                    <a:lstStyle/>
                    <a:p>
                      <a:pPr algn="l" fontAlgn="t"/>
                      <a:r>
                        <a:rPr lang="en-US" sz="1600" dirty="0" err="1">
                          <a:solidFill>
                            <a:srgbClr val="000000"/>
                          </a:solidFill>
                          <a:effectLst/>
                          <a:latin typeface="verdana" panose="020B0604030504040204" pitchFamily="34" charset="0"/>
                        </a:rPr>
                        <a:t>boolean</a:t>
                      </a:r>
                      <a:r>
                        <a:rPr lang="en-US" sz="1600" dirty="0">
                          <a:solidFill>
                            <a:srgbClr val="000000"/>
                          </a:solidFill>
                          <a:effectLst/>
                          <a:latin typeface="verdana" panose="020B0604030504040204" pitchFamily="34" charset="0"/>
                        </a:rPr>
                        <a:t> equals(Object o)</a:t>
                      </a:r>
                    </a:p>
                  </a:txBody>
                  <a:tcPr marL="11397" marR="11397" marT="11397" marB="113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It is used to compare the specified object with the elements of a list.</a:t>
                      </a:r>
                    </a:p>
                  </a:txBody>
                  <a:tcPr marL="11397" marR="11397" marT="11397" marB="113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endParaRPr lang="en-US" sz="300" dirty="0"/>
                    </a:p>
                  </a:txBody>
                  <a:tcPr marL="13676" marR="13676" marT="6838" marB="6838">
                    <a:lnL w="9525" cap="flat" cmpd="sng" algn="ctr">
                      <a:solidFill>
                        <a:srgbClr val="C7CCBE"/>
                      </a:solidFill>
                      <a:prstDash val="solid"/>
                      <a:round/>
                      <a:headEnd type="none" w="med" len="med"/>
                      <a:tailEnd type="none" w="med" len="med"/>
                    </a:lnL>
                  </a:tcPr>
                </a:tc>
                <a:extLst>
                  <a:ext uri="{0D108BD9-81ED-4DB2-BD59-A6C34878D82A}">
                    <a16:rowId xmlns:a16="http://schemas.microsoft.com/office/drawing/2014/main" val="2692830486"/>
                  </a:ext>
                </a:extLst>
              </a:tr>
            </a:tbl>
          </a:graphicData>
        </a:graphic>
      </p:graphicFrame>
    </p:spTree>
    <p:extLst>
      <p:ext uri="{BB962C8B-B14F-4D97-AF65-F5344CB8AC3E}">
        <p14:creationId xmlns:p14="http://schemas.microsoft.com/office/powerpoint/2010/main" val="10030454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1471</TotalTime>
  <Words>5596</Words>
  <Application>Microsoft Office PowerPoint</Application>
  <PresentationFormat>Widescreen</PresentationFormat>
  <Paragraphs>575</Paragraphs>
  <Slides>33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Calibri Light</vt:lpstr>
      <vt:lpstr>times new roman</vt:lpstr>
      <vt:lpstr>times new roman</vt:lpstr>
      <vt:lpstr>verdana</vt:lpstr>
      <vt:lpstr>Office Theme</vt:lpstr>
      <vt:lpstr>  Java collections Framework </vt:lpstr>
      <vt:lpstr>Collection in Java </vt:lpstr>
      <vt:lpstr>Hierarchy of Collection Framework </vt:lpstr>
      <vt:lpstr>List interface</vt:lpstr>
      <vt:lpstr>ArrayList class</vt:lpstr>
      <vt:lpstr>LinkedList</vt:lpstr>
      <vt:lpstr>PowerPoint Presentation</vt:lpstr>
      <vt:lpstr>PowerPoint Presentation</vt:lpstr>
      <vt:lpstr>List methods</vt:lpstr>
      <vt:lpstr>PowerPoint Presentation</vt:lpstr>
      <vt:lpstr>PowerPoint Presentation</vt:lpstr>
      <vt:lpstr>PowerPoint Presentation</vt:lpstr>
      <vt:lpstr>ListIterator methods</vt:lpstr>
      <vt:lpstr>PowerPoint Presentation</vt:lpstr>
      <vt:lpstr>PowerPoint Presentation</vt:lpstr>
      <vt:lpstr>HashSet class</vt:lpstr>
      <vt:lpstr>constructors</vt:lpstr>
      <vt:lpstr>PowerPoint Presentation</vt:lpstr>
      <vt:lpstr>PowerPoint Presentation</vt:lpstr>
      <vt:lpstr>PowerPoint Presentation</vt:lpstr>
      <vt:lpstr>LinkedHashSet class</vt:lpstr>
      <vt:lpstr>PowerPoint Presentation</vt:lpstr>
      <vt:lpstr>PowerPoint Presentation</vt:lpstr>
      <vt:lpstr>ignoring duplicate Elements</vt:lpstr>
      <vt:lpstr>PowerPoint Presentation</vt:lpstr>
      <vt:lpstr>TreeSet class</vt:lpstr>
      <vt:lpstr>PowerPoint Presentation</vt:lpstr>
      <vt:lpstr>PowerPoint Presentation</vt:lpstr>
      <vt:lpstr>PowerPoint Presentation</vt:lpstr>
      <vt:lpstr>PowerPoint Presentation</vt:lpstr>
      <vt:lpstr>PowerPoint Presentation</vt:lpstr>
      <vt:lpstr>Vector</vt:lpstr>
      <vt:lpstr>stack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Prakash GL</dc:creator>
  <cp:lastModifiedBy>Yashvardhan Singh Nathawat</cp:lastModifiedBy>
  <cp:revision>100</cp:revision>
  <dcterms:created xsi:type="dcterms:W3CDTF">2019-08-05T11:02:27Z</dcterms:created>
  <dcterms:modified xsi:type="dcterms:W3CDTF">2019-12-12T16:48:35Z</dcterms:modified>
</cp:coreProperties>
</file>