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0" r:id="rId3"/>
    <p:sldId id="259" r:id="rId4"/>
    <p:sldId id="262" r:id="rId5"/>
    <p:sldId id="263" r:id="rId6"/>
    <p:sldId id="264" r:id="rId7"/>
    <p:sldId id="261" r:id="rId8"/>
    <p:sldId id="265" r:id="rId9"/>
    <p:sldId id="270" r:id="rId10"/>
    <p:sldId id="266" r:id="rId11"/>
    <p:sldId id="267" r:id="rId12"/>
    <p:sldId id="268" r:id="rId13"/>
    <p:sldId id="269" r:id="rId14"/>
    <p:sldId id="271" r:id="rId15"/>
    <p:sldId id="272" r:id="rId16"/>
    <p:sldId id="273" r:id="rId17"/>
    <p:sldId id="274" r:id="rId18"/>
    <p:sldId id="276" r:id="rId19"/>
    <p:sldId id="27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F638-A5C8-42B1-94A7-ED667599500E}"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05AD6-DC6D-4539-B9B6-DF478B280A34}" type="slidenum">
              <a:rPr lang="en-US" smtClean="0"/>
              <a:t>‹#›</a:t>
            </a:fld>
            <a:endParaRPr lang="en-US"/>
          </a:p>
        </p:txBody>
      </p:sp>
    </p:spTree>
    <p:extLst>
      <p:ext uri="{BB962C8B-B14F-4D97-AF65-F5344CB8AC3E}">
        <p14:creationId xmlns:p14="http://schemas.microsoft.com/office/powerpoint/2010/main" val="37407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servlet is</a:t>
            </a:r>
            <a:r>
              <a:rPr lang="en-US" baseline="0" dirty="0"/>
              <a:t> garbage collected</a:t>
            </a:r>
            <a:endParaRPr lang="en-US" dirty="0"/>
          </a:p>
        </p:txBody>
      </p:sp>
      <p:sp>
        <p:nvSpPr>
          <p:cNvPr id="4" name="Slide Number Placeholder 3"/>
          <p:cNvSpPr>
            <a:spLocks noGrp="1"/>
          </p:cNvSpPr>
          <p:nvPr>
            <p:ph type="sldNum" sz="quarter" idx="10"/>
          </p:nvPr>
        </p:nvSpPr>
        <p:spPr/>
        <p:txBody>
          <a:bodyPr/>
          <a:lstStyle/>
          <a:p>
            <a:fld id="{0BF05AD6-DC6D-4539-B9B6-DF478B280A34}" type="slidenum">
              <a:rPr lang="en-US" smtClean="0"/>
              <a:t>9</a:t>
            </a:fld>
            <a:endParaRPr lang="en-US"/>
          </a:p>
        </p:txBody>
      </p:sp>
    </p:spTree>
    <p:extLst>
      <p:ext uri="{BB962C8B-B14F-4D97-AF65-F5344CB8AC3E}">
        <p14:creationId xmlns:p14="http://schemas.microsoft.com/office/powerpoint/2010/main" val="176579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813E61-37FC-4259-A8D7-0984D8DEDAA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68143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13E61-37FC-4259-A8D7-0984D8DEDAA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147178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13E61-37FC-4259-A8D7-0984D8DEDAA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31587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13E61-37FC-4259-A8D7-0984D8DEDAA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294382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813E61-37FC-4259-A8D7-0984D8DEDAA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332138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813E61-37FC-4259-A8D7-0984D8DEDAA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24874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813E61-37FC-4259-A8D7-0984D8DEDAA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180391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813E61-37FC-4259-A8D7-0984D8DEDAA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387064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13E61-37FC-4259-A8D7-0984D8DEDAA7}"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78622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813E61-37FC-4259-A8D7-0984D8DEDAA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22331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813E61-37FC-4259-A8D7-0984D8DEDAA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0588-BB3E-4303-AF69-69F728D8D5BE}" type="slidenum">
              <a:rPr lang="en-US" smtClean="0"/>
              <a:t>‹#›</a:t>
            </a:fld>
            <a:endParaRPr lang="en-US"/>
          </a:p>
        </p:txBody>
      </p:sp>
    </p:spTree>
    <p:extLst>
      <p:ext uri="{BB962C8B-B14F-4D97-AF65-F5344CB8AC3E}">
        <p14:creationId xmlns:p14="http://schemas.microsoft.com/office/powerpoint/2010/main" val="35702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13E61-37FC-4259-A8D7-0984D8DEDAA7}"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E0588-BB3E-4303-AF69-69F728D8D5BE}" type="slidenum">
              <a:rPr lang="en-US" smtClean="0"/>
              <a:t>‹#›</a:t>
            </a:fld>
            <a:endParaRPr lang="en-US"/>
          </a:p>
        </p:txBody>
      </p:sp>
    </p:spTree>
    <p:extLst>
      <p:ext uri="{BB962C8B-B14F-4D97-AF65-F5344CB8AC3E}">
        <p14:creationId xmlns:p14="http://schemas.microsoft.com/office/powerpoint/2010/main" val="263890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javatpoint.com/life-cycle-of-a-servl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Servlet can be described in many ways, depending on the context.</a:t>
            </a:r>
          </a:p>
          <a:p>
            <a:r>
              <a:rPr lang="en-US" dirty="0"/>
              <a:t>Servlet is a technology which is used to create a web application.</a:t>
            </a:r>
          </a:p>
          <a:p>
            <a:r>
              <a:rPr lang="en-US" dirty="0"/>
              <a:t>Servlet is an API that provides many interfaces and classes including documentation.</a:t>
            </a:r>
          </a:p>
          <a:p>
            <a:r>
              <a:rPr lang="en-US" dirty="0"/>
              <a:t>Servlet is an interface that must be implemented for creating any Servlet.</a:t>
            </a:r>
          </a:p>
          <a:p>
            <a:r>
              <a:rPr lang="en-US" dirty="0"/>
              <a:t>Servlet is a class that extends the capabilities of the servers and responds to the incoming requests. It can respond to any requests.</a:t>
            </a:r>
          </a:p>
          <a:p>
            <a:r>
              <a:rPr lang="en-US" dirty="0"/>
              <a:t>Servlet is a web component that is deployed on the server to create a dynamic web page.</a:t>
            </a:r>
          </a:p>
          <a:p>
            <a:endParaRPr lang="en-US" dirty="0"/>
          </a:p>
        </p:txBody>
      </p:sp>
    </p:spTree>
    <p:extLst>
      <p:ext uri="{BB962C8B-B14F-4D97-AF65-F5344CB8AC3E}">
        <p14:creationId xmlns:p14="http://schemas.microsoft.com/office/powerpoint/2010/main" val="3415264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As displayed in the above diagram, there are three states of a servlet: new, ready and end. The servlet is in new state if servlet instance is created. After invoking the </a:t>
            </a:r>
            <a:r>
              <a:rPr lang="en-US" dirty="0" err="1"/>
              <a:t>init</a:t>
            </a:r>
            <a:r>
              <a:rPr lang="en-US" dirty="0"/>
              <a:t>() method, Servlet comes in the ready state. In the ready state, servlet performs all the tasks. When the web container invokes the destroy() method, it shifts to the end state.</a:t>
            </a:r>
          </a:p>
          <a:p>
            <a:pPr marL="0" indent="0">
              <a:buNone/>
            </a:pPr>
            <a:endParaRPr lang="en-US" dirty="0"/>
          </a:p>
          <a:p>
            <a:pPr marL="0" indent="0">
              <a:buNone/>
            </a:pPr>
            <a:r>
              <a:rPr lang="en-US" dirty="0"/>
              <a:t>Refer:</a:t>
            </a:r>
          </a:p>
          <a:p>
            <a:pPr marL="0" indent="0">
              <a:buNone/>
            </a:pPr>
            <a:r>
              <a:rPr lang="en-US" dirty="0">
                <a:hlinkClick r:id="rId2"/>
              </a:rPr>
              <a:t>https://javatpoint.com/life-cycle-of-a-servlet</a:t>
            </a:r>
            <a:endParaRPr lang="en-US" dirty="0"/>
          </a:p>
          <a:p>
            <a:pPr marL="0" indent="0">
              <a:buNone/>
            </a:pPr>
            <a:r>
              <a:rPr lang="en-US" dirty="0"/>
              <a:t>Complete life cycle description</a:t>
            </a:r>
          </a:p>
        </p:txBody>
      </p:sp>
    </p:spTree>
    <p:extLst>
      <p:ext uri="{BB962C8B-B14F-4D97-AF65-F5344CB8AC3E}">
        <p14:creationId xmlns:p14="http://schemas.microsoft.com/office/powerpoint/2010/main" val="32097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HTTP (Hyper Text Transfer Protocol)</a:t>
            </a:r>
          </a:p>
          <a:p>
            <a:r>
              <a:rPr lang="en-US" dirty="0"/>
              <a:t>The Hypertext Transfer Protocol (HTTP) is application-level protocol for collaborative, distributed, hypermedia information systems. It is the data communication protocol used to establish communication between client and server.</a:t>
            </a:r>
          </a:p>
          <a:p>
            <a:r>
              <a:rPr lang="en-US" dirty="0"/>
              <a:t>HTTP is TCP/IP based communication protocol, which is used to deliver the data like image files, query results, HTML files </a:t>
            </a:r>
            <a:r>
              <a:rPr lang="en-US" dirty="0" err="1"/>
              <a:t>etc</a:t>
            </a:r>
            <a:r>
              <a:rPr lang="en-US" dirty="0"/>
              <a:t> on the World Wide Web (WWW) with the default port is TCP 80. It provides the standardized way for computers to communicate with each other.</a:t>
            </a:r>
          </a:p>
          <a:p>
            <a:endParaRPr lang="en-US" dirty="0"/>
          </a:p>
        </p:txBody>
      </p:sp>
    </p:spTree>
    <p:extLst>
      <p:ext uri="{BB962C8B-B14F-4D97-AF65-F5344CB8AC3E}">
        <p14:creationId xmlns:p14="http://schemas.microsoft.com/office/powerpoint/2010/main" val="6585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let HTTP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709" y="609601"/>
            <a:ext cx="7000748" cy="390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4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r>
              <a:rPr lang="en-US" dirty="0"/>
              <a:t>It is the protocol that allows web servers and browsers to exchange data over the web.</a:t>
            </a:r>
          </a:p>
          <a:p>
            <a:r>
              <a:rPr lang="en-US" dirty="0"/>
              <a:t>It is a request response protocol.</a:t>
            </a:r>
          </a:p>
          <a:p>
            <a:r>
              <a:rPr lang="en-US" dirty="0"/>
              <a:t>It uses the reliable TCP connections by default on TCP port 80.</a:t>
            </a:r>
          </a:p>
          <a:p>
            <a:r>
              <a:rPr lang="en-US" dirty="0"/>
              <a:t>It is stateless means each request is considered as the new request. In other words, server doesn't recognize the user by default.</a:t>
            </a:r>
          </a:p>
          <a:p>
            <a:endParaRPr lang="en-US" dirty="0"/>
          </a:p>
        </p:txBody>
      </p:sp>
    </p:spTree>
    <p:extLst>
      <p:ext uri="{BB962C8B-B14F-4D97-AF65-F5344CB8AC3E}">
        <p14:creationId xmlns:p14="http://schemas.microsoft.com/office/powerpoint/2010/main" val="237332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Get vs. Post</a:t>
            </a: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58342846"/>
              </p:ext>
            </p:extLst>
          </p:nvPr>
        </p:nvGraphicFramePr>
        <p:xfrm>
          <a:off x="471052" y="886691"/>
          <a:ext cx="11236038" cy="5430981"/>
        </p:xfrm>
        <a:graphic>
          <a:graphicData uri="http://schemas.openxmlformats.org/drawingml/2006/table">
            <a:tbl>
              <a:tblPr/>
              <a:tblGrid>
                <a:gridCol w="5618019">
                  <a:extLst>
                    <a:ext uri="{9D8B030D-6E8A-4147-A177-3AD203B41FA5}">
                      <a16:colId xmlns:a16="http://schemas.microsoft.com/office/drawing/2014/main" val="261156854"/>
                    </a:ext>
                  </a:extLst>
                </a:gridCol>
                <a:gridCol w="5618019">
                  <a:extLst>
                    <a:ext uri="{9D8B030D-6E8A-4147-A177-3AD203B41FA5}">
                      <a16:colId xmlns:a16="http://schemas.microsoft.com/office/drawing/2014/main" val="2264489125"/>
                    </a:ext>
                  </a:extLst>
                </a:gridCol>
              </a:tblGrid>
              <a:tr h="481658">
                <a:tc>
                  <a:txBody>
                    <a:bodyPr/>
                    <a:lstStyle/>
                    <a:p>
                      <a:pPr algn="l" fontAlgn="t"/>
                      <a:r>
                        <a:rPr lang="en-US" sz="1400">
                          <a:solidFill>
                            <a:srgbClr val="000000"/>
                          </a:solidFill>
                          <a:effectLst/>
                          <a:latin typeface="times new roman" panose="02020603050405020304" pitchFamily="18" charset="0"/>
                        </a:rPr>
                        <a:t>GET</a:t>
                      </a:r>
                    </a:p>
                  </a:txBody>
                  <a:tcPr marL="87965" marR="87965" marT="87965" marB="87965">
                    <a:lnL w="9525" cap="flat" cmpd="sng" algn="ctr">
                      <a:solidFill>
                        <a:srgbClr val="B826E0"/>
                      </a:solidFill>
                      <a:prstDash val="solid"/>
                      <a:round/>
                      <a:headEnd type="none" w="med" len="med"/>
                      <a:tailEnd type="none" w="med" len="med"/>
                    </a:lnL>
                    <a:lnR w="9525" cap="flat" cmpd="sng" algn="ctr">
                      <a:solidFill>
                        <a:srgbClr val="B826E0"/>
                      </a:solidFill>
                      <a:prstDash val="solid"/>
                      <a:round/>
                      <a:headEnd type="none" w="med" len="med"/>
                      <a:tailEnd type="none" w="med" len="med"/>
                    </a:lnR>
                    <a:lnT w="9525" cap="flat" cmpd="sng" algn="ctr">
                      <a:solidFill>
                        <a:srgbClr val="B826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POST</a:t>
                      </a:r>
                    </a:p>
                  </a:txBody>
                  <a:tcPr marL="87965" marR="87965" marT="87965" marB="87965">
                    <a:lnL w="9525" cap="flat" cmpd="sng" algn="ctr">
                      <a:solidFill>
                        <a:srgbClr val="B826E0"/>
                      </a:solidFill>
                      <a:prstDash val="solid"/>
                      <a:round/>
                      <a:headEnd type="none" w="med" len="med"/>
                      <a:tailEnd type="none" w="med" len="med"/>
                    </a:lnL>
                    <a:lnR w="9525" cap="flat" cmpd="sng" algn="ctr">
                      <a:solidFill>
                        <a:srgbClr val="B826E0"/>
                      </a:solidFill>
                      <a:prstDash val="solid"/>
                      <a:round/>
                      <a:headEnd type="none" w="med" len="med"/>
                      <a:tailEnd type="none" w="med" len="med"/>
                    </a:lnR>
                    <a:lnT w="9525" cap="flat" cmpd="sng" algn="ctr">
                      <a:solidFill>
                        <a:srgbClr val="B826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866512"/>
                  </a:ext>
                </a:extLst>
              </a:tr>
              <a:tr h="1201052">
                <a:tc>
                  <a:txBody>
                    <a:bodyPr/>
                    <a:lstStyle/>
                    <a:p>
                      <a:pPr algn="l" fontAlgn="t"/>
                      <a:r>
                        <a:rPr lang="en-US" sz="1400">
                          <a:solidFill>
                            <a:srgbClr val="000000"/>
                          </a:solidFill>
                          <a:effectLst/>
                          <a:latin typeface="verdana" panose="020B0604030504040204" pitchFamily="34" charset="0"/>
                        </a:rPr>
                        <a:t>1) In case of Get request, only </a:t>
                      </a:r>
                      <a:r>
                        <a:rPr lang="en-US" sz="1400" b="1">
                          <a:solidFill>
                            <a:srgbClr val="000000"/>
                          </a:solidFill>
                          <a:effectLst/>
                          <a:latin typeface="verdana" panose="020B0604030504040204" pitchFamily="34" charset="0"/>
                        </a:rPr>
                        <a:t>limited amount of data </a:t>
                      </a:r>
                      <a:r>
                        <a:rPr lang="en-US" sz="1400">
                          <a:solidFill>
                            <a:srgbClr val="000000"/>
                          </a:solidFill>
                          <a:effectLst/>
                          <a:latin typeface="verdana" panose="020B0604030504040204" pitchFamily="34" charset="0"/>
                        </a:rPr>
                        <a:t>can be sent because data is sent in header.</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In case of post request, </a:t>
                      </a:r>
                      <a:r>
                        <a:rPr lang="en-US" sz="1400" b="1">
                          <a:solidFill>
                            <a:srgbClr val="000000"/>
                          </a:solidFill>
                          <a:effectLst/>
                          <a:latin typeface="verdana" panose="020B0604030504040204" pitchFamily="34" charset="0"/>
                        </a:rPr>
                        <a:t>large amount of data </a:t>
                      </a:r>
                      <a:r>
                        <a:rPr lang="en-US" sz="1400">
                          <a:solidFill>
                            <a:srgbClr val="000000"/>
                          </a:solidFill>
                          <a:effectLst/>
                          <a:latin typeface="verdana" panose="020B0604030504040204" pitchFamily="34" charset="0"/>
                        </a:rPr>
                        <a:t>can be sent because data is sent in body.</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534524"/>
                  </a:ext>
                </a:extLst>
              </a:tr>
              <a:tr h="937068">
                <a:tc>
                  <a:txBody>
                    <a:bodyPr/>
                    <a:lstStyle/>
                    <a:p>
                      <a:pPr algn="l" fontAlgn="t"/>
                      <a:r>
                        <a:rPr lang="en-US" sz="1400">
                          <a:solidFill>
                            <a:srgbClr val="000000"/>
                          </a:solidFill>
                          <a:effectLst/>
                          <a:latin typeface="verdana" panose="020B0604030504040204" pitchFamily="34" charset="0"/>
                        </a:rPr>
                        <a:t>2) Get request is </a:t>
                      </a:r>
                      <a:r>
                        <a:rPr lang="en-US" sz="1400" b="1">
                          <a:solidFill>
                            <a:srgbClr val="000000"/>
                          </a:solidFill>
                          <a:effectLst/>
                          <a:latin typeface="verdana" panose="020B0604030504040204" pitchFamily="34" charset="0"/>
                        </a:rPr>
                        <a:t>not secured </a:t>
                      </a:r>
                      <a:r>
                        <a:rPr lang="en-US" sz="1400">
                          <a:solidFill>
                            <a:srgbClr val="000000"/>
                          </a:solidFill>
                          <a:effectLst/>
                          <a:latin typeface="verdana" panose="020B0604030504040204" pitchFamily="34" charset="0"/>
                        </a:rPr>
                        <a:t>because data is exposed in URL bar.</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Post request is </a:t>
                      </a:r>
                      <a:r>
                        <a:rPr lang="en-US" sz="1400" b="1">
                          <a:solidFill>
                            <a:srgbClr val="000000"/>
                          </a:solidFill>
                          <a:effectLst/>
                          <a:latin typeface="verdana" panose="020B0604030504040204" pitchFamily="34" charset="0"/>
                        </a:rPr>
                        <a:t>secured </a:t>
                      </a:r>
                      <a:r>
                        <a:rPr lang="en-US" sz="1400">
                          <a:solidFill>
                            <a:srgbClr val="000000"/>
                          </a:solidFill>
                          <a:effectLst/>
                          <a:latin typeface="verdana" panose="020B0604030504040204" pitchFamily="34" charset="0"/>
                        </a:rPr>
                        <a:t>because data is not exposed in URL bar.</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41342645"/>
                  </a:ext>
                </a:extLst>
              </a:tr>
              <a:tr h="673083">
                <a:tc>
                  <a:txBody>
                    <a:bodyPr/>
                    <a:lstStyle/>
                    <a:p>
                      <a:pPr algn="l" fontAlgn="t"/>
                      <a:r>
                        <a:rPr lang="en-US" sz="1400">
                          <a:solidFill>
                            <a:srgbClr val="000000"/>
                          </a:solidFill>
                          <a:effectLst/>
                          <a:latin typeface="verdana" panose="020B0604030504040204" pitchFamily="34" charset="0"/>
                        </a:rPr>
                        <a:t>3) Get request </a:t>
                      </a:r>
                      <a:r>
                        <a:rPr lang="en-US" sz="1400" b="1">
                          <a:solidFill>
                            <a:srgbClr val="000000"/>
                          </a:solidFill>
                          <a:effectLst/>
                          <a:latin typeface="verdana" panose="020B0604030504040204" pitchFamily="34" charset="0"/>
                        </a:rPr>
                        <a:t>can be bookmarked.</a:t>
                      </a:r>
                      <a:endParaRPr lang="en-US" sz="1400">
                        <a:solidFill>
                          <a:srgbClr val="000000"/>
                        </a:solidFill>
                        <a:effectLst/>
                        <a:latin typeface="verdana" panose="020B0604030504040204" pitchFamily="34" charset="0"/>
                      </a:endParaRP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Post request </a:t>
                      </a:r>
                      <a:r>
                        <a:rPr lang="en-US" sz="1400" b="1">
                          <a:solidFill>
                            <a:srgbClr val="000000"/>
                          </a:solidFill>
                          <a:effectLst/>
                          <a:latin typeface="verdana" panose="020B0604030504040204" pitchFamily="34" charset="0"/>
                        </a:rPr>
                        <a:t>cannot be bookmarked.</a:t>
                      </a:r>
                      <a:endParaRPr lang="en-US" sz="1400">
                        <a:solidFill>
                          <a:srgbClr val="000000"/>
                        </a:solidFill>
                        <a:effectLst/>
                        <a:latin typeface="verdana" panose="020B0604030504040204" pitchFamily="34" charset="0"/>
                      </a:endParaRP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3878101"/>
                  </a:ext>
                </a:extLst>
              </a:tr>
              <a:tr h="1201052">
                <a:tc>
                  <a:txBody>
                    <a:bodyPr/>
                    <a:lstStyle/>
                    <a:p>
                      <a:pPr algn="l" fontAlgn="t"/>
                      <a:r>
                        <a:rPr lang="en-US" sz="1400">
                          <a:solidFill>
                            <a:srgbClr val="000000"/>
                          </a:solidFill>
                          <a:effectLst/>
                          <a:latin typeface="verdana" panose="020B0604030504040204" pitchFamily="34" charset="0"/>
                        </a:rPr>
                        <a:t>4) Get request is </a:t>
                      </a:r>
                      <a:r>
                        <a:rPr lang="en-US" sz="1400" b="1">
                          <a:solidFill>
                            <a:srgbClr val="000000"/>
                          </a:solidFill>
                          <a:effectLst/>
                          <a:latin typeface="verdana" panose="020B0604030504040204" pitchFamily="34" charset="0"/>
                        </a:rPr>
                        <a:t>idempotent </a:t>
                      </a:r>
                      <a:r>
                        <a:rPr lang="en-US" sz="1400">
                          <a:solidFill>
                            <a:srgbClr val="000000"/>
                          </a:solidFill>
                          <a:effectLst/>
                          <a:latin typeface="verdana" panose="020B0604030504040204" pitchFamily="34" charset="0"/>
                        </a:rPr>
                        <a:t>. It means second request will be ignored until response of first request is delivered</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Post request is </a:t>
                      </a:r>
                      <a:r>
                        <a:rPr lang="en-US" sz="1400" b="1">
                          <a:solidFill>
                            <a:srgbClr val="000000"/>
                          </a:solidFill>
                          <a:effectLst/>
                          <a:latin typeface="verdana" panose="020B0604030504040204" pitchFamily="34" charset="0"/>
                        </a:rPr>
                        <a:t>non-idempotent.</a:t>
                      </a:r>
                      <a:endParaRPr lang="en-US" sz="1400">
                        <a:solidFill>
                          <a:srgbClr val="000000"/>
                        </a:solidFill>
                        <a:effectLst/>
                        <a:latin typeface="verdana" panose="020B0604030504040204" pitchFamily="34" charset="0"/>
                      </a:endParaRP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2292933"/>
                  </a:ext>
                </a:extLst>
              </a:tr>
              <a:tr h="937068">
                <a:tc>
                  <a:txBody>
                    <a:bodyPr/>
                    <a:lstStyle/>
                    <a:p>
                      <a:pPr algn="l" fontAlgn="t"/>
                      <a:r>
                        <a:rPr lang="en-US" sz="1400">
                          <a:solidFill>
                            <a:srgbClr val="000000"/>
                          </a:solidFill>
                          <a:effectLst/>
                          <a:latin typeface="verdana" panose="020B0604030504040204" pitchFamily="34" charset="0"/>
                        </a:rPr>
                        <a:t>5) Get request is </a:t>
                      </a:r>
                      <a:r>
                        <a:rPr lang="en-US" sz="1400" b="1">
                          <a:solidFill>
                            <a:srgbClr val="000000"/>
                          </a:solidFill>
                          <a:effectLst/>
                          <a:latin typeface="verdana" panose="020B0604030504040204" pitchFamily="34" charset="0"/>
                        </a:rPr>
                        <a:t>more efficient </a:t>
                      </a:r>
                      <a:r>
                        <a:rPr lang="en-US" sz="1400">
                          <a:solidFill>
                            <a:srgbClr val="000000"/>
                          </a:solidFill>
                          <a:effectLst/>
                          <a:latin typeface="verdana" panose="020B0604030504040204" pitchFamily="34" charset="0"/>
                        </a:rPr>
                        <a:t>and used more than Post.</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Post request is </a:t>
                      </a:r>
                      <a:r>
                        <a:rPr lang="en-US" sz="1400" b="1" dirty="0">
                          <a:solidFill>
                            <a:srgbClr val="000000"/>
                          </a:solidFill>
                          <a:effectLst/>
                          <a:latin typeface="verdana" panose="020B0604030504040204" pitchFamily="34" charset="0"/>
                        </a:rPr>
                        <a:t>less efficient </a:t>
                      </a:r>
                      <a:r>
                        <a:rPr lang="en-US" sz="1400" dirty="0">
                          <a:solidFill>
                            <a:srgbClr val="000000"/>
                          </a:solidFill>
                          <a:effectLst/>
                          <a:latin typeface="verdana" panose="020B0604030504040204" pitchFamily="34" charset="0"/>
                        </a:rPr>
                        <a:t>and used less than get.</a:t>
                      </a:r>
                    </a:p>
                  </a:txBody>
                  <a:tcPr marL="58643" marR="58643" marT="58643" marB="5864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3465166"/>
                  </a:ext>
                </a:extLst>
              </a:tr>
            </a:tbl>
          </a:graphicData>
        </a:graphic>
      </p:graphicFrame>
    </p:spTree>
    <p:extLst>
      <p:ext uri="{BB962C8B-B14F-4D97-AF65-F5344CB8AC3E}">
        <p14:creationId xmlns:p14="http://schemas.microsoft.com/office/powerpoint/2010/main" val="121422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The query string (name/value pairs) is sent inside the URL of a GET request:</a:t>
            </a:r>
          </a:p>
          <a:p>
            <a:pPr marL="0" indent="0">
              <a:buNone/>
            </a:pPr>
            <a:r>
              <a:rPr lang="en-US" dirty="0"/>
              <a:t>GET/RegisterDao.jsp?name1=value1&amp;name2=value2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18530" y="1631424"/>
            <a:ext cx="11315157" cy="8388823"/>
          </a:xfrm>
          <a:prstGeom prst="rect">
            <a:avLst/>
          </a:prstGeom>
        </p:spPr>
      </p:pic>
    </p:spTree>
    <p:extLst>
      <p:ext uri="{BB962C8B-B14F-4D97-AF65-F5344CB8AC3E}">
        <p14:creationId xmlns:p14="http://schemas.microsoft.com/office/powerpoint/2010/main" val="397418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The query string (name/value pairs) is sent in HTTP message body for a POST request:</a:t>
            </a:r>
          </a:p>
          <a:p>
            <a:pPr marL="0" indent="0">
              <a:buNone/>
            </a:pPr>
            <a:r>
              <a:rPr lang="en-US" dirty="0"/>
              <a:t>POST/</a:t>
            </a:r>
            <a:r>
              <a:rPr lang="en-US" dirty="0" err="1"/>
              <a:t>RegisterDao.jsp</a:t>
            </a:r>
            <a:r>
              <a:rPr lang="en-US" dirty="0"/>
              <a:t> HTTP/1.1  </a:t>
            </a:r>
          </a:p>
          <a:p>
            <a:pPr marL="0" indent="0">
              <a:buNone/>
            </a:pPr>
            <a:r>
              <a:rPr lang="en-US" dirty="0"/>
              <a:t>Host: www. javatpoint.com  </a:t>
            </a:r>
          </a:p>
          <a:p>
            <a:pPr marL="0" indent="0">
              <a:buNone/>
            </a:pPr>
            <a:r>
              <a:rPr lang="en-US" dirty="0"/>
              <a:t>name1=value1&amp;name2=value2  </a:t>
            </a:r>
          </a:p>
          <a:p>
            <a:pPr marL="0" indent="0">
              <a:buNone/>
            </a:pPr>
            <a:endParaRPr lang="en-US" dirty="0"/>
          </a:p>
        </p:txBody>
      </p:sp>
      <p:pic>
        <p:nvPicPr>
          <p:cNvPr id="2" name="Picture 1"/>
          <p:cNvPicPr>
            <a:picLocks noChangeAspect="1"/>
          </p:cNvPicPr>
          <p:nvPr/>
        </p:nvPicPr>
        <p:blipFill>
          <a:blip r:embed="rId2"/>
          <a:stretch>
            <a:fillRect/>
          </a:stretch>
        </p:blipFill>
        <p:spPr>
          <a:xfrm>
            <a:off x="5164282" y="1625743"/>
            <a:ext cx="5981700" cy="4410075"/>
          </a:xfrm>
          <a:prstGeom prst="rect">
            <a:avLst/>
          </a:prstGeom>
        </p:spPr>
      </p:pic>
    </p:spTree>
    <p:extLst>
      <p:ext uri="{BB962C8B-B14F-4D97-AF65-F5344CB8AC3E}">
        <p14:creationId xmlns:p14="http://schemas.microsoft.com/office/powerpoint/2010/main" val="402688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normAutofit lnSpcReduction="10000"/>
          </a:bodyPr>
          <a:lstStyle/>
          <a:p>
            <a:pPr marL="0" indent="0">
              <a:buNone/>
            </a:pPr>
            <a:r>
              <a:rPr lang="en-US" dirty="0" err="1"/>
              <a:t>ServletConfig</a:t>
            </a:r>
            <a:r>
              <a:rPr lang="en-US" dirty="0"/>
              <a:t> Interface</a:t>
            </a:r>
          </a:p>
          <a:p>
            <a:r>
              <a:rPr lang="en-US" dirty="0"/>
              <a:t>An object of </a:t>
            </a:r>
            <a:r>
              <a:rPr lang="en-US" dirty="0" err="1"/>
              <a:t>ServletConfig</a:t>
            </a:r>
            <a:r>
              <a:rPr lang="en-US" dirty="0"/>
              <a:t> is created by the web container for each servlet. This object can be used to get configuration information from web.xml file.</a:t>
            </a:r>
          </a:p>
          <a:p>
            <a:r>
              <a:rPr lang="en-US" dirty="0"/>
              <a:t>If the configuration information is modified from the web.xml file, we don't need to change the servlet. So it is easier to manage the web application if any specific content is modified from time to time.</a:t>
            </a:r>
          </a:p>
          <a:p>
            <a:pPr marL="0" indent="0">
              <a:buNone/>
            </a:pPr>
            <a:r>
              <a:rPr lang="en-US" dirty="0"/>
              <a:t>Methods of </a:t>
            </a:r>
            <a:r>
              <a:rPr lang="en-US" dirty="0" err="1"/>
              <a:t>ServletConfig</a:t>
            </a:r>
            <a:r>
              <a:rPr lang="en-US" dirty="0"/>
              <a:t> interface</a:t>
            </a:r>
          </a:p>
          <a:p>
            <a:r>
              <a:rPr lang="en-US" b="1" dirty="0"/>
              <a:t>public 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an enumeration of all the initialization parameter names.</a:t>
            </a:r>
          </a:p>
          <a:p>
            <a:r>
              <a:rPr lang="en-US" b="1" dirty="0"/>
              <a:t>public String </a:t>
            </a:r>
            <a:r>
              <a:rPr lang="en-US" b="1" dirty="0" err="1"/>
              <a:t>getServletName</a:t>
            </a:r>
            <a:r>
              <a:rPr lang="en-US" b="1" dirty="0"/>
              <a:t>():</a:t>
            </a:r>
            <a:r>
              <a:rPr lang="en-US" dirty="0"/>
              <a:t>Returns the name of the servlet.</a:t>
            </a:r>
          </a:p>
          <a:p>
            <a:r>
              <a:rPr lang="en-US" b="1" dirty="0"/>
              <a:t>public </a:t>
            </a:r>
            <a:r>
              <a:rPr lang="en-US" b="1" dirty="0" err="1"/>
              <a:t>ServletContext</a:t>
            </a:r>
            <a:r>
              <a:rPr lang="en-US" b="1" dirty="0"/>
              <a:t> </a:t>
            </a:r>
            <a:r>
              <a:rPr lang="en-US" b="1" dirty="0" err="1"/>
              <a:t>getServletContext</a:t>
            </a:r>
            <a:r>
              <a:rPr lang="en-US" b="1" dirty="0"/>
              <a:t>():</a:t>
            </a:r>
            <a:r>
              <a:rPr lang="en-US" dirty="0"/>
              <a:t>Returns an object of </a:t>
            </a:r>
            <a:r>
              <a:rPr lang="en-US" dirty="0" err="1"/>
              <a:t>ServletContext</a:t>
            </a:r>
            <a:r>
              <a:rPr lang="en-US" dirty="0"/>
              <a:t>.</a:t>
            </a:r>
          </a:p>
        </p:txBody>
      </p:sp>
    </p:spTree>
    <p:extLst>
      <p:ext uri="{BB962C8B-B14F-4D97-AF65-F5344CB8AC3E}">
        <p14:creationId xmlns:p14="http://schemas.microsoft.com/office/powerpoint/2010/main" val="63240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66255"/>
            <a:ext cx="11104418" cy="6010708"/>
          </a:xfrm>
        </p:spPr>
        <p:txBody>
          <a:bodyPr/>
          <a:lstStyle/>
          <a:p>
            <a:pPr marL="0" indent="0">
              <a:buNone/>
            </a:pPr>
            <a:r>
              <a:rPr lang="en-US" dirty="0" err="1"/>
              <a:t>ServletContext</a:t>
            </a:r>
            <a:r>
              <a:rPr lang="en-US" dirty="0"/>
              <a:t> Interface</a:t>
            </a:r>
          </a:p>
          <a:p>
            <a:r>
              <a:rPr lang="en-US" dirty="0"/>
              <a:t>An object of </a:t>
            </a:r>
            <a:r>
              <a:rPr lang="en-US" dirty="0" err="1"/>
              <a:t>ServletContext</a:t>
            </a:r>
            <a:r>
              <a:rPr lang="en-US" dirty="0"/>
              <a:t> is created by the web container at time of deploying the project. This object can be used to get configuration information from web.xml file. There is only one </a:t>
            </a:r>
            <a:r>
              <a:rPr lang="en-US" dirty="0" err="1"/>
              <a:t>ServletContext</a:t>
            </a:r>
            <a:r>
              <a:rPr lang="en-US" dirty="0"/>
              <a:t> object per web application.</a:t>
            </a:r>
          </a:p>
          <a:p>
            <a:r>
              <a:rPr lang="en-US" dirty="0"/>
              <a:t>If any information is shared to many servlet, it is better to provide it from the web.xml file using the </a:t>
            </a:r>
            <a:r>
              <a:rPr lang="en-US" b="1" dirty="0"/>
              <a:t>&lt;context-</a:t>
            </a:r>
            <a:r>
              <a:rPr lang="en-US" b="1" dirty="0" err="1"/>
              <a:t>param</a:t>
            </a:r>
            <a:r>
              <a:rPr lang="en-US" b="1" dirty="0"/>
              <a:t>&gt;</a:t>
            </a:r>
            <a:r>
              <a:rPr lang="en-US" dirty="0"/>
              <a:t> element.</a:t>
            </a:r>
          </a:p>
          <a:p>
            <a:pPr marL="0" indent="0">
              <a:buNone/>
            </a:pPr>
            <a:r>
              <a:rPr lang="en-US" dirty="0"/>
              <a:t>Advantage of </a:t>
            </a:r>
            <a:r>
              <a:rPr lang="en-US" dirty="0" err="1"/>
              <a:t>ServletContext</a:t>
            </a:r>
            <a:endParaRPr lang="en-US" dirty="0"/>
          </a:p>
          <a:p>
            <a:r>
              <a:rPr lang="en-US" dirty="0"/>
              <a:t>Easy to maintain if any information is shared to all the servlet, it is better to make it available for all the servlet. We provide this information from the web.xml file, so if the information is changed, we don't need to modify the servlet. Thus it removes maintenance problem.</a:t>
            </a:r>
          </a:p>
          <a:p>
            <a:endParaRPr lang="en-US" dirty="0"/>
          </a:p>
          <a:p>
            <a:endParaRPr lang="en-US" dirty="0"/>
          </a:p>
        </p:txBody>
      </p:sp>
    </p:spTree>
    <p:extLst>
      <p:ext uri="{BB962C8B-B14F-4D97-AF65-F5344CB8AC3E}">
        <p14:creationId xmlns:p14="http://schemas.microsoft.com/office/powerpoint/2010/main" val="285002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66255"/>
            <a:ext cx="11104418" cy="6010708"/>
          </a:xfrm>
        </p:spPr>
        <p:txBody>
          <a:bodyPr/>
          <a:lstStyle/>
          <a:p>
            <a:pPr marL="0" indent="0">
              <a:buNone/>
            </a:pPr>
            <a:r>
              <a:rPr lang="en-US" dirty="0"/>
              <a:t>There is given some commonly used methods of </a:t>
            </a:r>
            <a:r>
              <a:rPr lang="en-US" dirty="0" err="1"/>
              <a:t>ServletContext</a:t>
            </a:r>
            <a:r>
              <a:rPr lang="en-US" dirty="0"/>
              <a:t> interface.</a:t>
            </a:r>
          </a:p>
          <a:p>
            <a:r>
              <a:rPr lang="en-US" b="1" dirty="0"/>
              <a:t>public String </a:t>
            </a:r>
            <a:r>
              <a:rPr lang="en-US" b="1" dirty="0" err="1"/>
              <a:t>getInitParameter</a:t>
            </a:r>
            <a:r>
              <a:rPr lang="en-US" b="1" dirty="0"/>
              <a:t>(String name):</a:t>
            </a:r>
            <a:r>
              <a:rPr lang="en-US" dirty="0"/>
              <a:t>Returns the parameter value for the specified parameter name.</a:t>
            </a:r>
          </a:p>
          <a:p>
            <a:r>
              <a:rPr lang="en-US" b="1" dirty="0"/>
              <a:t>public Enumeration </a:t>
            </a:r>
            <a:r>
              <a:rPr lang="en-US" b="1" dirty="0" err="1"/>
              <a:t>getInitParameterNames</a:t>
            </a:r>
            <a:r>
              <a:rPr lang="en-US" b="1" dirty="0"/>
              <a:t>():</a:t>
            </a:r>
            <a:r>
              <a:rPr lang="en-US" dirty="0"/>
              <a:t>Returns the names of the context's initialization parameters.</a:t>
            </a:r>
          </a:p>
          <a:p>
            <a:r>
              <a:rPr lang="en-US" b="1" dirty="0"/>
              <a:t>public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r>
              <a:rPr lang="en-US" b="1" dirty="0"/>
              <a:t>public Object </a:t>
            </a:r>
            <a:r>
              <a:rPr lang="en-US" b="1" dirty="0" err="1"/>
              <a:t>getAttribute</a:t>
            </a:r>
            <a:r>
              <a:rPr lang="en-US" b="1" dirty="0"/>
              <a:t>(String name):</a:t>
            </a:r>
            <a:r>
              <a:rPr lang="en-US" dirty="0"/>
              <a:t>Returns the attribute for the specified name.</a:t>
            </a:r>
          </a:p>
          <a:p>
            <a:r>
              <a:rPr lang="en-US" b="1" dirty="0"/>
              <a:t>public Enumeration </a:t>
            </a:r>
            <a:r>
              <a:rPr lang="en-US" b="1" dirty="0" err="1"/>
              <a:t>getInitParameterNames</a:t>
            </a:r>
            <a:r>
              <a:rPr lang="en-US" b="1" dirty="0"/>
              <a:t>():</a:t>
            </a:r>
            <a:r>
              <a:rPr lang="en-US" dirty="0"/>
              <a:t>Returns the names of the context's initialization parameters as an Enumeration of String objects.</a:t>
            </a:r>
          </a:p>
          <a:p>
            <a:r>
              <a:rPr lang="en-US" b="1" dirty="0"/>
              <a:t>public void </a:t>
            </a:r>
            <a:r>
              <a:rPr lang="en-US" b="1" dirty="0" err="1"/>
              <a:t>removeAttribute</a:t>
            </a:r>
            <a:r>
              <a:rPr lang="en-US" b="1" dirty="0"/>
              <a:t>(String name):</a:t>
            </a:r>
            <a:r>
              <a:rPr lang="en-US" dirty="0"/>
              <a:t>Removes the attribute with the given name from the servlet context.</a:t>
            </a:r>
          </a:p>
          <a:p>
            <a:endParaRPr lang="en-US" dirty="0"/>
          </a:p>
        </p:txBody>
      </p:sp>
    </p:spTree>
    <p:extLst>
      <p:ext uri="{BB962C8B-B14F-4D97-AF65-F5344CB8AC3E}">
        <p14:creationId xmlns:p14="http://schemas.microsoft.com/office/powerpoint/2010/main" val="246138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Servlets Architecture</a:t>
            </a:r>
          </a:p>
          <a:p>
            <a:r>
              <a:rPr lang="en-US" dirty="0"/>
              <a:t>The following diagram shows the position of Servlets in a Web Application.</a:t>
            </a:r>
          </a:p>
          <a:p>
            <a:pPr marL="0" indent="0">
              <a:buNone/>
            </a:pPr>
            <a:endParaRPr lang="en-US" dirty="0"/>
          </a:p>
        </p:txBody>
      </p:sp>
      <p:pic>
        <p:nvPicPr>
          <p:cNvPr id="4" name="Picture 2"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843" y="2368549"/>
            <a:ext cx="5849865" cy="382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5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38545"/>
            <a:ext cx="11104418" cy="6038418"/>
          </a:xfrm>
        </p:spPr>
        <p:txBody>
          <a:bodyPr>
            <a:normAutofit fontScale="85000" lnSpcReduction="20000"/>
          </a:bodyPr>
          <a:lstStyle/>
          <a:p>
            <a:pPr marL="0" indent="0">
              <a:buNone/>
            </a:pPr>
            <a:endParaRPr lang="en-US" b="1" dirty="0"/>
          </a:p>
          <a:p>
            <a:pPr marL="0" indent="0">
              <a:buNone/>
            </a:pPr>
            <a:r>
              <a:rPr lang="en-US" b="1" dirty="0"/>
              <a:t>Difference between </a:t>
            </a:r>
            <a:r>
              <a:rPr lang="en-US" b="1" dirty="0" err="1"/>
              <a:t>ServletConfig</a:t>
            </a:r>
            <a:r>
              <a:rPr lang="en-US" b="1" dirty="0"/>
              <a:t> and </a:t>
            </a:r>
            <a:r>
              <a:rPr lang="en-US" b="1" dirty="0" err="1"/>
              <a:t>ServletContext</a:t>
            </a:r>
            <a:r>
              <a:rPr lang="en-US" b="1" dirty="0"/>
              <a:t>:</a:t>
            </a:r>
          </a:p>
          <a:p>
            <a:pPr marL="0" indent="0">
              <a:buNone/>
            </a:pPr>
            <a:r>
              <a:rPr lang="en-US" dirty="0" err="1"/>
              <a:t>ServletConfig</a:t>
            </a:r>
            <a:br>
              <a:rPr lang="en-US" dirty="0"/>
            </a:br>
            <a:br>
              <a:rPr lang="en-US" dirty="0"/>
            </a:br>
            <a:r>
              <a:rPr lang="en-US" dirty="0"/>
              <a:t>1.ServletConfig available in </a:t>
            </a:r>
            <a:r>
              <a:rPr lang="en-US" dirty="0" err="1"/>
              <a:t>javax.servlet</a:t>
            </a:r>
            <a:r>
              <a:rPr lang="en-US" dirty="0"/>
              <a:t>.*; package</a:t>
            </a:r>
            <a:br>
              <a:rPr lang="en-US" dirty="0"/>
            </a:br>
            <a:r>
              <a:rPr lang="en-US" dirty="0"/>
              <a:t>2.ServletConfig object is one per servlet class</a:t>
            </a:r>
            <a:br>
              <a:rPr lang="en-US" dirty="0"/>
            </a:br>
            <a:r>
              <a:rPr lang="en-US" dirty="0"/>
              <a:t>3.destroyed once the servlet execution is completed.</a:t>
            </a:r>
            <a:br>
              <a:rPr lang="en-US" dirty="0"/>
            </a:br>
            <a:r>
              <a:rPr lang="en-US" dirty="0"/>
              <a:t>4.We should give request explicitly, in order to create </a:t>
            </a:r>
            <a:r>
              <a:rPr lang="en-US" dirty="0" err="1"/>
              <a:t>ServletConfig</a:t>
            </a:r>
            <a:r>
              <a:rPr lang="en-US" dirty="0"/>
              <a:t> object for the first time</a:t>
            </a:r>
            <a:br>
              <a:rPr lang="en-US" dirty="0"/>
            </a:br>
            <a:r>
              <a:rPr lang="en-US" dirty="0"/>
              <a:t>5.Object of </a:t>
            </a:r>
            <a:r>
              <a:rPr lang="en-US" dirty="0" err="1"/>
              <a:t>ServletConfig</a:t>
            </a:r>
            <a:r>
              <a:rPr lang="en-US" dirty="0"/>
              <a:t> will be created during initialization process of the servlet</a:t>
            </a:r>
            <a:br>
              <a:rPr lang="en-US" dirty="0"/>
            </a:br>
            <a:r>
              <a:rPr lang="en-US" dirty="0"/>
              <a:t>6.This </a:t>
            </a:r>
            <a:r>
              <a:rPr lang="en-US" dirty="0" err="1"/>
              <a:t>Config</a:t>
            </a:r>
            <a:r>
              <a:rPr lang="en-US" dirty="0"/>
              <a:t> object is public to a particular servlet only</a:t>
            </a:r>
            <a:br>
              <a:rPr lang="en-US" dirty="0"/>
            </a:br>
            <a:br>
              <a:rPr lang="en-US" dirty="0"/>
            </a:br>
            <a:r>
              <a:rPr lang="en-US" dirty="0" err="1"/>
              <a:t>ServletContext</a:t>
            </a:r>
            <a:br>
              <a:rPr lang="en-US" dirty="0"/>
            </a:br>
            <a:br>
              <a:rPr lang="en-US" dirty="0"/>
            </a:br>
            <a:r>
              <a:rPr lang="en-US" dirty="0"/>
              <a:t>1.ServletContext available in </a:t>
            </a:r>
            <a:r>
              <a:rPr lang="en-US" dirty="0" err="1"/>
              <a:t>javax.servlet</a:t>
            </a:r>
            <a:r>
              <a:rPr lang="en-US" dirty="0"/>
              <a:t>.*; package</a:t>
            </a:r>
            <a:br>
              <a:rPr lang="en-US" dirty="0"/>
            </a:br>
            <a:r>
              <a:rPr lang="en-US" dirty="0"/>
              <a:t>2.ServletContext object is global to entire web application</a:t>
            </a:r>
            <a:br>
              <a:rPr lang="en-US" dirty="0"/>
            </a:br>
            <a:r>
              <a:rPr lang="en-US" dirty="0"/>
              <a:t>3.Object of </a:t>
            </a:r>
            <a:r>
              <a:rPr lang="en-US" dirty="0" err="1"/>
              <a:t>ServletContext</a:t>
            </a:r>
            <a:r>
              <a:rPr lang="en-US" dirty="0"/>
              <a:t> will be created at the time of web application deployment</a:t>
            </a:r>
            <a:br>
              <a:rPr lang="en-US" dirty="0"/>
            </a:br>
            <a:r>
              <a:rPr lang="en-US" dirty="0"/>
              <a:t>4.Scope: As long as web application is executing, </a:t>
            </a:r>
            <a:r>
              <a:rPr lang="en-US" dirty="0" err="1"/>
              <a:t>ServletContext</a:t>
            </a:r>
            <a:r>
              <a:rPr lang="en-US" dirty="0"/>
              <a:t> object will be available, and 5.it will be destroyed once the application is removed from the server.</a:t>
            </a:r>
            <a:br>
              <a:rPr lang="en-US" dirty="0"/>
            </a:br>
            <a:r>
              <a:rPr lang="en-US" dirty="0"/>
              <a:t>6.ServletContext object will be available even before giving the first request</a:t>
            </a:r>
          </a:p>
        </p:txBody>
      </p:sp>
    </p:spTree>
    <p:extLst>
      <p:ext uri="{BB962C8B-B14F-4D97-AF65-F5344CB8AC3E}">
        <p14:creationId xmlns:p14="http://schemas.microsoft.com/office/powerpoint/2010/main" val="332594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2564" y="246206"/>
            <a:ext cx="10965872" cy="6306993"/>
          </a:xfrm>
        </p:spPr>
        <p:txBody>
          <a:bodyPr/>
          <a:lstStyle/>
          <a:p>
            <a:pPr marL="0" indent="0">
              <a:buNone/>
            </a:pPr>
            <a:r>
              <a:rPr lang="en-US" dirty="0"/>
              <a:t>Servlets can be created using the </a:t>
            </a:r>
            <a:r>
              <a:rPr lang="en-US" b="1" dirty="0" err="1"/>
              <a:t>javax.servlet</a:t>
            </a:r>
            <a:r>
              <a:rPr lang="en-US" dirty="0"/>
              <a:t> and </a:t>
            </a:r>
            <a:r>
              <a:rPr lang="en-US" b="1" dirty="0" err="1"/>
              <a:t>javax.servlet.http</a:t>
            </a:r>
            <a:r>
              <a:rPr lang="en-US" dirty="0"/>
              <a:t> packages, which are a standard part of the Java's enterprise edition, an expanded version of the Java class library that supports large-scale development projects.</a:t>
            </a:r>
          </a:p>
          <a:p>
            <a:pPr marL="0" indent="0">
              <a:buNone/>
            </a:pPr>
            <a:endParaRPr lang="en-US" dirty="0"/>
          </a:p>
          <a:p>
            <a:pPr marL="0" indent="0">
              <a:buNone/>
            </a:pPr>
            <a:r>
              <a:rPr lang="en-US" dirty="0"/>
              <a:t>The servlet can be created by three ways:</a:t>
            </a:r>
          </a:p>
          <a:p>
            <a:r>
              <a:rPr lang="en-US" dirty="0"/>
              <a:t>By implementing Servlet interface,</a:t>
            </a:r>
          </a:p>
          <a:p>
            <a:r>
              <a:rPr lang="en-US" dirty="0"/>
              <a:t>By inheriting </a:t>
            </a:r>
            <a:r>
              <a:rPr lang="en-US" dirty="0" err="1"/>
              <a:t>GenericServlet</a:t>
            </a:r>
            <a:r>
              <a:rPr lang="en-US" dirty="0"/>
              <a:t> class, (or)</a:t>
            </a:r>
          </a:p>
          <a:p>
            <a:r>
              <a:rPr lang="en-US" dirty="0"/>
              <a:t>By inheriting </a:t>
            </a:r>
            <a:r>
              <a:rPr lang="en-US" dirty="0" err="1"/>
              <a:t>HttpServlet</a:t>
            </a:r>
            <a:r>
              <a:rPr lang="en-US" dirty="0"/>
              <a:t> class</a:t>
            </a:r>
          </a:p>
          <a:p>
            <a:pPr marL="0" indent="0">
              <a:buNone/>
            </a:pPr>
            <a:endParaRPr lang="en-US" dirty="0"/>
          </a:p>
        </p:txBody>
      </p:sp>
    </p:spTree>
    <p:extLst>
      <p:ext uri="{BB962C8B-B14F-4D97-AF65-F5344CB8AC3E}">
        <p14:creationId xmlns:p14="http://schemas.microsoft.com/office/powerpoint/2010/main" val="98621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err="1"/>
              <a:t>GenericServlet</a:t>
            </a:r>
            <a:r>
              <a:rPr lang="en-US" dirty="0"/>
              <a:t> class</a:t>
            </a:r>
          </a:p>
          <a:p>
            <a:r>
              <a:rPr lang="en-US" b="1" dirty="0" err="1"/>
              <a:t>GenericServlet</a:t>
            </a:r>
            <a:r>
              <a:rPr lang="en-US" dirty="0"/>
              <a:t> class implements </a:t>
            </a:r>
            <a:r>
              <a:rPr lang="en-US" b="1" dirty="0"/>
              <a:t>Servlet</a:t>
            </a:r>
            <a:r>
              <a:rPr lang="en-US" dirty="0"/>
              <a:t>, </a:t>
            </a:r>
            <a:r>
              <a:rPr lang="en-US" b="1" dirty="0" err="1"/>
              <a:t>ServletConfig</a:t>
            </a:r>
            <a:r>
              <a:rPr lang="en-US" dirty="0"/>
              <a:t> and </a:t>
            </a:r>
            <a:r>
              <a:rPr lang="en-US" b="1" dirty="0"/>
              <a:t>Serializable</a:t>
            </a:r>
            <a:r>
              <a:rPr lang="en-US" dirty="0"/>
              <a:t> interfaces. It provides the implementation of all the methods of these interfaces except the service method.</a:t>
            </a:r>
          </a:p>
          <a:p>
            <a:r>
              <a:rPr lang="en-US" dirty="0" err="1"/>
              <a:t>GenericServlet</a:t>
            </a:r>
            <a:r>
              <a:rPr lang="en-US" dirty="0"/>
              <a:t> class can handle any type of request so it is protocol-independent.</a:t>
            </a:r>
          </a:p>
          <a:p>
            <a:pPr marL="0" indent="0">
              <a:buNone/>
            </a:pPr>
            <a:endParaRPr lang="en-US" dirty="0"/>
          </a:p>
        </p:txBody>
      </p:sp>
    </p:spTree>
    <p:extLst>
      <p:ext uri="{BB962C8B-B14F-4D97-AF65-F5344CB8AC3E}">
        <p14:creationId xmlns:p14="http://schemas.microsoft.com/office/powerpoint/2010/main" val="216004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normAutofit fontScale="92500" lnSpcReduction="10000"/>
          </a:bodyPr>
          <a:lstStyle/>
          <a:p>
            <a:pPr marL="0" indent="0">
              <a:buNone/>
            </a:pPr>
            <a:r>
              <a:rPr lang="en-US" b="1" dirty="0"/>
              <a:t>import</a:t>
            </a:r>
            <a:r>
              <a:rPr lang="en-US" dirty="0"/>
              <a:t> java.io.*;  </a:t>
            </a:r>
          </a:p>
          <a:p>
            <a:pPr marL="0" indent="0">
              <a:buNone/>
            </a:pPr>
            <a:r>
              <a:rPr lang="en-US" b="1" dirty="0"/>
              <a:t>import</a:t>
            </a:r>
            <a:r>
              <a:rPr lang="en-US" dirty="0"/>
              <a:t> </a:t>
            </a:r>
            <a:r>
              <a:rPr lang="en-US" dirty="0" err="1"/>
              <a:t>javax.servlet</a:t>
            </a:r>
            <a:r>
              <a:rPr lang="en-US" dirty="0"/>
              <a:t>.*;  </a:t>
            </a:r>
          </a:p>
          <a:p>
            <a:pPr marL="0" indent="0">
              <a:buNone/>
            </a:pPr>
            <a:r>
              <a:rPr lang="en-US" dirty="0"/>
              <a:t>  </a:t>
            </a:r>
          </a:p>
          <a:p>
            <a:pPr marL="0" indent="0">
              <a:buNone/>
            </a:pPr>
            <a:r>
              <a:rPr lang="en-US" b="1" dirty="0"/>
              <a:t>public</a:t>
            </a:r>
            <a:r>
              <a:rPr lang="en-US" dirty="0"/>
              <a:t> </a:t>
            </a:r>
            <a:r>
              <a:rPr lang="en-US" b="1" dirty="0"/>
              <a:t>class</a:t>
            </a:r>
            <a:r>
              <a:rPr lang="en-US" dirty="0"/>
              <a:t> First </a:t>
            </a:r>
            <a:r>
              <a:rPr lang="en-US" b="1" dirty="0"/>
              <a:t>extends</a:t>
            </a:r>
            <a:r>
              <a:rPr lang="en-US" dirty="0"/>
              <a:t> </a:t>
            </a:r>
            <a:r>
              <a:rPr lang="en-US" dirty="0" err="1"/>
              <a:t>GenericServlet</a:t>
            </a:r>
            <a:r>
              <a:rPr lang="en-US" dirty="0"/>
              <a:t>{  </a:t>
            </a:r>
          </a:p>
          <a:p>
            <a:pPr marL="0" indent="0">
              <a:buNone/>
            </a:pPr>
            <a:r>
              <a:rPr lang="en-US" b="1" dirty="0"/>
              <a:t>public</a:t>
            </a:r>
            <a:r>
              <a:rPr lang="en-US" dirty="0"/>
              <a:t> </a:t>
            </a:r>
            <a:r>
              <a:rPr lang="en-US" b="1" dirty="0"/>
              <a:t>void</a:t>
            </a:r>
            <a:r>
              <a:rPr lang="en-US" dirty="0"/>
              <a:t> service(</a:t>
            </a:r>
            <a:r>
              <a:rPr lang="en-US" dirty="0" err="1"/>
              <a:t>ServletRequest</a:t>
            </a:r>
            <a:r>
              <a:rPr lang="en-US" dirty="0"/>
              <a:t> </a:t>
            </a:r>
            <a:r>
              <a:rPr lang="en-US" dirty="0" err="1"/>
              <a:t>req,ServletResponse</a:t>
            </a:r>
            <a:r>
              <a:rPr lang="en-US" dirty="0"/>
              <a:t> res)  </a:t>
            </a:r>
          </a:p>
          <a:p>
            <a:pPr marL="0" indent="0">
              <a:buNone/>
            </a:pPr>
            <a:r>
              <a:rPr lang="en-US" b="1" dirty="0"/>
              <a:t>throws</a:t>
            </a:r>
            <a:r>
              <a:rPr lang="en-US" dirty="0"/>
              <a:t> </a:t>
            </a:r>
            <a:r>
              <a:rPr lang="en-US" dirty="0" err="1"/>
              <a:t>IOException,ServletException</a:t>
            </a:r>
            <a:r>
              <a:rPr lang="en-US" dirty="0"/>
              <a:t>{  </a:t>
            </a:r>
          </a:p>
          <a:p>
            <a:pPr marL="0" indent="0">
              <a:buNone/>
            </a:pPr>
            <a:r>
              <a:rPr lang="en-US" dirty="0"/>
              <a:t>  </a:t>
            </a:r>
            <a:r>
              <a:rPr lang="en-US" dirty="0" err="1"/>
              <a:t>res.setContentType</a:t>
            </a:r>
            <a:r>
              <a:rPr lang="en-US" dirty="0"/>
              <a:t>("text/html");  </a:t>
            </a:r>
          </a:p>
          <a:p>
            <a:pPr marL="0" indent="0">
              <a:buNone/>
            </a:pPr>
            <a:r>
              <a:rPr lang="en-US" dirty="0"/>
              <a:t> </a:t>
            </a:r>
            <a:r>
              <a:rPr lang="en-US" dirty="0" err="1"/>
              <a:t>PrintWriter</a:t>
            </a:r>
            <a:r>
              <a:rPr lang="en-US" dirty="0"/>
              <a:t> out=</a:t>
            </a:r>
            <a:r>
              <a:rPr lang="en-US" dirty="0" err="1"/>
              <a:t>res.getWriter</a:t>
            </a:r>
            <a:r>
              <a:rPr lang="en-US" dirty="0"/>
              <a:t>();  </a:t>
            </a:r>
          </a:p>
          <a:p>
            <a:pPr marL="0" indent="0">
              <a:buNone/>
            </a:pPr>
            <a:r>
              <a:rPr lang="en-US" dirty="0" err="1"/>
              <a:t>out.print</a:t>
            </a:r>
            <a:r>
              <a:rPr lang="en-US" dirty="0"/>
              <a:t>("&lt;html&gt;&lt;body&gt;");  </a:t>
            </a:r>
          </a:p>
          <a:p>
            <a:pPr marL="0" indent="0">
              <a:buNone/>
            </a:pPr>
            <a:r>
              <a:rPr lang="en-US" dirty="0" err="1"/>
              <a:t>out.print</a:t>
            </a:r>
            <a:r>
              <a:rPr lang="en-US" dirty="0"/>
              <a:t>("&lt;b&gt;hello generic servlet&lt;/b&gt;");  </a:t>
            </a:r>
          </a:p>
          <a:p>
            <a:pPr marL="0" indent="0">
              <a:buNone/>
            </a:pPr>
            <a:r>
              <a:rPr lang="en-US" dirty="0" err="1"/>
              <a:t>out.print</a:t>
            </a:r>
            <a:r>
              <a:rPr lang="en-US" dirty="0"/>
              <a:t>("&lt;/body&gt;&lt;/html&gt;");  </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704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err="1"/>
              <a:t>HttpServlet</a:t>
            </a:r>
            <a:r>
              <a:rPr lang="en-US" dirty="0"/>
              <a:t> class</a:t>
            </a:r>
          </a:p>
          <a:p>
            <a:pPr marL="0" indent="0">
              <a:buNone/>
            </a:pPr>
            <a:r>
              <a:rPr lang="en-US" dirty="0"/>
              <a:t>The </a:t>
            </a:r>
            <a:r>
              <a:rPr lang="en-US" dirty="0" err="1"/>
              <a:t>HttpServlet</a:t>
            </a:r>
            <a:r>
              <a:rPr lang="en-US" dirty="0"/>
              <a:t> class extends the </a:t>
            </a:r>
            <a:r>
              <a:rPr lang="en-US" dirty="0" err="1"/>
              <a:t>GenericServlet</a:t>
            </a:r>
            <a:r>
              <a:rPr lang="en-US" dirty="0"/>
              <a:t> class and implements Serializable interface. It provides http specific methods such as </a:t>
            </a:r>
            <a:r>
              <a:rPr lang="en-US" dirty="0" err="1"/>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p:txBody>
      </p:sp>
    </p:spTree>
    <p:extLst>
      <p:ext uri="{BB962C8B-B14F-4D97-AF65-F5344CB8AC3E}">
        <p14:creationId xmlns:p14="http://schemas.microsoft.com/office/powerpoint/2010/main" val="41925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normAutofit fontScale="77500" lnSpcReduction="20000"/>
          </a:bodyPr>
          <a:lstStyle/>
          <a:p>
            <a:pPr marL="0" indent="0">
              <a:buNone/>
            </a:pPr>
            <a:r>
              <a:rPr lang="en-US" dirty="0"/>
              <a:t>import java.io.*;</a:t>
            </a:r>
          </a:p>
          <a:p>
            <a:pPr marL="0" indent="0">
              <a:buNone/>
            </a:pPr>
            <a:r>
              <a:rPr lang="en-US" dirty="0"/>
              <a:t>import </a:t>
            </a:r>
            <a:r>
              <a:rPr lang="en-US" dirty="0" err="1"/>
              <a:t>javax.servlet</a:t>
            </a:r>
            <a:r>
              <a:rPr lang="en-US" dirty="0"/>
              <a:t>.*;</a:t>
            </a:r>
          </a:p>
          <a:p>
            <a:pPr marL="0" indent="0">
              <a:buNone/>
            </a:pPr>
            <a:r>
              <a:rPr lang="en-US" dirty="0"/>
              <a:t>import </a:t>
            </a:r>
            <a:r>
              <a:rPr lang="en-US" dirty="0" err="1"/>
              <a:t>javax.servlet.http</a:t>
            </a:r>
            <a:r>
              <a:rPr lang="en-US" dirty="0"/>
              <a:t>.*;</a:t>
            </a:r>
          </a:p>
          <a:p>
            <a:pPr marL="0" indent="0">
              <a:buNone/>
            </a:pPr>
            <a:r>
              <a:rPr lang="en-US" dirty="0"/>
              <a:t>// Extend </a:t>
            </a:r>
            <a:r>
              <a:rPr lang="en-US" dirty="0" err="1"/>
              <a:t>HttpServlet</a:t>
            </a:r>
            <a:r>
              <a:rPr lang="en-US" dirty="0"/>
              <a:t> class</a:t>
            </a:r>
          </a:p>
          <a:p>
            <a:pPr marL="0" indent="0">
              <a:buNone/>
            </a:pPr>
            <a:r>
              <a:rPr lang="en-US" dirty="0"/>
              <a:t>public class HelloWorld extends </a:t>
            </a:r>
            <a:r>
              <a:rPr lang="en-US" dirty="0" err="1"/>
              <a:t>HttpServlet</a:t>
            </a:r>
            <a:r>
              <a:rPr lang="en-US" dirty="0"/>
              <a:t> {</a:t>
            </a:r>
          </a:p>
          <a:p>
            <a:pPr marL="0" indent="0">
              <a:buNone/>
            </a:pPr>
            <a:r>
              <a:rPr lang="en-US" dirty="0"/>
              <a:t>   private String message;</a:t>
            </a:r>
          </a:p>
          <a:p>
            <a:pPr marL="0" indent="0">
              <a:buNone/>
            </a:pPr>
            <a:r>
              <a:rPr lang="en-US" dirty="0"/>
              <a:t>   public void </a:t>
            </a:r>
            <a:r>
              <a:rPr lang="en-US" dirty="0" err="1"/>
              <a:t>init</a:t>
            </a:r>
            <a:r>
              <a:rPr lang="en-US" dirty="0"/>
              <a:t>() throws </a:t>
            </a:r>
            <a:r>
              <a:rPr lang="en-US" dirty="0" err="1"/>
              <a:t>ServletException</a:t>
            </a:r>
            <a:r>
              <a:rPr lang="en-US" dirty="0"/>
              <a:t> {</a:t>
            </a:r>
          </a:p>
          <a:p>
            <a:pPr marL="0" indent="0">
              <a:buNone/>
            </a:pPr>
            <a:r>
              <a:rPr lang="en-US" dirty="0"/>
              <a:t>	message = "Hello World";   } // Do required initialization</a:t>
            </a:r>
          </a:p>
          <a:p>
            <a:pPr marL="0" indent="0">
              <a:buNone/>
            </a:pPr>
            <a:r>
              <a:rPr lang="en-US" dirty="0"/>
              <a:t>   public void </a:t>
            </a:r>
            <a:r>
              <a:rPr lang="en-US" dirty="0" err="1"/>
              <a:t>doGet</a:t>
            </a:r>
            <a:r>
              <a:rPr lang="en-US" dirty="0"/>
              <a:t>(</a:t>
            </a:r>
            <a:r>
              <a:rPr lang="en-US" dirty="0" err="1"/>
              <a:t>HttpServletRequest</a:t>
            </a:r>
            <a:r>
              <a:rPr lang="en-US" dirty="0"/>
              <a:t> request, </a:t>
            </a:r>
            <a:r>
              <a:rPr lang="en-US" dirty="0" err="1"/>
              <a:t>HttpServletResponse</a:t>
            </a:r>
            <a:r>
              <a:rPr lang="en-US" dirty="0"/>
              <a:t> response)</a:t>
            </a:r>
          </a:p>
          <a:p>
            <a:pPr marL="0" indent="0">
              <a:buNone/>
            </a:pPr>
            <a:r>
              <a:rPr lang="en-US" dirty="0"/>
              <a:t>      throws </a:t>
            </a:r>
            <a:r>
              <a:rPr lang="en-US" dirty="0" err="1"/>
              <a:t>ServletException</a:t>
            </a:r>
            <a:r>
              <a:rPr lang="en-US" dirty="0"/>
              <a:t>, </a:t>
            </a:r>
            <a:r>
              <a:rPr lang="en-US" dirty="0" err="1"/>
              <a:t>IOException</a:t>
            </a:r>
            <a:r>
              <a:rPr lang="en-US" dirty="0"/>
              <a:t> {   </a:t>
            </a:r>
          </a:p>
          <a:p>
            <a:pPr marL="0" indent="0">
              <a:buNone/>
            </a:pPr>
            <a:r>
              <a:rPr lang="en-US" dirty="0"/>
              <a:t>      // Set response content type</a:t>
            </a:r>
          </a:p>
          <a:p>
            <a:pPr marL="0" indent="0">
              <a:buNone/>
            </a:pPr>
            <a:r>
              <a:rPr lang="en-US" dirty="0"/>
              <a:t>      </a:t>
            </a:r>
            <a:r>
              <a:rPr lang="en-US" dirty="0" err="1"/>
              <a:t>response.setContentType</a:t>
            </a:r>
            <a:r>
              <a:rPr lang="en-US" dirty="0"/>
              <a:t>("text/html");</a:t>
            </a:r>
          </a:p>
          <a:p>
            <a:pPr marL="0" indent="0">
              <a:buNone/>
            </a:pPr>
            <a:r>
              <a:rPr lang="en-US" dirty="0"/>
              <a:t>      // Actual logic goes here.</a:t>
            </a:r>
          </a:p>
          <a:p>
            <a:pPr marL="0" indent="0">
              <a:buNone/>
            </a:pPr>
            <a:r>
              <a:rPr lang="en-US" dirty="0"/>
              <a:t>      </a:t>
            </a:r>
            <a:r>
              <a:rPr lang="en-US" dirty="0" err="1"/>
              <a:t>PrintWriter</a:t>
            </a:r>
            <a:r>
              <a:rPr lang="en-US" dirty="0"/>
              <a:t> out = </a:t>
            </a:r>
            <a:r>
              <a:rPr lang="en-US" dirty="0" err="1"/>
              <a:t>response.getWriter</a:t>
            </a:r>
            <a:r>
              <a:rPr lang="en-US" dirty="0"/>
              <a:t>();</a:t>
            </a:r>
          </a:p>
          <a:p>
            <a:pPr marL="0" indent="0">
              <a:buNone/>
            </a:pPr>
            <a:r>
              <a:rPr lang="en-US" dirty="0"/>
              <a:t>      </a:t>
            </a:r>
            <a:r>
              <a:rPr lang="en-US" dirty="0" err="1"/>
              <a:t>out.println</a:t>
            </a:r>
            <a:r>
              <a:rPr lang="en-US" dirty="0"/>
              <a:t>("&lt;h1&gt;" + message + "&lt;/h1&gt;");    }</a:t>
            </a:r>
          </a:p>
          <a:p>
            <a:pPr marL="0" indent="0">
              <a:buNone/>
            </a:pPr>
            <a:r>
              <a:rPr lang="en-US" dirty="0"/>
              <a:t>   public void destroy() {</a:t>
            </a:r>
          </a:p>
          <a:p>
            <a:pPr marL="0" indent="0">
              <a:buNone/>
            </a:pPr>
            <a:r>
              <a:rPr lang="en-US" dirty="0"/>
              <a:t>      // do nothing.   }  }</a:t>
            </a:r>
          </a:p>
        </p:txBody>
      </p:sp>
    </p:spTree>
    <p:extLst>
      <p:ext uri="{BB962C8B-B14F-4D97-AF65-F5344CB8AC3E}">
        <p14:creationId xmlns:p14="http://schemas.microsoft.com/office/powerpoint/2010/main" val="133877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63236"/>
            <a:ext cx="11187545" cy="6400800"/>
          </a:xfrm>
        </p:spPr>
        <p:txBody>
          <a:bodyPr/>
          <a:lstStyle/>
          <a:p>
            <a:pPr marL="0" indent="0">
              <a:buNone/>
            </a:pPr>
            <a:r>
              <a:rPr lang="en-US" dirty="0"/>
              <a:t>The web container maintains the life cycle of a servlet instance. Let's see the life cycle of the servlet:</a:t>
            </a:r>
          </a:p>
          <a:p>
            <a:r>
              <a:rPr lang="en-US" dirty="0"/>
              <a:t>Servlet class is loaded.</a:t>
            </a:r>
          </a:p>
          <a:p>
            <a:r>
              <a:rPr lang="en-US" dirty="0"/>
              <a:t>Servlet instance is created.</a:t>
            </a:r>
          </a:p>
          <a:p>
            <a:r>
              <a:rPr lang="en-US" dirty="0" err="1"/>
              <a:t>init</a:t>
            </a:r>
            <a:r>
              <a:rPr lang="en-US" dirty="0"/>
              <a:t> method is invoked.</a:t>
            </a:r>
          </a:p>
          <a:p>
            <a:r>
              <a:rPr lang="en-US" dirty="0"/>
              <a:t>service method is invoked.</a:t>
            </a:r>
          </a:p>
          <a:p>
            <a:r>
              <a:rPr lang="en-US" dirty="0"/>
              <a:t>destroy method is invoked.</a:t>
            </a:r>
          </a:p>
          <a:p>
            <a:endParaRPr lang="en-US" dirty="0"/>
          </a:p>
        </p:txBody>
      </p:sp>
    </p:spTree>
    <p:extLst>
      <p:ext uri="{BB962C8B-B14F-4D97-AF65-F5344CB8AC3E}">
        <p14:creationId xmlns:p14="http://schemas.microsoft.com/office/powerpoint/2010/main" val="180644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51165" y="152400"/>
            <a:ext cx="11187545" cy="6400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Life Cycle of a Servlet (Servlet Life Cycle)</a:t>
            </a:r>
          </a:p>
          <a:p>
            <a:pPr marL="0" indent="0">
              <a:buFont typeface="Arial" panose="020B0604020202020204" pitchFamily="34" charset="0"/>
              <a:buNone/>
            </a:pPr>
            <a:endParaRPr lang="en-US" dirty="0"/>
          </a:p>
        </p:txBody>
      </p:sp>
      <p:pic>
        <p:nvPicPr>
          <p:cNvPr id="6" name="Picture 2" descr="Life cycle of a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557" y="1423121"/>
            <a:ext cx="3857625"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2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1532</Words>
  <Application>Microsoft Office PowerPoint</Application>
  <PresentationFormat>Widescreen</PresentationFormat>
  <Paragraphs>118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 Introduction, Benefits,  Architecture, GET, POST methods, Servlet container,  Servlet's Life Cycle, ServletConfig,  ServletContext, Requests &amp; Responses, GenericServlet, Thread-Safe Servlets, HttpServlet Class,  HttpServletRequest, HttpServletResponse interface, Deployment Descriptor; Session Management: URL Rewriting, Hidden Fields, Cookies, Session Objects, Servlet Filter, Servlet Listeners. JSP: Introduction, problem with servlets, how JSP work, implicit object, directives, scripting elements, comments, JSP life cycle Attributes: Application, request, session, page; web application deployment, Security.</dc:title>
  <dc:creator>Anushree Sah</dc:creator>
  <cp:lastModifiedBy>Yashvardhan Singh Nathawat</cp:lastModifiedBy>
  <cp:revision>18</cp:revision>
  <dcterms:created xsi:type="dcterms:W3CDTF">2019-09-06T07:43:33Z</dcterms:created>
  <dcterms:modified xsi:type="dcterms:W3CDTF">2019-12-11T15:42:03Z</dcterms:modified>
</cp:coreProperties>
</file>