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6" r:id="rId28"/>
    <p:sldId id="282" r:id="rId29"/>
    <p:sldId id="283" r:id="rId30"/>
    <p:sldId id="284" r:id="rId31"/>
    <p:sldId id="285" r:id="rId32"/>
    <p:sldId id="287" r:id="rId33"/>
    <p:sldId id="291" r:id="rId34"/>
    <p:sldId id="292" r:id="rId35"/>
    <p:sldId id="288" r:id="rId36"/>
    <p:sldId id="289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5DA74-3838-4F27-AC3B-F5345DF9375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4E09D-35B5-40D7-A457-21DC49E1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A78D-D337-4BD1-8453-C5ADA9487AE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AB93-597B-4786-A3FE-939949F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2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A78D-D337-4BD1-8453-C5ADA9487AE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AB93-597B-4786-A3FE-939949F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8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A78D-D337-4BD1-8453-C5ADA9487AE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AB93-597B-4786-A3FE-939949F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2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A78D-D337-4BD1-8453-C5ADA9487AE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AB93-597B-4786-A3FE-939949F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7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A78D-D337-4BD1-8453-C5ADA9487AE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AB93-597B-4786-A3FE-939949F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7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A78D-D337-4BD1-8453-C5ADA9487AE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AB93-597B-4786-A3FE-939949F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8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A78D-D337-4BD1-8453-C5ADA9487AE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AB93-597B-4786-A3FE-939949F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5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A78D-D337-4BD1-8453-C5ADA9487AE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AB93-597B-4786-A3FE-939949F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A78D-D337-4BD1-8453-C5ADA9487AE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AB93-597B-4786-A3FE-939949F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A78D-D337-4BD1-8453-C5ADA9487AE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AB93-597B-4786-A3FE-939949F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1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A78D-D337-4BD1-8453-C5ADA9487AE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AB93-597B-4786-A3FE-939949F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3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2A78D-D337-4BD1-8453-C5ADA9487AE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AAB93-597B-4786-A3FE-939949FE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2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tpoint.com/opr/test.jsp?filename=TestMultiNaming1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java-thread-setpriority-method" TargetMode="External"/><Relationship Id="rId3" Type="http://schemas.openxmlformats.org/officeDocument/2006/relationships/hyperlink" Target="https://www.javatpoint.com/java-thread-run-method" TargetMode="External"/><Relationship Id="rId7" Type="http://schemas.openxmlformats.org/officeDocument/2006/relationships/hyperlink" Target="https://www.javatpoint.com/java-thread-getpriority-method" TargetMode="External"/><Relationship Id="rId2" Type="http://schemas.openxmlformats.org/officeDocument/2006/relationships/hyperlink" Target="https://www.javatpoint.com/java-thread-start-metho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java-thread-join-method" TargetMode="External"/><Relationship Id="rId11" Type="http://schemas.openxmlformats.org/officeDocument/2006/relationships/hyperlink" Target="https://www.javatpoint.com/java-thread-getid-method" TargetMode="External"/><Relationship Id="rId5" Type="http://schemas.openxmlformats.org/officeDocument/2006/relationships/hyperlink" Target="https://www.javatpoint.com/java-thread-currentthread-method" TargetMode="External"/><Relationship Id="rId10" Type="http://schemas.openxmlformats.org/officeDocument/2006/relationships/hyperlink" Target="https://www.javatpoint.com/java-thread-setname-method" TargetMode="External"/><Relationship Id="rId4" Type="http://schemas.openxmlformats.org/officeDocument/2006/relationships/hyperlink" Target="https://www.javatpoint.com/java-thread-sleep-method" TargetMode="External"/><Relationship Id="rId9" Type="http://schemas.openxmlformats.org/officeDocument/2006/relationships/hyperlink" Target="https://www.javatpoint.com/java-thread-getname-method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java-thread-isdaemon-method" TargetMode="External"/><Relationship Id="rId3" Type="http://schemas.openxmlformats.org/officeDocument/2006/relationships/hyperlink" Target="https://www.javatpoint.com/java-thread-yield-method" TargetMode="External"/><Relationship Id="rId7" Type="http://schemas.openxmlformats.org/officeDocument/2006/relationships/hyperlink" Target="https://www.javatpoint.com/java-thread-destroy-method" TargetMode="External"/><Relationship Id="rId2" Type="http://schemas.openxmlformats.org/officeDocument/2006/relationships/hyperlink" Target="https://www.javatpoint.com/java-thread-isalive-metho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java-thread-stop-method" TargetMode="External"/><Relationship Id="rId11" Type="http://schemas.openxmlformats.org/officeDocument/2006/relationships/hyperlink" Target="https://www.javatpoint.com/java-thread-isinterrupted-method" TargetMode="External"/><Relationship Id="rId5" Type="http://schemas.openxmlformats.org/officeDocument/2006/relationships/hyperlink" Target="https://www.javatpoint.com/java-thread-resume-method" TargetMode="External"/><Relationship Id="rId10" Type="http://schemas.openxmlformats.org/officeDocument/2006/relationships/hyperlink" Target="https://www.javatpoint.com/java-thread-interrupt-method" TargetMode="External"/><Relationship Id="rId4" Type="http://schemas.openxmlformats.org/officeDocument/2006/relationships/hyperlink" Target="https://www.javatpoint.com/java-thread-suspend-method" TargetMode="External"/><Relationship Id="rId9" Type="http://schemas.openxmlformats.org/officeDocument/2006/relationships/hyperlink" Target="https://www.javatpoint.com/java-thread-setdaemon-method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java-thread-enumerate-method" TargetMode="External"/><Relationship Id="rId3" Type="http://schemas.openxmlformats.org/officeDocument/2006/relationships/hyperlink" Target="https://www.javatpoint.com/java-thread-activecount-method" TargetMode="External"/><Relationship Id="rId7" Type="http://schemas.openxmlformats.org/officeDocument/2006/relationships/hyperlink" Target="https://www.javatpoint.com/java-thread-getstacktrace-method" TargetMode="External"/><Relationship Id="rId2" Type="http://schemas.openxmlformats.org/officeDocument/2006/relationships/hyperlink" Target="https://www.javatpoint.com/java-thread-interrupted-metho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java-thread-dumpstack-method" TargetMode="External"/><Relationship Id="rId11" Type="http://schemas.openxmlformats.org/officeDocument/2006/relationships/hyperlink" Target="https://www.javatpoint.com/java-thread-tostring-method" TargetMode="External"/><Relationship Id="rId5" Type="http://schemas.openxmlformats.org/officeDocument/2006/relationships/hyperlink" Target="https://www.javatpoint.com/java-thread-holdlock-method" TargetMode="External"/><Relationship Id="rId10" Type="http://schemas.openxmlformats.org/officeDocument/2006/relationships/hyperlink" Target="https://www.javatpoint.com/java-thread-getthreadgroup-method" TargetMode="External"/><Relationship Id="rId4" Type="http://schemas.openxmlformats.org/officeDocument/2006/relationships/hyperlink" Target="https://www.javatpoint.com/java-thread-checkaccess-method" TargetMode="External"/><Relationship Id="rId9" Type="http://schemas.openxmlformats.org/officeDocument/2006/relationships/hyperlink" Target="https://www.javatpoint.com/java-thread-getstate-metho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thread-notifyall-method" TargetMode="External"/><Relationship Id="rId7" Type="http://schemas.openxmlformats.org/officeDocument/2006/relationships/hyperlink" Target="https://www.javatpoint.com/java-thread-setdefaultuncaughtexceptionhandler-method" TargetMode="External"/><Relationship Id="rId2" Type="http://schemas.openxmlformats.org/officeDocument/2006/relationships/hyperlink" Target="https://www.javatpoint.com/java-thread-notify-metho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java-thread-getdefaultuncaughtexceptionhandler-method" TargetMode="External"/><Relationship Id="rId5" Type="http://schemas.openxmlformats.org/officeDocument/2006/relationships/hyperlink" Target="https://www.javatpoint.com/java-thread-getcontextclassloader-method" TargetMode="External"/><Relationship Id="rId4" Type="http://schemas.openxmlformats.org/officeDocument/2006/relationships/hyperlink" Target="https://www.javatpoint.com/java-thread-setcontextclassloader-metho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67352"/>
            <a:ext cx="9144000" cy="133572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Unit-4</a:t>
            </a:r>
            <a:endParaRPr lang="en-US" sz="32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2116182"/>
            <a:ext cx="9144000" cy="953589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 smtClean="0"/>
              <a:t>Introduction to Multi-threading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altLang="zh-TW" sz="2000" dirty="0" smtClean="0"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91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3251" y="1190631"/>
            <a:ext cx="1108818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New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thread is in new state if you create an instance of Thread class but before the invocation of start() method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Runnable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thread is in runnable state after invocation of start() method, but the thread scheduler has not selected it to be the running thread.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610B4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Running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thread is in running state if the thread scheduler has selected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610B4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4) Non-Runnable (Blocked)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the state when the thread is still alive, but is currently not eligible to run.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610B4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5) Terminated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thread is in terminated or dead state when its run() method exits.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663947"/>
              </p:ext>
            </p:extLst>
          </p:nvPr>
        </p:nvGraphicFramePr>
        <p:xfrm>
          <a:off x="652327" y="334774"/>
          <a:ext cx="10124530" cy="2377440"/>
        </p:xfrm>
        <a:graphic>
          <a:graphicData uri="http://schemas.openxmlformats.org/drawingml/2006/table">
            <a:tbl>
              <a:tblPr/>
              <a:tblGrid>
                <a:gridCol w="10124530">
                  <a:extLst>
                    <a:ext uri="{9D8B030D-6E8A-4147-A177-3AD203B41FA5}">
                      <a16:colId xmlns:a16="http://schemas.microsoft.com/office/drawing/2014/main" val="3415924241"/>
                    </a:ext>
                  </a:extLst>
                </a:gridCol>
              </a:tblGrid>
              <a:tr h="1363397">
                <a:tc>
                  <a:txBody>
                    <a:bodyPr/>
                    <a:lstStyle/>
                    <a:p>
                      <a:r>
                        <a:rPr lang="en-US" sz="2400" b="1" u="sng" dirty="0" smtClean="0">
                          <a:solidFill>
                            <a:srgbClr val="610B38"/>
                          </a:solidFill>
                          <a:effectLst/>
                          <a:latin typeface="erdana"/>
                        </a:rPr>
                        <a:t>How </a:t>
                      </a:r>
                      <a:r>
                        <a:rPr lang="en-US" sz="2400" b="1" u="sng" dirty="0">
                          <a:solidFill>
                            <a:srgbClr val="610B38"/>
                          </a:solidFill>
                          <a:effectLst/>
                          <a:latin typeface="erdana"/>
                        </a:rPr>
                        <a:t>to create thread</a:t>
                      </a:r>
                    </a:p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There are two ways to create a thread:</a:t>
                      </a:r>
                    </a:p>
                    <a:p>
                      <a:pPr lvl="1">
                        <a:buFont typeface="+mj-lt"/>
                        <a:buAutoNum type="arabicPeriod"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 extending Thread class</a:t>
                      </a:r>
                    </a:p>
                    <a:p>
                      <a:pPr lvl="1">
                        <a:buFont typeface="+mj-lt"/>
                        <a:buAutoNum type="arabicPeriod"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 implementing Runnable 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interface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endParaRPr lang="en-US" dirty="0" smtClean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endParaRPr lang="en-US" dirty="0" smtClean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>
                        <a:buFont typeface="+mj-lt"/>
                        <a:buNone/>
                      </a:pPr>
                      <a:endParaRPr lang="en-US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2073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536707"/>
              </p:ext>
            </p:extLst>
          </p:nvPr>
        </p:nvGraphicFramePr>
        <p:xfrm>
          <a:off x="1059724" y="4889568"/>
          <a:ext cx="8191500" cy="365760"/>
        </p:xfrm>
        <a:graphic>
          <a:graphicData uri="http://schemas.openxmlformats.org/drawingml/2006/table">
            <a:tbl>
              <a:tblPr/>
              <a:tblGrid>
                <a:gridCol w="8191500">
                  <a:extLst>
                    <a:ext uri="{9D8B030D-6E8A-4147-A177-3AD203B41FA5}">
                      <a16:colId xmlns:a16="http://schemas.microsoft.com/office/drawing/2014/main" val="599540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338023"/>
                  </a:ext>
                </a:extLst>
              </a:tr>
            </a:tbl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60786" y="2250762"/>
            <a:ext cx="10216071" cy="4001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rgbClr val="610B4B"/>
                </a:solidFill>
                <a:effectLst/>
                <a:latin typeface="erdana"/>
              </a:rPr>
              <a:t>Thread class: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Thread class provide constructors and methods to create and perform operations on a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thread.Thread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class extends Object class and implements Runnable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610B4B"/>
              </a:solidFill>
              <a:effectLst/>
              <a:latin typeface="erdan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610B4B"/>
              </a:solidFill>
              <a:effectLst/>
              <a:latin typeface="erdan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 smtClean="0">
                <a:ln>
                  <a:noFill/>
                </a:ln>
                <a:solidFill>
                  <a:srgbClr val="610B4B"/>
                </a:solidFill>
                <a:effectLst/>
                <a:latin typeface="erdana"/>
              </a:rPr>
              <a:t>Commonly used Constructors of Thread class: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Thread()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Thread(String name)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Thread(Runnable 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Thread(Runnable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r,String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name)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610B4B"/>
              </a:solidFill>
              <a:effectLst/>
              <a:latin typeface="erdan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9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204371"/>
              </p:ext>
            </p:extLst>
          </p:nvPr>
        </p:nvGraphicFramePr>
        <p:xfrm>
          <a:off x="875212" y="914400"/>
          <a:ext cx="10685417" cy="5270724"/>
        </p:xfrm>
        <a:graphic>
          <a:graphicData uri="http://schemas.openxmlformats.org/drawingml/2006/table">
            <a:tbl>
              <a:tblPr/>
              <a:tblGrid>
                <a:gridCol w="10685417">
                  <a:extLst>
                    <a:ext uri="{9D8B030D-6E8A-4147-A177-3AD203B41FA5}">
                      <a16:colId xmlns:a16="http://schemas.microsoft.com/office/drawing/2014/main" val="1102651243"/>
                    </a:ext>
                  </a:extLst>
                </a:gridCol>
              </a:tblGrid>
              <a:tr h="5270724">
                <a:tc>
                  <a:txBody>
                    <a:bodyPr/>
                    <a:lstStyle/>
                    <a:p>
                      <a:pPr>
                        <a:buFont typeface="+mj-lt"/>
                        <a:buAutoNum type="arabicPeriod"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run():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used to perform action for a thread.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start():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starts the execution of the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thread.JVM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calls the run() method on the thread.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sleep(long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miliseconds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Causes the currently executing thread to sleep (temporarily cease execution) for the specified number of milliseconds.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join():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waits for a thread to die.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join(long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miliseconds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waits for a thread to die for the specified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miliseconds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getPriority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priority of the thread.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setPriority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priority):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changes the priority of the thread.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String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getName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name of the thread.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setName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(String name):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changes the name of the thread.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Thread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currentThread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reference of currently executing thread.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getId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id of the thread.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Thread.State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getState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state of the thread.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isAlive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tests if the thread is alive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26546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04768" y="467278"/>
            <a:ext cx="10558961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610B4B"/>
                </a:solidFill>
                <a:effectLst/>
                <a:latin typeface="erdana"/>
              </a:rPr>
              <a:t>methods of Thread class: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09366" cy="494093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yield(): 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 the currently executing thread object to temporarily pause and allow other threads to execute.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suspend(): 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to suspend the thread(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depricated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resume(): 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to resume the suspended thread(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depricated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stop(): 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to stop the thread(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depricated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isDaemon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 if the thread is a daemon thread.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setDaemon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b): 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marks the thread as daemon or user thread.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interrupt(): 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interrupts the thread.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isInterrupted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 if the thread has been interrupted.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interrupted(): 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 if the current thread has been interrupted.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8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Java Thread Example by extending Thread class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Multi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Thread{ 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run(){  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verdana" panose="020B0604030504040204" pitchFamily="34" charset="0"/>
              </a:rPr>
              <a:t>"thread is running..."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Multi t1=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Multi();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t1.start();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6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/>
              <a:t>Java Thread Example by implementing Runnable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Multi3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Runnable{ 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run(){ 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"thread is running..."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Multi3 m1=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Multi3();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Thread t1 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Thread(m1);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t1.start();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scheduler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in java is the part of the JVM that decides which thread should run.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no guarantee that which runnable thread will be chosen to run by the thread scheduler.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one thread at a time can run in a single process.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thread scheduler mainly uses preemptive or time slicing scheduling to schedule the threads.</a:t>
            </a:r>
          </a:p>
        </p:txBody>
      </p:sp>
    </p:spTree>
    <p:extLst>
      <p:ext uri="{BB962C8B-B14F-4D97-AF65-F5344CB8AC3E}">
        <p14:creationId xmlns:p14="http://schemas.microsoft.com/office/powerpoint/2010/main" val="7749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sleep()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27377" cy="4261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sleep() method of Thread class is used to sleep a thread for the specified amount of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Syntax of sleep() method in java</a:t>
            </a:r>
          </a:p>
          <a:p>
            <a:pPr marL="0" indent="0">
              <a:buNone/>
            </a:pPr>
            <a:r>
              <a:rPr lang="en-US" dirty="0"/>
              <a:t>The Thread class provides two methods for sleeping a thread: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public static void sleep(long </a:t>
            </a:r>
            <a:r>
              <a:rPr lang="en-US" dirty="0" err="1"/>
              <a:t>miliseconds</a:t>
            </a:r>
            <a:r>
              <a:rPr lang="en-US" dirty="0"/>
              <a:t>)throws </a:t>
            </a:r>
            <a:r>
              <a:rPr lang="en-US" dirty="0" err="1"/>
              <a:t>InterruptedException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public static void sleep(long </a:t>
            </a:r>
            <a:r>
              <a:rPr lang="en-US" sz="2400" dirty="0" err="1"/>
              <a:t>miliseconds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nanos</a:t>
            </a:r>
            <a:r>
              <a:rPr lang="en-US" sz="2400" dirty="0"/>
              <a:t>)throws </a:t>
            </a:r>
            <a:r>
              <a:rPr lang="en-US" sz="1800" dirty="0" err="1"/>
              <a:t>InterruptedException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048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5760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TestSleepMethod1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Thread{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run(){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;i&lt;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;i++){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Thread.sleep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500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);}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InterruptedException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e){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(e);}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TestSleepMethod1 t1=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TestSleepMethod1();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TestSleepMethod1 t2=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TestSleepMethod1();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t1.start();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t2.start();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12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u="sng" dirty="0"/>
              <a:t>What if we call run() method directly instead start() method?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509" y="1381488"/>
            <a:ext cx="10659292" cy="4993186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Each thread starts in a separate call stack.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Invoking the run() method from main thread, the run() method goes onto the current call stack rather than at the beginning of a new call stack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TestCallRun1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Thread{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run(){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"running..."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TestCallRun1 t1=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TestCallRun1();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t1.run();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//fine, but does not start a separate call stack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6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0891" y="228600"/>
            <a:ext cx="11430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in java</a:t>
            </a:r>
            <a:endParaRPr lang="en-US" altLang="en-US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4244" y="1105061"/>
            <a:ext cx="11636829" cy="2246769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in java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process of executing multiple threads simultaneously.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thread is a lightweight sub-process, the smallest unit of processing.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Multiprocessing and multithreading, both are used to achieve multitasking.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we use multithreading than multiprocessing because threads use a shared memory area. They don't allocate separate memory area so saves memory, and context-switching between the threads takes less time than process.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Multithreading is mostly used in games, animation, etc.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4243" y="3599322"/>
            <a:ext cx="11636829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610B4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Java Multithreading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610B4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It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doesn't block the user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because threads are independent and you can perform multiple operations at the same time.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You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perform many operations together, so it saves time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Threads are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so it doesn't affect other threads if an exception occurs in a single thread.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01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Normal objects not Threads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505" y="1530123"/>
            <a:ext cx="10630989" cy="532787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TestCallRun2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Thread{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run(){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;i&lt;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;i++){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Thread.sleep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500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);}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InterruptedException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e){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(e);}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TestCallRun2 t1=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TestCallRun2();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TestCallRun2 t2=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TestCallRun2();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t1.run();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t2.run();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0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join()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join() method waits for a thread to die. In other words, it causes the currently running threads to stop executing until the thread it joins with completes its </a:t>
            </a:r>
            <a:r>
              <a:rPr lang="en-US" dirty="0" smtClean="0"/>
              <a:t>task.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209118"/>
              </p:ext>
            </p:extLst>
          </p:nvPr>
        </p:nvGraphicFramePr>
        <p:xfrm>
          <a:off x="838200" y="3429000"/>
          <a:ext cx="8286750" cy="731520"/>
        </p:xfrm>
        <a:graphic>
          <a:graphicData uri="http://schemas.openxmlformats.org/drawingml/2006/table">
            <a:tbl>
              <a:tblPr/>
              <a:tblGrid>
                <a:gridCol w="8286750">
                  <a:extLst>
                    <a:ext uri="{9D8B030D-6E8A-4147-A177-3AD203B41FA5}">
                      <a16:colId xmlns:a16="http://schemas.microsoft.com/office/drawing/2014/main" val="24538447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join()throws InterruptedException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041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join(long milliseconds)throws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InterruptedException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367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6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5308"/>
            <a:ext cx="10515600" cy="66684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31966"/>
            <a:ext cx="12318274" cy="5603965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TestJoinMethod1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Thread{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run(){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2000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;i&lt;=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;i++){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try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{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Thread.sleep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500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 }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(Exception e){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(e);}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  <a:endParaRPr lang="en-US" sz="20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TestJoinMethod1 t1=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TestJoinMethod1();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TestJoinMethod1 t2=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TestJoinMethod1();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TestJoinMethod1 t3=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TestJoinMethod1();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t1.start();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try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{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t1.join();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}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(Exception e){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(e);}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t2.start();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t3.start();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3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US" sz="3200" b="1" u="sng" dirty="0" err="1"/>
              <a:t>getName</a:t>
            </a:r>
            <a:r>
              <a:rPr lang="en-US" sz="3200" b="1" u="sng" dirty="0"/>
              <a:t>(),</a:t>
            </a:r>
            <a:r>
              <a:rPr lang="en-US" sz="3200" b="1" u="sng" dirty="0" err="1"/>
              <a:t>setName</a:t>
            </a:r>
            <a:r>
              <a:rPr lang="en-US" sz="3200" b="1" u="sng" dirty="0"/>
              <a:t>(String) and </a:t>
            </a:r>
            <a:r>
              <a:rPr lang="en-US" sz="3200" b="1" u="sng" dirty="0" err="1"/>
              <a:t>getId</a:t>
            </a:r>
            <a:r>
              <a:rPr lang="en-US" sz="3200" b="1" u="sng" dirty="0"/>
              <a:t>() method</a:t>
            </a:r>
            <a:r>
              <a:rPr lang="en-US" sz="3200" b="1" u="sng" dirty="0" smtClean="0"/>
              <a:t>: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7612"/>
            <a:ext cx="12096205" cy="5123817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TestJoinMethod3 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Thread{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run(){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</a:rPr>
              <a:t>"running..."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TestJoinMethod3 t1=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TestJoinMethod3();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TestJoinMethod3 t2=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TestJoinMethod3();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</a:rPr>
              <a:t>"Name of t1:"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+t1.getName());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</a:rPr>
              <a:t>"Name of t2:"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+t2.getName());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</a:rPr>
              <a:t>"id of t1:"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+t1.getId());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t1.start();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t2.start();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t1.setName(</a:t>
            </a: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verdana" panose="020B0604030504040204" pitchFamily="34" charset="0"/>
              </a:rPr>
              <a:t>Sonoo</a:t>
            </a: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</a:rPr>
              <a:t> </a:t>
            </a:r>
            <a:r>
              <a:rPr lang="en-US" sz="1600" dirty="0" err="1">
                <a:solidFill>
                  <a:srgbClr val="0000FF"/>
                </a:solidFill>
                <a:latin typeface="verdana" panose="020B0604030504040204" pitchFamily="34" charset="0"/>
              </a:rPr>
              <a:t>Jaiswal</a:t>
            </a: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"After changing name of t1:"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+t1.getName()); 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} </a:t>
            </a:r>
            <a:endParaRPr lang="en-US" sz="16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6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Output: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of t1:Thread-0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      Name of t2:Thread-1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      id of t1:8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      running...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      After 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changling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name of t1:Sonoo 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Jaiswal</a:t>
            </a: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      running...</a:t>
            </a:r>
            <a:endParaRPr lang="en-US" sz="16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873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Naming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Thread class provides methods to change and get the name of a thread. By default, each thread has a name i.e. thread-0, thread-1 and so on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we can change the name of the thread by using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setName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 method. </a:t>
            </a:r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syntax of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setName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 and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 methods are given below: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public String </a:t>
            </a:r>
            <a:r>
              <a:rPr lang="en-US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getName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():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is used to return the name of a thread.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public void </a:t>
            </a:r>
            <a:r>
              <a:rPr lang="en-US" b="1" dirty="0" err="1">
                <a:solidFill>
                  <a:srgbClr val="000000"/>
                </a:solidFill>
                <a:latin typeface="verdana" panose="020B0604030504040204" pitchFamily="34" charset="0"/>
              </a:rPr>
              <a:t>setName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(String name):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is used to change the name of a thread.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-100741" y="0"/>
            <a:ext cx="12292741" cy="65864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2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TestMultiNaming1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extends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Thread{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run(){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"running..."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TestMultiNaming1 t1=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TestMultiNaming1();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TestMultiNaming1 t2=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TestMultiNaming1();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"Name of t1:"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+t1.getName());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"Name of t2:"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+t2.getName());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t1.start();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t2.start();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t1.setName(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Sonoo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Jaiswal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"After changing name of t1:"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+t1.getName());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hlinkClick r:id="rId2"/>
              </a:rPr>
              <a:t>Test it Now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Output:Name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of t1:Thread-0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Name of t2:Thread-1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id of t1:8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running... After changeling name of t1:Sonoo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Jaiswal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running...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0" y="0"/>
            <a:ext cx="12292149" cy="7078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2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implements Runnable {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 name;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 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(String thread){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name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t = new Thread(this, name);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("New thread: " + t);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t.start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void run() {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try {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for(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5;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 0;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--) {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(name + ": " +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Thread.sleep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(1000);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}catch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InterruptedException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(name + "Interrupted");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(name + " exiting.");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MultiThread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[]) {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new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("One");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new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("Two");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new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NewThread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("Three");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Thread.sleep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(10000);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catch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InterruptedException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("Main thread Interrupted");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("Main thread exiting.");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8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6023"/>
            <a:ext cx="10278291" cy="534094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2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TestMultiPriority1 </a:t>
            </a:r>
            <a:r>
              <a:rPr lang="en-US" sz="4200" b="1" dirty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Thread{  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42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42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run(){  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42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4200" dirty="0">
                <a:solidFill>
                  <a:srgbClr val="0000FF"/>
                </a:solidFill>
                <a:latin typeface="verdana" panose="020B0604030504040204" pitchFamily="34" charset="0"/>
              </a:rPr>
              <a:t>"running thread name is:"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sz="4200" dirty="0" err="1">
                <a:solidFill>
                  <a:srgbClr val="000000"/>
                </a:solidFill>
                <a:latin typeface="verdana" panose="020B0604030504040204" pitchFamily="34" charset="0"/>
              </a:rPr>
              <a:t>Thread.currentThread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().</a:t>
            </a:r>
            <a:r>
              <a:rPr lang="en-US" sz="4200" dirty="0" err="1">
                <a:solidFill>
                  <a:srgbClr val="000000"/>
                </a:solidFill>
                <a:latin typeface="verdana" panose="020B0604030504040204" pitchFamily="34" charset="0"/>
              </a:rPr>
              <a:t>getName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());  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42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4200" dirty="0">
                <a:solidFill>
                  <a:srgbClr val="0000FF"/>
                </a:solidFill>
                <a:latin typeface="verdana" panose="020B0604030504040204" pitchFamily="34" charset="0"/>
              </a:rPr>
              <a:t>"running thread priority is:"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sz="4200" dirty="0" err="1">
                <a:solidFill>
                  <a:srgbClr val="000000"/>
                </a:solidFill>
                <a:latin typeface="verdana" panose="020B0604030504040204" pitchFamily="34" charset="0"/>
              </a:rPr>
              <a:t>Thread.currentThread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().</a:t>
            </a:r>
            <a:r>
              <a:rPr lang="en-US" sz="4200" dirty="0" err="1">
                <a:solidFill>
                  <a:srgbClr val="000000"/>
                </a:solidFill>
                <a:latin typeface="verdana" panose="020B0604030504040204" pitchFamily="34" charset="0"/>
              </a:rPr>
              <a:t>getPriority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());  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42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42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42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sz="42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 TestMultiPriority1 m1=</a:t>
            </a:r>
            <a:r>
              <a:rPr lang="en-US" sz="42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TestMultiPriority1();  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 TestMultiPriority1 m2=</a:t>
            </a:r>
            <a:r>
              <a:rPr lang="en-US" sz="42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TestMultiPriority1();  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 m1.setPriority(</a:t>
            </a:r>
            <a:r>
              <a:rPr lang="en-US" sz="4200" dirty="0" err="1">
                <a:solidFill>
                  <a:srgbClr val="000000"/>
                </a:solidFill>
                <a:latin typeface="verdana" panose="020B0604030504040204" pitchFamily="34" charset="0"/>
              </a:rPr>
              <a:t>Thread.MIN_PRIORITY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 m2.setPriority(</a:t>
            </a:r>
            <a:r>
              <a:rPr lang="en-US" sz="4200" dirty="0" err="1">
                <a:solidFill>
                  <a:srgbClr val="000000"/>
                </a:solidFill>
                <a:latin typeface="verdana" panose="020B0604030504040204" pitchFamily="34" charset="0"/>
              </a:rPr>
              <a:t>Thread.MAX_PRIORITY</a:t>
            </a: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 m1.start();  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 m2.start();  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latin typeface="verdana" panose="020B0604030504040204" pitchFamily="34" charset="0"/>
              </a:rPr>
              <a:t>} 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1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477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587513"/>
            <a:ext cx="11586753" cy="6048103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ThreadDemo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/>
              <a:t>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/>
              <a:t>Thread t = </a:t>
            </a:r>
            <a:r>
              <a:rPr lang="en-US" sz="2000" dirty="0" err="1"/>
              <a:t>Thread.currentThread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t.setName</a:t>
            </a:r>
            <a:r>
              <a:rPr lang="en-US" sz="2000" dirty="0"/>
              <a:t>("Admin Thread");</a:t>
            </a:r>
          </a:p>
          <a:p>
            <a:pPr marL="0" indent="0">
              <a:buNone/>
            </a:pPr>
            <a:r>
              <a:rPr lang="en-US" sz="2000" dirty="0"/>
              <a:t>   // set thread priority to 1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t.setPriority</a:t>
            </a:r>
            <a:r>
              <a:rPr lang="en-US" sz="2000" dirty="0"/>
              <a:t>(1);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smtClean="0"/>
              <a:t>   </a:t>
            </a:r>
            <a:r>
              <a:rPr lang="en-US" sz="2000" dirty="0"/>
              <a:t>// prints the current thread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System.out.println</a:t>
            </a:r>
            <a:r>
              <a:rPr lang="en-US" sz="2000" dirty="0"/>
              <a:t>("Thread = " + t);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priority= </a:t>
            </a:r>
            <a:r>
              <a:rPr lang="en-US" sz="2000" dirty="0" err="1"/>
              <a:t>t.getPriority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System.out.println</a:t>
            </a:r>
            <a:r>
              <a:rPr lang="en-US" sz="2000" dirty="0"/>
              <a:t>("Thread priority= " + priority); 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smtClean="0"/>
              <a:t>   </a:t>
            </a:r>
            <a:r>
              <a:rPr lang="en-US" sz="2000" dirty="0" err="1"/>
              <a:t>int</a:t>
            </a:r>
            <a:r>
              <a:rPr lang="en-US" sz="2000" dirty="0"/>
              <a:t> count = </a:t>
            </a:r>
            <a:r>
              <a:rPr lang="en-US" sz="2000" dirty="0" err="1"/>
              <a:t>Thread.activeCount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System.out.println</a:t>
            </a:r>
            <a:r>
              <a:rPr lang="en-US" sz="2000" dirty="0"/>
              <a:t>("currently active threads = " + count);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Output:</a:t>
            </a:r>
          </a:p>
          <a:p>
            <a:pPr marL="0" indent="0">
              <a:buNone/>
            </a:pPr>
            <a:r>
              <a:rPr lang="en-US" sz="2000" dirty="0"/>
              <a:t>Thread = Thread[Admin Thread,1,main]</a:t>
            </a:r>
          </a:p>
          <a:p>
            <a:pPr marL="0" indent="0">
              <a:buNone/>
            </a:pPr>
            <a:r>
              <a:rPr lang="en-US" sz="2000" dirty="0"/>
              <a:t>Thread priority= 1</a:t>
            </a:r>
          </a:p>
          <a:p>
            <a:pPr marL="0" indent="0">
              <a:buNone/>
            </a:pPr>
            <a:r>
              <a:rPr lang="en-US" sz="2000" dirty="0"/>
              <a:t>currently active threads = 1</a:t>
            </a:r>
          </a:p>
        </p:txBody>
      </p:sp>
    </p:spTree>
    <p:extLst>
      <p:ext uri="{BB962C8B-B14F-4D97-AF65-F5344CB8AC3E}">
        <p14:creationId xmlns:p14="http://schemas.microsoft.com/office/powerpoint/2010/main" val="218716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41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verdana" panose="020B0604030504040204" pitchFamily="34" charset="0"/>
              </a:rPr>
              <a:t>Daemon thread in java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572" y="1146355"/>
            <a:ext cx="11297194" cy="54765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Daemon thread in java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 service provider thread that provides services to the user thread.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terminates this thread automatically.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java daemon threads running automatically e.g.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finalizer etc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services to user threads for background supporting tasks. It has no role in life than to serve user threads.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life depends on user threads.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low priority thread.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0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0891" y="228600"/>
            <a:ext cx="11430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Multitasking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057" y="762000"/>
            <a:ext cx="11821886" cy="5601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Multitasking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process of executing multiple tasks simultaneously. We use multitasking to utilize the CPU.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Multitasking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achieved in two ways: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Process-based Multitasking (Multiprocessing)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Thread-based Multitasking (Multithreading)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Process-based Multitasking (Multiprocessing)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has an address in memory. In other words, each process allocates a separate memory area.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heavyweight.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communication between the process is high.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from one process to another requires some time for saving and loading registers, memory maps, updating lists, etc.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Thread-based Multitasking (Multithreading)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 share the same address space.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thread is lightweight.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communication between the thread is low.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47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907497"/>
              </p:ext>
            </p:extLst>
          </p:nvPr>
        </p:nvGraphicFramePr>
        <p:xfrm>
          <a:off x="302325" y="1120344"/>
          <a:ext cx="11051475" cy="2308656"/>
        </p:xfrm>
        <a:graphic>
          <a:graphicData uri="http://schemas.openxmlformats.org/drawingml/2006/table">
            <a:tbl>
              <a:tblPr/>
              <a:tblGrid>
                <a:gridCol w="1077732">
                  <a:extLst>
                    <a:ext uri="{9D8B030D-6E8A-4147-A177-3AD203B41FA5}">
                      <a16:colId xmlns:a16="http://schemas.microsoft.com/office/drawing/2014/main" val="2704718149"/>
                    </a:ext>
                  </a:extLst>
                </a:gridCol>
                <a:gridCol w="5285379">
                  <a:extLst>
                    <a:ext uri="{9D8B030D-6E8A-4147-A177-3AD203B41FA5}">
                      <a16:colId xmlns:a16="http://schemas.microsoft.com/office/drawing/2014/main" val="2079955921"/>
                    </a:ext>
                  </a:extLst>
                </a:gridCol>
                <a:gridCol w="4688364">
                  <a:extLst>
                    <a:ext uri="{9D8B030D-6E8A-4147-A177-3AD203B41FA5}">
                      <a16:colId xmlns:a16="http://schemas.microsoft.com/office/drawing/2014/main" val="2847943535"/>
                    </a:ext>
                  </a:extLst>
                </a:gridCol>
              </a:tblGrid>
              <a:tr h="435004"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F8F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F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F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F8F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F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F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F8F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F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F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781925"/>
                  </a:ext>
                </a:extLst>
              </a:tr>
              <a:tr h="103090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setDaemon(boolean status)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mark the current thread as daemon thread or user thread.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306035"/>
                  </a:ext>
                </a:extLst>
              </a:tr>
              <a:tr h="77483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boolean isDaemon()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check that current is daemon.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731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34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26189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125" y="566646"/>
            <a:ext cx="10565675" cy="572470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64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TestDaemonThread1 </a:t>
            </a:r>
            <a:r>
              <a:rPr lang="en-US" sz="6400" b="1" dirty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Thread{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64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64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run(){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6400" b="1" dirty="0">
                <a:solidFill>
                  <a:srgbClr val="006699"/>
                </a:solidFill>
                <a:latin typeface="verdana" panose="020B0604030504040204" pitchFamily="34" charset="0"/>
              </a:rPr>
              <a:t>if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6400" dirty="0" err="1">
                <a:solidFill>
                  <a:srgbClr val="000000"/>
                </a:solidFill>
                <a:latin typeface="verdana" panose="020B0604030504040204" pitchFamily="34" charset="0"/>
              </a:rPr>
              <a:t>Thread.currentThread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().</a:t>
            </a:r>
            <a:r>
              <a:rPr lang="en-US" sz="6400" dirty="0" err="1">
                <a:solidFill>
                  <a:srgbClr val="000000"/>
                </a:solidFill>
                <a:latin typeface="verdana" panose="020B0604030504040204" pitchFamily="34" charset="0"/>
              </a:rPr>
              <a:t>isDaemon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()){</a:t>
            </a:r>
            <a:r>
              <a:rPr lang="en-US" sz="6400" dirty="0">
                <a:solidFill>
                  <a:srgbClr val="008200"/>
                </a:solidFill>
                <a:latin typeface="verdana" panose="020B0604030504040204" pitchFamily="34" charset="0"/>
              </a:rPr>
              <a:t>//checking for daemon thread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64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6400" dirty="0">
                <a:solidFill>
                  <a:srgbClr val="0000FF"/>
                </a:solidFill>
                <a:latin typeface="verdana" panose="020B0604030504040204" pitchFamily="34" charset="0"/>
              </a:rPr>
              <a:t>"daemon thread work"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6400" b="1" dirty="0">
                <a:solidFill>
                  <a:srgbClr val="006699"/>
                </a:solidFill>
                <a:latin typeface="verdana" panose="020B0604030504040204" pitchFamily="34" charset="0"/>
              </a:rPr>
              <a:t>else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{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64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6400" dirty="0">
                <a:solidFill>
                  <a:srgbClr val="0000FF"/>
                </a:solidFill>
                <a:latin typeface="verdana" panose="020B0604030504040204" pitchFamily="34" charset="0"/>
              </a:rPr>
              <a:t>"user thread work"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64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64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64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main(String[] </a:t>
            </a:r>
            <a:r>
              <a:rPr lang="en-US" sz="64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){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TestDaemonThread1 t1=</a:t>
            </a:r>
            <a:r>
              <a:rPr lang="en-US" sz="64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TestDaemonThread1();</a:t>
            </a:r>
            <a:r>
              <a:rPr lang="en-US" sz="6400" dirty="0">
                <a:solidFill>
                  <a:srgbClr val="008200"/>
                </a:solidFill>
                <a:latin typeface="verdana" panose="020B0604030504040204" pitchFamily="34" charset="0"/>
              </a:rPr>
              <a:t>//creating thread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TestDaemonThread1 t2=</a:t>
            </a:r>
            <a:r>
              <a:rPr lang="en-US" sz="64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TestDaemonThread1();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TestDaemonThread1 t3=</a:t>
            </a:r>
            <a:r>
              <a:rPr lang="en-US" sz="64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TestDaemonThread1();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t1.setDaemon(</a:t>
            </a:r>
            <a:r>
              <a:rPr lang="en-US" sz="6400" b="1" dirty="0">
                <a:solidFill>
                  <a:srgbClr val="006699"/>
                </a:solidFill>
                <a:latin typeface="verdana" panose="020B0604030504040204" pitchFamily="34" charset="0"/>
              </a:rPr>
              <a:t>true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sz="6400" dirty="0">
                <a:solidFill>
                  <a:srgbClr val="008200"/>
                </a:solidFill>
                <a:latin typeface="verdana" panose="020B0604030504040204" pitchFamily="34" charset="0"/>
              </a:rPr>
              <a:t>//now t1 is daemon thread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t1.start();</a:t>
            </a:r>
            <a:r>
              <a:rPr lang="en-US" sz="6400" dirty="0">
                <a:solidFill>
                  <a:srgbClr val="008200"/>
                </a:solidFill>
                <a:latin typeface="verdana" panose="020B0604030504040204" pitchFamily="34" charset="0"/>
              </a:rPr>
              <a:t>//starting threads</a:t>
            </a: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t2.start();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 t3.start();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81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48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TestDaemonThread2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Thread{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run(){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"Name: 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Thread.currentThread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"Daemon: 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Thread.currentThread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isDaemon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main(String[]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TestDaemonThread2 t1=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TestDaemonThread2();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TestDaemonThread2 t2=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TestDaemonThread2();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t1.start();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t1.setDaemon(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//will throw exception here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t2.start();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92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/>
              <a:t>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635" y="1420676"/>
            <a:ext cx="10515600" cy="4351338"/>
          </a:xfrm>
        </p:spPr>
        <p:txBody>
          <a:bodyPr/>
          <a:lstStyle/>
          <a:p>
            <a:r>
              <a:rPr lang="en-US" dirty="0"/>
              <a:t>In java, garbage means unreferenced objects.</a:t>
            </a:r>
          </a:p>
          <a:p>
            <a:r>
              <a:rPr lang="en-US" dirty="0"/>
              <a:t>Garbage Collection is process of reclaiming the runtime unused memory automatically. In other words, it is a way to destroy the unused objects.</a:t>
            </a:r>
          </a:p>
          <a:p>
            <a:r>
              <a:rPr lang="en-US" dirty="0"/>
              <a:t>It makes java </a:t>
            </a:r>
            <a:r>
              <a:rPr lang="en-US" b="1" dirty="0"/>
              <a:t>memory efficient</a:t>
            </a:r>
            <a:r>
              <a:rPr lang="en-US" dirty="0"/>
              <a:t> because garbage collector removes the unreferenced objects from heap memory.</a:t>
            </a:r>
          </a:p>
          <a:p>
            <a:r>
              <a:rPr lang="en-US" dirty="0"/>
              <a:t>It is </a:t>
            </a:r>
            <a:r>
              <a:rPr lang="en-US" b="1" dirty="0"/>
              <a:t>automatically done</a:t>
            </a:r>
            <a:r>
              <a:rPr lang="en-US" dirty="0"/>
              <a:t> by the garbage collector(a part of JVM) so we don't need to make extra efforts.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69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8829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1) By nulling a reference:</a:t>
            </a:r>
          </a:p>
          <a:p>
            <a:pPr marL="457200" lvl="1" indent="0">
              <a:buNone/>
            </a:pPr>
            <a:r>
              <a:rPr lang="en-US" dirty="0" smtClean="0"/>
              <a:t>Employee</a:t>
            </a:r>
            <a:r>
              <a:rPr lang="en-US" dirty="0"/>
              <a:t> e=</a:t>
            </a:r>
            <a:r>
              <a:rPr lang="en-US" b="1" dirty="0"/>
              <a:t>new</a:t>
            </a:r>
            <a:r>
              <a:rPr lang="en-US" dirty="0"/>
              <a:t> Employee();  </a:t>
            </a:r>
          </a:p>
          <a:p>
            <a:pPr marL="457200" lvl="1" indent="0">
              <a:buNone/>
            </a:pPr>
            <a:r>
              <a:rPr lang="en-US" dirty="0"/>
              <a:t>e=</a:t>
            </a:r>
            <a:r>
              <a:rPr lang="en-US" b="1" dirty="0"/>
              <a:t>null</a:t>
            </a:r>
            <a:r>
              <a:rPr lang="en-US" dirty="0"/>
              <a:t>;  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2) By assigning a reference to another</a:t>
            </a:r>
          </a:p>
          <a:p>
            <a:pPr marL="457200" lvl="1" indent="0">
              <a:buNone/>
            </a:pPr>
            <a:r>
              <a:rPr lang="en-US" dirty="0" smtClean="0"/>
              <a:t>Employee</a:t>
            </a:r>
            <a:r>
              <a:rPr lang="en-US" dirty="0"/>
              <a:t> e1=</a:t>
            </a:r>
            <a:r>
              <a:rPr lang="en-US" b="1" dirty="0"/>
              <a:t>new</a:t>
            </a:r>
            <a:r>
              <a:rPr lang="en-US" dirty="0"/>
              <a:t> Employee();  </a:t>
            </a:r>
          </a:p>
          <a:p>
            <a:pPr marL="457200" lvl="1" indent="0">
              <a:buNone/>
            </a:pPr>
            <a:r>
              <a:rPr lang="en-US" dirty="0"/>
              <a:t>Employee e2=</a:t>
            </a:r>
            <a:r>
              <a:rPr lang="en-US" b="1" dirty="0"/>
              <a:t>new</a:t>
            </a:r>
            <a:r>
              <a:rPr lang="en-US" dirty="0"/>
              <a:t> Employee();  </a:t>
            </a:r>
          </a:p>
          <a:p>
            <a:pPr marL="457200" lvl="1" indent="0">
              <a:buNone/>
            </a:pPr>
            <a:r>
              <a:rPr lang="en-US" dirty="0"/>
              <a:t>e1=e2;//now the first object referred by e1 is available for garbage collection  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) By anonymous object:</a:t>
            </a:r>
          </a:p>
          <a:p>
            <a:pPr marL="457200" lvl="1" indent="0">
              <a:buNone/>
            </a:pPr>
            <a:r>
              <a:rPr lang="en-US" b="1" dirty="0" smtClean="0"/>
              <a:t>new</a:t>
            </a:r>
            <a:r>
              <a:rPr lang="en-US" dirty="0"/>
              <a:t> Employee();  </a:t>
            </a:r>
          </a:p>
        </p:txBody>
      </p:sp>
    </p:spTree>
    <p:extLst>
      <p:ext uri="{BB962C8B-B14F-4D97-AF65-F5344CB8AC3E}">
        <p14:creationId xmlns:p14="http://schemas.microsoft.com/office/powerpoint/2010/main" val="1262589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>
                <a:latin typeface="verdana" panose="020B0604030504040204" pitchFamily="34" charset="0"/>
              </a:rPr>
              <a:t>garbage </a:t>
            </a:r>
            <a:r>
              <a:rPr lang="en-US" sz="3200" b="1" u="sng" dirty="0" smtClean="0">
                <a:latin typeface="verdana" panose="020B0604030504040204" pitchFamily="34" charset="0"/>
              </a:rPr>
              <a:t>collection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" y="1825625"/>
            <a:ext cx="12048309" cy="40918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TestGarbage1{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finalize(){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"object is garbage collected"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TestGarbage1 s1=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TestGarbage1();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TestGarbage1 s2=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TestGarbage1();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s1=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s2=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System.gc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0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50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4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0891" y="228600"/>
            <a:ext cx="11103428" cy="533400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 smtClean="0">
                <a:solidFill>
                  <a:srgbClr val="610B38"/>
                </a:solidFill>
                <a:latin typeface="erdana"/>
              </a:rPr>
              <a:t>What is Thread in java</a:t>
            </a:r>
            <a:endParaRPr lang="en-US" altLang="en-US" dirty="0">
              <a:solidFill>
                <a:srgbClr val="610B38"/>
              </a:solidFill>
              <a:latin typeface="erdan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61850" y="1058115"/>
            <a:ext cx="735874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thread is a lightweight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subprocess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the smallest unit of processing. It is a separate path of execution.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Java Multithrea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592" y="627093"/>
            <a:ext cx="4171407" cy="445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3507" y="3429000"/>
            <a:ext cx="86868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u="sng" dirty="0">
                <a:solidFill>
                  <a:srgbClr val="FF0000"/>
                </a:solidFill>
                <a:latin typeface="erdana"/>
              </a:rPr>
              <a:t>Java Thread </a:t>
            </a:r>
            <a:r>
              <a:rPr lang="en-US" sz="2000" b="1" u="sng" dirty="0" smtClean="0">
                <a:solidFill>
                  <a:srgbClr val="FF0000"/>
                </a:solidFill>
                <a:latin typeface="erdana"/>
              </a:rPr>
              <a:t>class</a:t>
            </a:r>
          </a:p>
          <a:p>
            <a:pPr algn="just"/>
            <a:endParaRPr lang="en-US" sz="2000" dirty="0">
              <a:solidFill>
                <a:srgbClr val="610B38"/>
              </a:solidFill>
              <a:latin typeface="erdan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Java provides </a:t>
            </a: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Thread class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to achieve thread programming. Thread class provides constructors and methods to create and perform operations on a thread. </a:t>
            </a:r>
            <a:endParaRPr lang="en-US" sz="20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Thread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class extends Object class and implements Runnable interface.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65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0891" y="228600"/>
            <a:ext cx="11430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JDBC</a:t>
            </a:r>
            <a:endParaRPr lang="en-US" alt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5344"/>
              </p:ext>
            </p:extLst>
          </p:nvPr>
        </p:nvGraphicFramePr>
        <p:xfrm>
          <a:off x="1045027" y="762000"/>
          <a:ext cx="10802984" cy="5939245"/>
        </p:xfrm>
        <a:graphic>
          <a:graphicData uri="http://schemas.openxmlformats.org/drawingml/2006/table">
            <a:tbl>
              <a:tblPr/>
              <a:tblGrid>
                <a:gridCol w="628429">
                  <a:extLst>
                    <a:ext uri="{9D8B030D-6E8A-4147-A177-3AD203B41FA5}">
                      <a16:colId xmlns:a16="http://schemas.microsoft.com/office/drawing/2014/main" val="1703278427"/>
                    </a:ext>
                  </a:extLst>
                </a:gridCol>
                <a:gridCol w="2124685">
                  <a:extLst>
                    <a:ext uri="{9D8B030D-6E8A-4147-A177-3AD203B41FA5}">
                      <a16:colId xmlns:a16="http://schemas.microsoft.com/office/drawing/2014/main" val="1414509234"/>
                    </a:ext>
                  </a:extLst>
                </a:gridCol>
                <a:gridCol w="2827928">
                  <a:extLst>
                    <a:ext uri="{9D8B030D-6E8A-4147-A177-3AD203B41FA5}">
                      <a16:colId xmlns:a16="http://schemas.microsoft.com/office/drawing/2014/main" val="3849016671"/>
                    </a:ext>
                  </a:extLst>
                </a:gridCol>
                <a:gridCol w="5221942">
                  <a:extLst>
                    <a:ext uri="{9D8B030D-6E8A-4147-A177-3AD203B41FA5}">
                      <a16:colId xmlns:a16="http://schemas.microsoft.com/office/drawing/2014/main" val="1203969713"/>
                    </a:ext>
                  </a:extLst>
                </a:gridCol>
              </a:tblGrid>
              <a:tr h="45044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S.N.</a:t>
                      </a:r>
                    </a:p>
                  </a:txBody>
                  <a:tcPr marL="9756" marR="9756" marT="9756" marB="9756">
                    <a:lnL w="9525" cap="flat" cmpd="sng" algn="ctr">
                      <a:solidFill>
                        <a:srgbClr val="F00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0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0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Modifier and Type</a:t>
                      </a:r>
                    </a:p>
                  </a:txBody>
                  <a:tcPr marL="9756" marR="9756" marT="9756" marB="9756">
                    <a:lnL w="9525" cap="flat" cmpd="sng" algn="ctr">
                      <a:solidFill>
                        <a:srgbClr val="F00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0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0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9756" marR="9756" marT="9756" marB="9756">
                    <a:lnL w="9525" cap="flat" cmpd="sng" algn="ctr">
                      <a:solidFill>
                        <a:srgbClr val="F00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0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0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9756" marR="9756" marT="9756" marB="9756">
                    <a:lnL w="9525" cap="flat" cmpd="sng" algn="ctr">
                      <a:solidFill>
                        <a:srgbClr val="F00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0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0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264399"/>
                  </a:ext>
                </a:extLst>
              </a:tr>
              <a:tr h="69882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2"/>
                        </a:rPr>
                        <a:t>start()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start the execution of the thread.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663372"/>
                  </a:ext>
                </a:extLst>
              </a:tr>
              <a:tr h="48756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3"/>
                        </a:rPr>
                        <a:t>run()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do an action for a thread.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001931"/>
                  </a:ext>
                </a:extLst>
              </a:tr>
              <a:tr h="69882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3)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void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4"/>
                        </a:rPr>
                        <a:t>sleep()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sleeps a thread for the specified amount of time.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089197"/>
                  </a:ext>
                </a:extLst>
              </a:tr>
              <a:tr h="86960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4)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Thread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5"/>
                        </a:rPr>
                        <a:t>currentThread()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returns a reference to the currently executing thread object.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693938"/>
                  </a:ext>
                </a:extLst>
              </a:tr>
              <a:tr h="39185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5)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6"/>
                        </a:rPr>
                        <a:t>join()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waits for a thread to die.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203153"/>
                  </a:ext>
                </a:extLst>
              </a:tr>
              <a:tr h="48756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6)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7"/>
                        </a:rPr>
                        <a:t>getPriority()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returns the priority of the thread.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196666"/>
                  </a:ext>
                </a:extLst>
              </a:tr>
              <a:tr h="48756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7)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8"/>
                        </a:rPr>
                        <a:t>setPriority()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changes the priority of the thread.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21959"/>
                  </a:ext>
                </a:extLst>
              </a:tr>
              <a:tr h="48756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8)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String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9"/>
                        </a:rPr>
                        <a:t>getName()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returns the name of the thread.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50"/>
                  </a:ext>
                </a:extLst>
              </a:tr>
              <a:tr h="48756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9)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10"/>
                        </a:rPr>
                        <a:t>setName()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changes the name of the thread.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085968"/>
                  </a:ext>
                </a:extLst>
              </a:tr>
              <a:tr h="39185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10)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long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11"/>
                        </a:rPr>
                        <a:t>getId()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returns the id of the thread.</a:t>
                      </a:r>
                    </a:p>
                  </a:txBody>
                  <a:tcPr marL="6504" marR="6504" marT="6504" marB="65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797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96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0891" y="228600"/>
            <a:ext cx="11430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JDBC</a:t>
            </a:r>
            <a:endParaRPr lang="en-US" alt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254811"/>
              </p:ext>
            </p:extLst>
          </p:nvPr>
        </p:nvGraphicFramePr>
        <p:xfrm>
          <a:off x="717570" y="1008018"/>
          <a:ext cx="10869183" cy="5409959"/>
        </p:xfrm>
        <a:graphic>
          <a:graphicData uri="http://schemas.openxmlformats.org/drawingml/2006/table">
            <a:tbl>
              <a:tblPr/>
              <a:tblGrid>
                <a:gridCol w="1058822">
                  <a:extLst>
                    <a:ext uri="{9D8B030D-6E8A-4147-A177-3AD203B41FA5}">
                      <a16:colId xmlns:a16="http://schemas.microsoft.com/office/drawing/2014/main" val="966625012"/>
                    </a:ext>
                  </a:extLst>
                </a:gridCol>
                <a:gridCol w="1941785">
                  <a:extLst>
                    <a:ext uri="{9D8B030D-6E8A-4147-A177-3AD203B41FA5}">
                      <a16:colId xmlns:a16="http://schemas.microsoft.com/office/drawing/2014/main" val="1617840903"/>
                    </a:ext>
                  </a:extLst>
                </a:gridCol>
                <a:gridCol w="1927294">
                  <a:extLst>
                    <a:ext uri="{9D8B030D-6E8A-4147-A177-3AD203B41FA5}">
                      <a16:colId xmlns:a16="http://schemas.microsoft.com/office/drawing/2014/main" val="1470098605"/>
                    </a:ext>
                  </a:extLst>
                </a:gridCol>
                <a:gridCol w="5941282">
                  <a:extLst>
                    <a:ext uri="{9D8B030D-6E8A-4147-A177-3AD203B41FA5}">
                      <a16:colId xmlns:a16="http://schemas.microsoft.com/office/drawing/2014/main" val="4279683363"/>
                    </a:ext>
                  </a:extLst>
                </a:gridCol>
              </a:tblGrid>
              <a:tr h="32906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11)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2"/>
                        </a:rPr>
                        <a:t>isAlive()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tests if the thread is alive.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305665"/>
                  </a:ext>
                </a:extLst>
              </a:tr>
              <a:tr h="10760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12)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void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3"/>
                        </a:rPr>
                        <a:t>yield()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causes the currently executing thread object to pause and allow other threads to execute temporarily.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890121"/>
                  </a:ext>
                </a:extLst>
              </a:tr>
              <a:tr h="39877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13)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4"/>
                        </a:rPr>
                        <a:t>suspend()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suspend the thread.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331590"/>
                  </a:ext>
                </a:extLst>
              </a:tr>
              <a:tr h="5116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14)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5"/>
                        </a:rPr>
                        <a:t>resume()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resume the suspended thread.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889391"/>
                  </a:ext>
                </a:extLst>
              </a:tr>
              <a:tr h="39877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15)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6"/>
                        </a:rPr>
                        <a:t>stop()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stop the thread.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923634"/>
                  </a:ext>
                </a:extLst>
              </a:tr>
              <a:tr h="62454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16)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7"/>
                        </a:rPr>
                        <a:t>destroy()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destroy the thread group and all of its subgroups.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717015"/>
                  </a:ext>
                </a:extLst>
              </a:tr>
              <a:tr h="5116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17)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8"/>
                        </a:rPr>
                        <a:t>isDaemon()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tests if the thread is a daemon thread.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573116"/>
                  </a:ext>
                </a:extLst>
              </a:tr>
              <a:tr h="60168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18)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9"/>
                        </a:rPr>
                        <a:t>setDaemon()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marks the thread as daemon or user thread.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471587"/>
                  </a:ext>
                </a:extLst>
              </a:tr>
              <a:tr h="32906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19)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10"/>
                        </a:rPr>
                        <a:t>interrupt()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interrupts the thread.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204506"/>
                  </a:ext>
                </a:extLst>
              </a:tr>
              <a:tr h="62454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20)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11"/>
                        </a:rPr>
                        <a:t>isinterrupted()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tests whether the thread has been interrupted.</a:t>
                      </a:r>
                    </a:p>
                  </a:txBody>
                  <a:tcPr marL="28403" marR="28403" marT="28403" marB="2840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841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28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520083"/>
              </p:ext>
            </p:extLst>
          </p:nvPr>
        </p:nvGraphicFramePr>
        <p:xfrm>
          <a:off x="717679" y="658723"/>
          <a:ext cx="10777636" cy="6199277"/>
        </p:xfrm>
        <a:graphic>
          <a:graphicData uri="http://schemas.openxmlformats.org/drawingml/2006/table">
            <a:tbl>
              <a:tblPr/>
              <a:tblGrid>
                <a:gridCol w="615395">
                  <a:extLst>
                    <a:ext uri="{9D8B030D-6E8A-4147-A177-3AD203B41FA5}">
                      <a16:colId xmlns:a16="http://schemas.microsoft.com/office/drawing/2014/main" val="1525670299"/>
                    </a:ext>
                  </a:extLst>
                </a:gridCol>
                <a:gridCol w="1741719">
                  <a:extLst>
                    <a:ext uri="{9D8B030D-6E8A-4147-A177-3AD203B41FA5}">
                      <a16:colId xmlns:a16="http://schemas.microsoft.com/office/drawing/2014/main" val="563290675"/>
                    </a:ext>
                  </a:extLst>
                </a:gridCol>
                <a:gridCol w="1369443">
                  <a:extLst>
                    <a:ext uri="{9D8B030D-6E8A-4147-A177-3AD203B41FA5}">
                      <a16:colId xmlns:a16="http://schemas.microsoft.com/office/drawing/2014/main" val="3356412982"/>
                    </a:ext>
                  </a:extLst>
                </a:gridCol>
                <a:gridCol w="7051079">
                  <a:extLst>
                    <a:ext uri="{9D8B030D-6E8A-4147-A177-3AD203B41FA5}">
                      <a16:colId xmlns:a16="http://schemas.microsoft.com/office/drawing/2014/main" val="1214916023"/>
                    </a:ext>
                  </a:extLst>
                </a:gridCol>
              </a:tblGrid>
              <a:tr h="43747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21)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boolean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2"/>
                        </a:rPr>
                        <a:t>interrupted()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tests whether the current thread has been interrupted.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56348"/>
                  </a:ext>
                </a:extLst>
              </a:tr>
              <a:tr h="629530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22)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int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3"/>
                        </a:rPr>
                        <a:t>activeCount()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returns the number of active threads in the current thread's thread group.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807577"/>
                  </a:ext>
                </a:extLst>
              </a:tr>
              <a:tr h="629530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23)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4"/>
                        </a:rPr>
                        <a:t>checkAccess()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determines if the currently running thread has permission to modify the thread.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28206"/>
                  </a:ext>
                </a:extLst>
              </a:tr>
              <a:tr h="7255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24)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boolean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5"/>
                        </a:rPr>
                        <a:t>holdLock()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returns true if and only if the current thread holds the monitor lock on the specified object.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400708"/>
                  </a:ext>
                </a:extLst>
              </a:tr>
              <a:tr h="629530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25)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void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6"/>
                        </a:rPr>
                        <a:t>dumpStack()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print a stack trace of the current thread to the standard error stream.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623446"/>
                  </a:ext>
                </a:extLst>
              </a:tr>
              <a:tr h="629530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26)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StackTraceElement[]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7"/>
                        </a:rPr>
                        <a:t>getStackTrace()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returns an array of stack trace elements representing the stack dump of the thread.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71716"/>
                  </a:ext>
                </a:extLst>
              </a:tr>
              <a:tr h="82159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27)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int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8"/>
                        </a:rPr>
                        <a:t>enumerate()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copy every active thread's thread group and its subgroup into the specified array.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850092"/>
                  </a:ext>
                </a:extLst>
              </a:tr>
              <a:tr h="3414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28)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Thread.State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9"/>
                        </a:rPr>
                        <a:t>getState()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return the state of the thread.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85716"/>
                  </a:ext>
                </a:extLst>
              </a:tr>
              <a:tr h="53350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29)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ThreadGroup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10"/>
                        </a:rPr>
                        <a:t>getThreadGroup()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return the thread group to which this thread belongs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976501"/>
                  </a:ext>
                </a:extLst>
              </a:tr>
              <a:tr h="82159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30)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String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11"/>
                        </a:rPr>
                        <a:t>toString()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return a string representation of this thread, including the thread's name, priority, and thread group.</a:t>
                      </a:r>
                    </a:p>
                  </a:txBody>
                  <a:tcPr marL="18723" marR="18723" marT="18723" marB="1872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10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0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30108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474592"/>
              </p:ext>
            </p:extLst>
          </p:nvPr>
        </p:nvGraphicFramePr>
        <p:xfrm>
          <a:off x="122387" y="1035743"/>
          <a:ext cx="11634184" cy="4786514"/>
        </p:xfrm>
        <a:graphic>
          <a:graphicData uri="http://schemas.openxmlformats.org/drawingml/2006/table">
            <a:tbl>
              <a:tblPr/>
              <a:tblGrid>
                <a:gridCol w="659248">
                  <a:extLst>
                    <a:ext uri="{9D8B030D-6E8A-4147-A177-3AD203B41FA5}">
                      <a16:colId xmlns:a16="http://schemas.microsoft.com/office/drawing/2014/main" val="4290348957"/>
                    </a:ext>
                  </a:extLst>
                </a:gridCol>
                <a:gridCol w="2407691">
                  <a:extLst>
                    <a:ext uri="{9D8B030D-6E8A-4147-A177-3AD203B41FA5}">
                      <a16:colId xmlns:a16="http://schemas.microsoft.com/office/drawing/2014/main" val="3022554254"/>
                    </a:ext>
                  </a:extLst>
                </a:gridCol>
                <a:gridCol w="4138937">
                  <a:extLst>
                    <a:ext uri="{9D8B030D-6E8A-4147-A177-3AD203B41FA5}">
                      <a16:colId xmlns:a16="http://schemas.microsoft.com/office/drawing/2014/main" val="3206068625"/>
                    </a:ext>
                  </a:extLst>
                </a:gridCol>
                <a:gridCol w="4428308">
                  <a:extLst>
                    <a:ext uri="{9D8B030D-6E8A-4147-A177-3AD203B41FA5}">
                      <a16:colId xmlns:a16="http://schemas.microsoft.com/office/drawing/2014/main" val="2150585401"/>
                    </a:ext>
                  </a:extLst>
                </a:gridCol>
              </a:tblGrid>
              <a:tr h="99772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31)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2"/>
                        </a:rPr>
                        <a:t>notify()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give the notification for only one thread which is waiting for a particular object.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754014"/>
                  </a:ext>
                </a:extLst>
              </a:tr>
              <a:tr h="81045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32)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3"/>
                        </a:rPr>
                        <a:t>notifyAll</a:t>
                      </a:r>
                      <a:r>
                        <a:rPr lang="en-US" sz="1600" u="none" strike="noStrike" dirty="0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3"/>
                        </a:rPr>
                        <a:t>()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give the notification to all waiting threads of a particular object.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369341"/>
                  </a:ext>
                </a:extLst>
              </a:tr>
              <a:tr h="49787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33)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4"/>
                        </a:rPr>
                        <a:t>setContextClassLoader()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sets the context ClassLoader for the Thread.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476566"/>
                  </a:ext>
                </a:extLst>
              </a:tr>
              <a:tr h="49787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34)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ClassLoader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5"/>
                        </a:rPr>
                        <a:t>getContextClassLoader()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returns the context ClassLoader for the thread.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350161"/>
                  </a:ext>
                </a:extLst>
              </a:tr>
              <a:tr h="940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35)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Thread.UncaughtExceptionHandler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6"/>
                        </a:rPr>
                        <a:t>getDefaultUncaughtExceptionHandler()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returns the default handler invoked when a thread abruptly terminates due to an uncaught exception.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05332"/>
                  </a:ext>
                </a:extLst>
              </a:tr>
              <a:tr h="940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36)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void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7"/>
                        </a:rPr>
                        <a:t>setDefaultUncaughtExceptionHandler()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sets the default handler invoked when a thread abruptly terminates due to an uncaught exception.</a:t>
                      </a:r>
                    </a:p>
                  </a:txBody>
                  <a:tcPr marL="30730" marR="30730" marT="30730" marB="3073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00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84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1081"/>
          </a:xfrm>
        </p:spPr>
        <p:txBody>
          <a:bodyPr>
            <a:noAutofit/>
          </a:bodyPr>
          <a:lstStyle/>
          <a:p>
            <a:r>
              <a:rPr lang="en-US" altLang="en-US" sz="2800" b="1" u="sng" dirty="0">
                <a:solidFill>
                  <a:srgbClr val="000000"/>
                </a:solidFill>
                <a:latin typeface="Verdana" panose="020B0604030504040204" pitchFamily="34" charset="0"/>
              </a:rPr>
              <a:t>thread life cycle in java</a:t>
            </a:r>
            <a:endParaRPr lang="en-US" sz="2800" b="1" u="sng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03067" y="1120920"/>
            <a:ext cx="9729651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thread can be in one of the five states.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life cycle of the thread in java is controlled by JVM.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java thread states are as follows: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Runnable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Running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Non-Runnable (Blocked)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Terminated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436" name="Picture 4" descr="Java thread lif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56" y="2050869"/>
            <a:ext cx="7433947" cy="485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85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1518</Words>
  <Application>Microsoft Office PowerPoint</Application>
  <PresentationFormat>Widescreen</PresentationFormat>
  <Paragraphs>575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Arial Unicode MS</vt:lpstr>
      <vt:lpstr>Calibri</vt:lpstr>
      <vt:lpstr>Calibri Light</vt:lpstr>
      <vt:lpstr>erdana</vt:lpstr>
      <vt:lpstr>PMingLiU</vt:lpstr>
      <vt:lpstr>times new roman</vt:lpstr>
      <vt:lpstr>times new roman</vt:lpstr>
      <vt:lpstr>Verdana</vt:lpstr>
      <vt:lpstr>Verdana</vt:lpstr>
      <vt:lpstr>Office Theme</vt:lpstr>
      <vt:lpstr>  Introduction to Multi-threading </vt:lpstr>
      <vt:lpstr>Multithreading in java</vt:lpstr>
      <vt:lpstr>Multitasking</vt:lpstr>
      <vt:lpstr>What is Thread in java</vt:lpstr>
      <vt:lpstr>JDBC</vt:lpstr>
      <vt:lpstr>JDBC</vt:lpstr>
      <vt:lpstr>PowerPoint Presentation</vt:lpstr>
      <vt:lpstr>PowerPoint Presentation</vt:lpstr>
      <vt:lpstr>thread life cycle in java</vt:lpstr>
      <vt:lpstr>PowerPoint Presentation</vt:lpstr>
      <vt:lpstr>PowerPoint Presentation</vt:lpstr>
      <vt:lpstr>PowerPoint Presentation</vt:lpstr>
      <vt:lpstr>PowerPoint Presentation</vt:lpstr>
      <vt:lpstr>Java Thread Example by extending Thread class</vt:lpstr>
      <vt:lpstr>Java Thread Example by implementing Runnable interface</vt:lpstr>
      <vt:lpstr>PowerPoint Presentation</vt:lpstr>
      <vt:lpstr>sleep() method</vt:lpstr>
      <vt:lpstr>PowerPoint Presentation</vt:lpstr>
      <vt:lpstr>What if we call run() method directly instead start() method? </vt:lpstr>
      <vt:lpstr>Normal objects not Threads</vt:lpstr>
      <vt:lpstr>join() method</vt:lpstr>
      <vt:lpstr>PowerPoint Presentation</vt:lpstr>
      <vt:lpstr>getName(),setName(String) and getId() method:</vt:lpstr>
      <vt:lpstr>Naming Thread</vt:lpstr>
      <vt:lpstr>PowerPoint Presentation</vt:lpstr>
      <vt:lpstr>PowerPoint Presentation</vt:lpstr>
      <vt:lpstr>PowerPoint Presentation</vt:lpstr>
      <vt:lpstr>PowerPoint Presentation</vt:lpstr>
      <vt:lpstr>Daemon thread in java</vt:lpstr>
      <vt:lpstr>PowerPoint Presentation</vt:lpstr>
      <vt:lpstr>PowerPoint Presentation</vt:lpstr>
      <vt:lpstr>PowerPoint Presentation</vt:lpstr>
      <vt:lpstr>Garbage Collection</vt:lpstr>
      <vt:lpstr>PowerPoint Presentation</vt:lpstr>
      <vt:lpstr>garbage collection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GL</dc:creator>
  <cp:lastModifiedBy>Prakash GL</cp:lastModifiedBy>
  <cp:revision>84</cp:revision>
  <dcterms:created xsi:type="dcterms:W3CDTF">2019-08-05T11:02:27Z</dcterms:created>
  <dcterms:modified xsi:type="dcterms:W3CDTF">2019-09-25T10:11:29Z</dcterms:modified>
</cp:coreProperties>
</file>