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8" r:id="rId6"/>
    <p:sldId id="270" r:id="rId7"/>
    <p:sldId id="261" r:id="rId8"/>
    <p:sldId id="262" r:id="rId9"/>
    <p:sldId id="260" r:id="rId10"/>
    <p:sldId id="263" r:id="rId11"/>
    <p:sldId id="264" r:id="rId12"/>
    <p:sldId id="265" r:id="rId13"/>
    <p:sldId id="266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E67DFAE-97F6-400F-97C6-F9197E7A6C46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00921BF-116A-4130-BF9D-A48F7739A4D7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53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DFAE-97F6-400F-97C6-F9197E7A6C46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21BF-116A-4130-BF9D-A48F7739A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530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DFAE-97F6-400F-97C6-F9197E7A6C46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21BF-116A-4130-BF9D-A48F7739A4D7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9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DFAE-97F6-400F-97C6-F9197E7A6C46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21BF-116A-4130-BF9D-A48F7739A4D7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658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DFAE-97F6-400F-97C6-F9197E7A6C46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21BF-116A-4130-BF9D-A48F7739A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47897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DFAE-97F6-400F-97C6-F9197E7A6C46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21BF-116A-4130-BF9D-A48F7739A4D7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3397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DFAE-97F6-400F-97C6-F9197E7A6C46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21BF-116A-4130-BF9D-A48F7739A4D7}" type="slidenum">
              <a:rPr lang="hu-HU" smtClean="0"/>
              <a:t>‹#›</a:t>
            </a:fld>
            <a:endParaRPr lang="hu-H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723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DFAE-97F6-400F-97C6-F9197E7A6C46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21BF-116A-4130-BF9D-A48F7739A4D7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641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DFAE-97F6-400F-97C6-F9197E7A6C46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21BF-116A-4130-BF9D-A48F7739A4D7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771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DFAE-97F6-400F-97C6-F9197E7A6C46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21BF-116A-4130-BF9D-A48F7739A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850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DFAE-97F6-400F-97C6-F9197E7A6C46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21BF-116A-4130-BF9D-A48F7739A4D7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8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DFAE-97F6-400F-97C6-F9197E7A6C46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21BF-116A-4130-BF9D-A48F7739A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694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DFAE-97F6-400F-97C6-F9197E7A6C46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21BF-116A-4130-BF9D-A48F7739A4D7}" type="slidenum">
              <a:rPr lang="hu-HU" smtClean="0"/>
              <a:t>‹#›</a:t>
            </a:fld>
            <a:endParaRPr lang="hu-H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803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DFAE-97F6-400F-97C6-F9197E7A6C46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21BF-116A-4130-BF9D-A48F7739A4D7}" type="slidenum">
              <a:rPr lang="hu-HU" smtClean="0"/>
              <a:t>‹#›</a:t>
            </a:fld>
            <a:endParaRPr lang="hu-H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64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DFAE-97F6-400F-97C6-F9197E7A6C46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21BF-116A-4130-BF9D-A48F7739A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3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DFAE-97F6-400F-97C6-F9197E7A6C46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21BF-116A-4130-BF9D-A48F7739A4D7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68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7DFAE-97F6-400F-97C6-F9197E7A6C46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0921BF-116A-4130-BF9D-A48F7739A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2649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67DFAE-97F6-400F-97C6-F9197E7A6C46}" type="datetimeFigureOut">
              <a:rPr lang="hu-HU" smtClean="0"/>
              <a:t>2025. 09. 22.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0921BF-116A-4130-BF9D-A48F7739A4D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71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Ady Endre költészete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Az Új </a:t>
            </a:r>
            <a:r>
              <a:rPr lang="hu-HU" smtClean="0"/>
              <a:t>versek </a:t>
            </a:r>
            <a:r>
              <a:rPr lang="hu-HU" smtClean="0"/>
              <a:t>kötetkompozíciója    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440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Léda alakja   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5809" y="1927356"/>
            <a:ext cx="9783469" cy="3454829"/>
          </a:xfrm>
          <a:prstGeom prst="rect">
            <a:avLst/>
          </a:prstGeom>
        </p:spPr>
      </p:pic>
      <p:cxnSp>
        <p:nvCxnSpPr>
          <p:cNvPr id="6" name="Egyenes összekötő nyíllal 5"/>
          <p:cNvCxnSpPr/>
          <p:nvPr/>
        </p:nvCxnSpPr>
        <p:spPr>
          <a:xfrm flipH="1">
            <a:off x="3550024" y="3060550"/>
            <a:ext cx="1925619" cy="59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gyenes összekötő nyíllal 7"/>
          <p:cNvCxnSpPr/>
          <p:nvPr/>
        </p:nvCxnSpPr>
        <p:spPr>
          <a:xfrm>
            <a:off x="4410635" y="3060550"/>
            <a:ext cx="2259106" cy="594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92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Szerelemkép</a:t>
            </a:r>
            <a:endParaRPr lang="hu-HU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162" y="2205319"/>
            <a:ext cx="10003317" cy="2646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83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52371" y="681644"/>
            <a:ext cx="3444320" cy="1066472"/>
          </a:xfrm>
        </p:spPr>
        <p:txBody>
          <a:bodyPr/>
          <a:lstStyle/>
          <a:p>
            <a:r>
              <a:rPr lang="hu-HU" dirty="0" smtClean="0"/>
              <a:t>Dekadencia</a:t>
            </a:r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742278" y="1748116"/>
            <a:ext cx="110265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"/>
              <a:tabLst>
                <a:tab pos="540385" algn="l"/>
              </a:tabLst>
            </a:pPr>
            <a:r>
              <a:rPr lang="hu-H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élet és halál kapcsolatai: a társadalmi lét ellentmondásait erotikában, a hanyatlás motívumaiban oldja fel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"/>
              <a:tabLst>
                <a:tab pos="540385" algn="l"/>
              </a:tabLst>
            </a:pPr>
            <a:r>
              <a:rPr lang="hu-H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Adynál halálközelség, feketeség, a bomlás szimbolikája, szecessziós jegyek alkalmazása, a pénz, az anyagi jólét fontossága, kapcsolatok ellentmondásai (erotikus, párkapcsolati tobzódások)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"/>
              <a:tabLst>
                <a:tab pos="540385" algn="l"/>
              </a:tabLst>
            </a:pPr>
            <a:r>
              <a:rPr lang="hu-H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XX. sz. emberének állandó érzése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"/>
              <a:tabLst>
                <a:tab pos="540385" algn="l"/>
              </a:tabLst>
            </a:pPr>
            <a:r>
              <a:rPr lang="hu-H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Ady költészetében a legerőteljesebb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"/>
              <a:tabLst>
                <a:tab pos="540385" algn="l"/>
              </a:tabLst>
            </a:pPr>
            <a:r>
              <a:rPr lang="hu-H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szerelemhez is kapcsolódik  ------ kivéve Boncza Bertánál</a:t>
            </a:r>
          </a:p>
          <a:p>
            <a:pPr marL="540385">
              <a:spcAft>
                <a:spcPts val="0"/>
              </a:spcAft>
            </a:pPr>
            <a:r>
              <a:rPr lang="hu-H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						ott:</a:t>
            </a:r>
          </a:p>
          <a:p>
            <a:pPr marL="3943350" lvl="8" indent="-285750"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hu-H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megnyugvás</a:t>
            </a:r>
          </a:p>
          <a:p>
            <a:pPr marL="3943350" lvl="8" indent="-285750"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hu-H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állandóság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"/>
              <a:tabLst>
                <a:tab pos="540385" algn="l"/>
              </a:tabLst>
            </a:pPr>
            <a:r>
              <a:rPr lang="hu-H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modern szerelem haláltánca</a:t>
            </a:r>
          </a:p>
          <a:p>
            <a:pPr marL="180340">
              <a:spcAft>
                <a:spcPts val="0"/>
              </a:spcAft>
            </a:pPr>
            <a:r>
              <a:rPr lang="hu-HU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	pl.: </a:t>
            </a:r>
            <a:r>
              <a:rPr lang="hu-HU" sz="2000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Lédával a bálban</a:t>
            </a:r>
            <a:endParaRPr lang="hu-HU" sz="20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Szövegdoboz 2"/>
          <p:cNvSpPr txBox="1"/>
          <p:nvPr/>
        </p:nvSpPr>
        <p:spPr>
          <a:xfrm>
            <a:off x="6724996" y="681644"/>
            <a:ext cx="44888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i="1" dirty="0" smtClean="0"/>
              <a:t>19</a:t>
            </a:r>
            <a:r>
              <a:rPr lang="hu-HU" i="1" dirty="0"/>
              <a:t>. század végi </a:t>
            </a:r>
            <a:r>
              <a:rPr lang="hu-HU" i="1" dirty="0" smtClean="0"/>
              <a:t>mozgalom: szenzációhajhász</a:t>
            </a:r>
            <a:r>
              <a:rPr lang="hu-HU" i="1" dirty="0"/>
              <a:t>, </a:t>
            </a:r>
            <a:r>
              <a:rPr lang="hu-HU" i="1" dirty="0" smtClean="0"/>
              <a:t>egocentrikusság; </a:t>
            </a:r>
            <a:r>
              <a:rPr lang="hu-HU" i="1" dirty="0"/>
              <a:t>bizarr, mesterséges, perverz és egzotikus érzések és élmények.</a:t>
            </a:r>
          </a:p>
        </p:txBody>
      </p:sp>
    </p:spTree>
    <p:extLst>
      <p:ext uri="{BB962C8B-B14F-4D97-AF65-F5344CB8AC3E}">
        <p14:creationId xmlns:p14="http://schemas.microsoft.com/office/powerpoint/2010/main" val="2583946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Vallásosság - Kálvinizmusa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051512"/>
            <a:ext cx="9760652" cy="40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4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2" y="648645"/>
            <a:ext cx="9601196" cy="1180155"/>
          </a:xfrm>
        </p:spPr>
        <p:txBody>
          <a:bodyPr/>
          <a:lstStyle/>
          <a:p>
            <a:r>
              <a:rPr lang="hu-HU" dirty="0" smtClean="0"/>
              <a:t>Ady „hangja”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75086" y="1904104"/>
            <a:ext cx="11041828" cy="4843015"/>
          </a:xfrm>
        </p:spPr>
        <p:txBody>
          <a:bodyPr/>
          <a:lstStyle/>
          <a:p>
            <a:r>
              <a:rPr lang="hu-HU" dirty="0" smtClean="0"/>
              <a:t>Különbözik az európai szimbolizmustól (nem </a:t>
            </a:r>
            <a:r>
              <a:rPr lang="hu-HU" dirty="0" err="1" smtClean="0"/>
              <a:t>parnasszizmus</a:t>
            </a:r>
            <a:r>
              <a:rPr lang="hu-HU" dirty="0" smtClean="0"/>
              <a:t>, nem l’art pour l’art)</a:t>
            </a:r>
          </a:p>
          <a:p>
            <a:r>
              <a:rPr lang="hu-HU" dirty="0" smtClean="0"/>
              <a:t>Erősen motivikus, erőteljes, érzelmileg burjánzó</a:t>
            </a:r>
          </a:p>
          <a:p>
            <a:r>
              <a:rPr lang="hu-HU" dirty="0" smtClean="0"/>
              <a:t>Társadalompolitika  			prófétaság</a:t>
            </a:r>
          </a:p>
          <a:p>
            <a:r>
              <a:rPr lang="hu-HU" dirty="0" smtClean="0"/>
              <a:t>Európai és magyar viszonyok, társadalmi kérdések</a:t>
            </a:r>
          </a:p>
          <a:p>
            <a:r>
              <a:rPr lang="hu-HU" dirty="0" smtClean="0"/>
              <a:t>Politizál, minden párton felüli</a:t>
            </a:r>
          </a:p>
          <a:p>
            <a:r>
              <a:rPr lang="hu-HU" dirty="0" smtClean="0"/>
              <a:t>Individuális, emberi, elemző, provokatív</a:t>
            </a:r>
          </a:p>
          <a:p>
            <a:r>
              <a:rPr lang="hu-HU" dirty="0" smtClean="0"/>
              <a:t>Összekötő kapocs</a:t>
            </a:r>
          </a:p>
          <a:p>
            <a:r>
              <a:rPr lang="hu-HU" dirty="0" smtClean="0"/>
              <a:t>Mitikus versek (</a:t>
            </a:r>
            <a:r>
              <a:rPr lang="hu-HU" i="1" dirty="0" smtClean="0"/>
              <a:t>Harc a Nagyúrral, Új vizeken járok</a:t>
            </a:r>
            <a:r>
              <a:rPr lang="hu-HU" dirty="0" smtClean="0"/>
              <a:t>)</a:t>
            </a:r>
            <a:endParaRPr lang="hu-HU" dirty="0"/>
          </a:p>
        </p:txBody>
      </p:sp>
      <p:sp>
        <p:nvSpPr>
          <p:cNvPr id="4" name="Szaggatott nyíl jobbra 3"/>
          <p:cNvSpPr/>
          <p:nvPr/>
        </p:nvSpPr>
        <p:spPr>
          <a:xfrm>
            <a:off x="3291842" y="3008955"/>
            <a:ext cx="978946" cy="301214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3184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416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Nyugat és Ady   </a:t>
            </a:r>
            <a:endParaRPr lang="hu-HU" dirty="0"/>
          </a:p>
        </p:txBody>
      </p:sp>
      <p:pic>
        <p:nvPicPr>
          <p:cNvPr id="45" name="Tartalom helye 4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7135" y="2528995"/>
            <a:ext cx="8949464" cy="277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2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Ars poetica – Egyén és társadalom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30624" y="3059070"/>
            <a:ext cx="10515600" cy="4351338"/>
          </a:xfrm>
        </p:spPr>
        <p:txBody>
          <a:bodyPr/>
          <a:lstStyle/>
          <a:p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egyén és társadalom kapcsolata, és annak vizsgálata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/>
              <a:t>Adynak fontos, hogy az írás (költészet, publicisztika) hasson a </a:t>
            </a:r>
            <a:r>
              <a:rPr lang="hu-HU" dirty="0" smtClean="0"/>
              <a:t>társadalomra.</a:t>
            </a:r>
          </a:p>
          <a:p>
            <a:r>
              <a:rPr lang="hu-HU" dirty="0" smtClean="0">
                <a:sym typeface="Wingdings" panose="05000000000000000000" pitchFamily="2" charset="2"/>
              </a:rPr>
              <a:t></a:t>
            </a:r>
            <a:r>
              <a:rPr lang="hu-HU" dirty="0"/>
              <a:t>megújítás</a:t>
            </a:r>
          </a:p>
          <a:p>
            <a:r>
              <a:rPr lang="hu-HU" dirty="0"/>
              <a:t>Publicistának vallotta magát. (Nem költőnek</a:t>
            </a:r>
            <a:r>
              <a:rPr lang="hu-HU" dirty="0" smtClean="0"/>
              <a:t>!)</a:t>
            </a:r>
          </a:p>
          <a:p>
            <a:r>
              <a:rPr lang="hu-HU" b="1" i="1" dirty="0" smtClean="0"/>
              <a:t>Még egyszer </a:t>
            </a:r>
            <a:r>
              <a:rPr lang="hu-HU" dirty="0" smtClean="0"/>
              <a:t>– 1903 – nem érzékelhető a költői folytatás</a:t>
            </a:r>
            <a:endParaRPr lang="hu-HU" dirty="0"/>
          </a:p>
          <a:p>
            <a:endParaRPr lang="hu-HU" dirty="0"/>
          </a:p>
        </p:txBody>
      </p:sp>
      <p:sp>
        <p:nvSpPr>
          <p:cNvPr id="5" name="Téglalap 4"/>
          <p:cNvSpPr/>
          <p:nvPr/>
        </p:nvSpPr>
        <p:spPr>
          <a:xfrm>
            <a:off x="1153194" y="1974931"/>
            <a:ext cx="8048998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hu-H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1899 </a:t>
            </a:r>
            <a:r>
              <a:rPr lang="hu-HU" sz="2800" b="1" i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Versek</a:t>
            </a:r>
            <a:r>
              <a:rPr lang="hu-H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	- első </a:t>
            </a:r>
            <a:r>
              <a:rPr lang="hu-H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kötet – </a:t>
            </a:r>
            <a:r>
              <a:rPr lang="hu-HU" sz="2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Sirasson meg</a:t>
            </a:r>
            <a:r>
              <a:rPr lang="hu-H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…(ars poetica</a:t>
            </a:r>
            <a:r>
              <a:rPr lang="hu-HU" sz="28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</a:p>
          <a:p>
            <a:pPr>
              <a:spcAft>
                <a:spcPts val="0"/>
              </a:spcAft>
            </a:pPr>
            <a:endParaRPr lang="hu-H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86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311972" y="365125"/>
            <a:ext cx="11575228" cy="1325563"/>
          </a:xfrm>
        </p:spPr>
        <p:txBody>
          <a:bodyPr/>
          <a:lstStyle/>
          <a:p>
            <a:r>
              <a:rPr lang="hu-HU" dirty="0" smtClean="0"/>
              <a:t>Új versek – 1906 – A modern magyar líra kezdete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60612" y="1506071"/>
            <a:ext cx="10811434" cy="5045336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Erőteljes baudelaire-i hatás – tematikus kötetkompozíció – vezér- és záróvers</a:t>
            </a:r>
          </a:p>
          <a:p>
            <a:r>
              <a:rPr lang="hu-HU" dirty="0" smtClean="0"/>
              <a:t>Avantgárd (főleg a szimbolizmus)</a:t>
            </a:r>
          </a:p>
          <a:p>
            <a:r>
              <a:rPr lang="hu-HU" dirty="0" err="1" smtClean="0"/>
              <a:t>Diósyné</a:t>
            </a:r>
            <a:r>
              <a:rPr lang="hu-HU" dirty="0" smtClean="0"/>
              <a:t> </a:t>
            </a:r>
            <a:r>
              <a:rPr lang="hu-HU" dirty="0" err="1" smtClean="0"/>
              <a:t>Brüll</a:t>
            </a:r>
            <a:r>
              <a:rPr lang="hu-HU" dirty="0" smtClean="0"/>
              <a:t> Adél – Párizs</a:t>
            </a:r>
          </a:p>
          <a:p>
            <a:r>
              <a:rPr lang="hu-HU" dirty="0" smtClean="0"/>
              <a:t>Újító szerep felismerése</a:t>
            </a:r>
          </a:p>
          <a:p>
            <a:r>
              <a:rPr lang="hu-HU" dirty="0" smtClean="0"/>
              <a:t>Megújulás és ősiség összekapcsolása</a:t>
            </a:r>
          </a:p>
          <a:p>
            <a:r>
              <a:rPr lang="hu-HU" dirty="0" smtClean="0"/>
              <a:t>Egyén és társadalom szerves egysége</a:t>
            </a:r>
          </a:p>
          <a:p>
            <a:r>
              <a:rPr lang="hu-HU" dirty="0" smtClean="0"/>
              <a:t>Élményrétegek: Léda, magyarság, Én-líra, Párizs, dekadencia (élet, pénz) </a:t>
            </a:r>
          </a:p>
          <a:p>
            <a:r>
              <a:rPr lang="hu-HU" dirty="0" smtClean="0"/>
              <a:t>Új esztétika – </a:t>
            </a:r>
            <a:r>
              <a:rPr lang="hu-HU" strike="sngStrike" dirty="0" smtClean="0"/>
              <a:t>konzervatív nép-nemzeti</a:t>
            </a:r>
          </a:p>
          <a:p>
            <a:r>
              <a:rPr lang="hu-HU" dirty="0" smtClean="0"/>
              <a:t>Új poétika (gondolatritmus, rímes verselés –sokszor szimultán, retorikus: ismétlések, halmozások)</a:t>
            </a:r>
          </a:p>
          <a:p>
            <a:r>
              <a:rPr lang="hu-HU" dirty="0" smtClean="0"/>
              <a:t>Látomásos költészet, prófétai hangnem</a:t>
            </a:r>
          </a:p>
          <a:p>
            <a:pPr marL="0" indent="0">
              <a:buNone/>
            </a:pPr>
            <a:endParaRPr lang="hu-HU" strike="sngStrike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701352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Új versek kötet ciklusai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i="1" dirty="0" smtClean="0"/>
              <a:t>Léda asszony </a:t>
            </a:r>
            <a:r>
              <a:rPr lang="hu-HU" i="1" dirty="0" err="1" smtClean="0"/>
              <a:t>zsoltárai</a:t>
            </a:r>
            <a:r>
              <a:rPr lang="hu-HU" i="1" dirty="0" smtClean="0"/>
              <a:t> </a:t>
            </a:r>
            <a:r>
              <a:rPr lang="hu-HU" dirty="0" smtClean="0"/>
              <a:t>(szerelmes versek)</a:t>
            </a:r>
          </a:p>
          <a:p>
            <a:r>
              <a:rPr lang="hu-HU" i="1" dirty="0" smtClean="0"/>
              <a:t>A magyar Ugaron </a:t>
            </a:r>
            <a:r>
              <a:rPr lang="hu-HU" dirty="0" smtClean="0"/>
              <a:t>(magyarság-versek, társadalompolitikai versek) </a:t>
            </a:r>
          </a:p>
          <a:p>
            <a:r>
              <a:rPr lang="hu-HU" i="1" dirty="0" smtClean="0"/>
              <a:t>A daloló Párizs </a:t>
            </a:r>
            <a:r>
              <a:rPr lang="hu-HU" dirty="0" smtClean="0"/>
              <a:t>(a haladó Nyugat és az elmaradott Kelet ellentéte) </a:t>
            </a:r>
          </a:p>
          <a:p>
            <a:r>
              <a:rPr lang="hu-HU" i="1" dirty="0" smtClean="0"/>
              <a:t>Szűz ormok vándora </a:t>
            </a:r>
            <a:r>
              <a:rPr lang="hu-HU" dirty="0" smtClean="0"/>
              <a:t>(ars poetica jellegű Én-versek)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05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Magyarság koncepció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20098" y="2470870"/>
            <a:ext cx="9601196" cy="3318936"/>
          </a:xfrm>
        </p:spPr>
        <p:txBody>
          <a:bodyPr>
            <a:normAutofit fontScale="92500" lnSpcReduction="20000"/>
          </a:bodyPr>
          <a:lstStyle/>
          <a:p>
            <a:r>
              <a:rPr lang="hu-HU" dirty="0" smtClean="0"/>
              <a:t>Magyarság</a:t>
            </a:r>
            <a:r>
              <a:rPr lang="hu-HU" dirty="0"/>
              <a:t> </a:t>
            </a:r>
            <a:r>
              <a:rPr lang="hu-HU" dirty="0" smtClean="0"/>
              <a:t>– Komp-ország – történelmi és földrajzi nevek szimbolikája </a:t>
            </a:r>
            <a:endParaRPr lang="hu-HU" dirty="0"/>
          </a:p>
          <a:p>
            <a:r>
              <a:rPr lang="hu-HU" dirty="0" smtClean="0"/>
              <a:t>Térben és időben kitágított lírai-Én (jellemző Adyra)</a:t>
            </a:r>
          </a:p>
          <a:p>
            <a:r>
              <a:rPr lang="hu-HU" dirty="0" smtClean="0"/>
              <a:t>Az Én és ami körülvesz</a:t>
            </a:r>
          </a:p>
          <a:p>
            <a:r>
              <a:rPr lang="hu-HU" dirty="0" smtClean="0"/>
              <a:t>A magyarság képviselete – útkijelölés</a:t>
            </a:r>
          </a:p>
          <a:p>
            <a:r>
              <a:rPr lang="hu-HU" dirty="0" smtClean="0"/>
              <a:t>Mégis morál – szómágia: magyar, új, mégis</a:t>
            </a:r>
          </a:p>
          <a:p>
            <a:r>
              <a:rPr lang="hu-HU" dirty="0" smtClean="0"/>
              <a:t>Forradalmi, lázadó, ostorozó hangnem</a:t>
            </a:r>
          </a:p>
          <a:p>
            <a:r>
              <a:rPr lang="hu-HU" dirty="0" smtClean="0"/>
              <a:t>Régi és új magyarság – Kelet és Nyugat</a:t>
            </a:r>
          </a:p>
          <a:p>
            <a:r>
              <a:rPr lang="hu-HU" dirty="0" smtClean="0"/>
              <a:t>Ugar szimbólum</a:t>
            </a:r>
          </a:p>
          <a:p>
            <a:pPr marL="0" indent="0">
              <a:buNone/>
            </a:pPr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8198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39371" y="551826"/>
            <a:ext cx="9601196" cy="1303867"/>
          </a:xfrm>
        </p:spPr>
        <p:txBody>
          <a:bodyPr/>
          <a:lstStyle/>
          <a:p>
            <a:r>
              <a:rPr lang="hu-HU" dirty="0" smtClean="0"/>
              <a:t>Összetevők – 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83341" y="1710466"/>
            <a:ext cx="9713256" cy="4227755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hu-HU" dirty="0"/>
              <a:t>kuruc költészet (Csák Máté, honfoglaló személyek)</a:t>
            </a:r>
          </a:p>
          <a:p>
            <a:pPr lvl="0"/>
            <a:r>
              <a:rPr lang="hu-HU" dirty="0"/>
              <a:t>erdélyi szerzők</a:t>
            </a:r>
          </a:p>
          <a:p>
            <a:pPr lvl="0"/>
            <a:r>
              <a:rPr lang="hu-HU" dirty="0"/>
              <a:t>pogány hitvilággal kapcsolatos személyek</a:t>
            </a:r>
          </a:p>
          <a:p>
            <a:pPr lvl="0"/>
            <a:r>
              <a:rPr lang="hu-HU" dirty="0"/>
              <a:t>egyéni stílus</a:t>
            </a:r>
          </a:p>
          <a:p>
            <a:pPr lvl="0"/>
            <a:r>
              <a:rPr lang="hu-HU" dirty="0"/>
              <a:t>más költők hatása alig (de </a:t>
            </a:r>
            <a:r>
              <a:rPr lang="hu-HU" dirty="0" smtClean="0"/>
              <a:t>Petőfi</a:t>
            </a:r>
            <a:r>
              <a:rPr lang="hu-HU" dirty="0"/>
              <a:t> </a:t>
            </a:r>
            <a:r>
              <a:rPr lang="hu-HU" dirty="0" smtClean="0"/>
              <a:t>forradalmisága, Vajda </a:t>
            </a:r>
            <a:r>
              <a:rPr lang="hu-HU" dirty="0" err="1"/>
              <a:t>p</a:t>
            </a:r>
            <a:r>
              <a:rPr lang="hu-HU" dirty="0" err="1" smtClean="0"/>
              <a:t>reszimbolizmusa</a:t>
            </a:r>
            <a:r>
              <a:rPr lang="hu-HU" dirty="0" smtClean="0"/>
              <a:t>)</a:t>
            </a:r>
            <a:endParaRPr lang="hu-HU" dirty="0"/>
          </a:p>
          <a:p>
            <a:pPr lvl="0"/>
            <a:r>
              <a:rPr lang="hu-HU" dirty="0"/>
              <a:t>Ady: utolsó nemzeti költőnk</a:t>
            </a:r>
          </a:p>
          <a:p>
            <a:pPr lvl="0"/>
            <a:r>
              <a:rPr lang="hu-HU" dirty="0"/>
              <a:t>magyar nép helyzetének javulásáért ostorozza azokat, akik nem veszik észre, hogy miben élnek</a:t>
            </a:r>
          </a:p>
          <a:p>
            <a:pPr lvl="0"/>
            <a:r>
              <a:rPr lang="hu-HU" dirty="0"/>
              <a:t>lázadó --- nem értették meg</a:t>
            </a:r>
          </a:p>
          <a:p>
            <a:pPr lvl="1"/>
            <a:r>
              <a:rPr lang="hu-HU" dirty="0"/>
              <a:t>kereste Párizst, a polgári miliőt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neki Nagyvárad</a:t>
            </a:r>
          </a:p>
          <a:p>
            <a:pPr lvl="0"/>
            <a:r>
              <a:rPr lang="hu-HU" dirty="0"/>
              <a:t>elhagyatottság</a:t>
            </a:r>
          </a:p>
          <a:p>
            <a:pPr lvl="0"/>
            <a:r>
              <a:rPr lang="hu-HU" dirty="0"/>
              <a:t>társadalmi megműveletlenség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ugar motívum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597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2" y="336673"/>
            <a:ext cx="9601196" cy="1303867"/>
          </a:xfrm>
        </p:spPr>
        <p:txBody>
          <a:bodyPr/>
          <a:lstStyle/>
          <a:p>
            <a:r>
              <a:rPr lang="hu-HU" dirty="0" smtClean="0"/>
              <a:t>Összetevők – II.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495313"/>
            <a:ext cx="10515600" cy="5109882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hu-HU" dirty="0"/>
              <a:t>énközpontúság, önazonosság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 smtClean="0"/>
              <a:t>szereplíra (pap, próféta, bolond, poéta, csikó…)</a:t>
            </a:r>
            <a:endParaRPr lang="hu-HU" dirty="0"/>
          </a:p>
          <a:p>
            <a:pPr lvl="1"/>
            <a:r>
              <a:rPr lang="hu-HU" dirty="0"/>
              <a:t>Napkelet papja</a:t>
            </a:r>
          </a:p>
          <a:p>
            <a:pPr lvl="1"/>
            <a:r>
              <a:rPr lang="hu-HU" dirty="0"/>
              <a:t>Dózsa György unokája</a:t>
            </a:r>
          </a:p>
          <a:p>
            <a:pPr lvl="1"/>
            <a:r>
              <a:rPr lang="hu-HU" dirty="0"/>
              <a:t>Muszáj Herkules</a:t>
            </a:r>
          </a:p>
          <a:p>
            <a:pPr lvl="1"/>
            <a:r>
              <a:rPr lang="hu-HU" dirty="0" err="1"/>
              <a:t>Góg</a:t>
            </a:r>
            <a:r>
              <a:rPr lang="hu-HU" dirty="0"/>
              <a:t> és Magóg fia</a:t>
            </a:r>
          </a:p>
          <a:p>
            <a:pPr lvl="0"/>
            <a:r>
              <a:rPr lang="hu-HU" dirty="0"/>
              <a:t>fiktív térben és időben</a:t>
            </a:r>
          </a:p>
          <a:p>
            <a:pPr lvl="0"/>
            <a:r>
              <a:rPr lang="hu-HU" dirty="0"/>
              <a:t>összeköti a Nyugatot és a </a:t>
            </a:r>
            <a:r>
              <a:rPr lang="hu-HU" dirty="0" err="1"/>
              <a:t>Keletet</a:t>
            </a:r>
            <a:endParaRPr lang="hu-HU" dirty="0"/>
          </a:p>
          <a:p>
            <a:pPr lvl="0"/>
            <a:r>
              <a:rPr lang="hu-HU" dirty="0"/>
              <a:t>elvágyódás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i="1" dirty="0"/>
              <a:t>Jöttem a Gangesz partjairól…</a:t>
            </a:r>
          </a:p>
          <a:p>
            <a:pPr lvl="0"/>
            <a:r>
              <a:rPr lang="hu-HU" dirty="0"/>
              <a:t>forrásai</a:t>
            </a:r>
          </a:p>
          <a:p>
            <a:pPr lvl="1"/>
            <a:r>
              <a:rPr lang="hu-HU" dirty="0"/>
              <a:t>Biblia</a:t>
            </a:r>
          </a:p>
          <a:p>
            <a:pPr lvl="1"/>
            <a:r>
              <a:rPr lang="hu-HU" dirty="0"/>
              <a:t>magyar ősiség költészete --- de nem magyarkodik!</a:t>
            </a:r>
          </a:p>
          <a:p>
            <a:pPr lvl="0"/>
            <a:r>
              <a:rPr lang="hu-HU" dirty="0"/>
              <a:t>díszítettség</a:t>
            </a:r>
          </a:p>
          <a:p>
            <a:r>
              <a:rPr lang="hu-HU" dirty="0"/>
              <a:t>őszinteség, </a:t>
            </a:r>
            <a:r>
              <a:rPr lang="hu-HU" dirty="0" smtClean="0"/>
              <a:t>titokzatosság – a szecesszió individualizmusa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76243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Szimbolizmus?</a:t>
            </a:r>
            <a:endParaRPr lang="hu-HU" dirty="0"/>
          </a:p>
        </p:txBody>
      </p:sp>
      <p:pic>
        <p:nvPicPr>
          <p:cNvPr id="13" name="Tartalom helye 1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898" y="2216073"/>
            <a:ext cx="10748204" cy="2786850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8" y="4818704"/>
            <a:ext cx="8586763" cy="1334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529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kus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ku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ku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77</TotalTime>
  <Words>511</Words>
  <Application>Microsoft Office PowerPoint</Application>
  <PresentationFormat>Szélesvásznú</PresentationFormat>
  <Paragraphs>87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2" baseType="lpstr">
      <vt:lpstr>Arial</vt:lpstr>
      <vt:lpstr>Courier New</vt:lpstr>
      <vt:lpstr>Garamond</vt:lpstr>
      <vt:lpstr>Symbol</vt:lpstr>
      <vt:lpstr>Times New Roman</vt:lpstr>
      <vt:lpstr>Wingdings</vt:lpstr>
      <vt:lpstr>Organikus</vt:lpstr>
      <vt:lpstr>Ady Endre költészete</vt:lpstr>
      <vt:lpstr>A Nyugat és Ady   </vt:lpstr>
      <vt:lpstr>Ars poetica – Egyén és társadalom</vt:lpstr>
      <vt:lpstr>Új versek – 1906 – A modern magyar líra kezdete</vt:lpstr>
      <vt:lpstr>Az Új versek kötet ciklusai</vt:lpstr>
      <vt:lpstr>Magyarság koncepció</vt:lpstr>
      <vt:lpstr>Összetevők – I.</vt:lpstr>
      <vt:lpstr>Összetevők – II. </vt:lpstr>
      <vt:lpstr>Szimbolizmus?</vt:lpstr>
      <vt:lpstr>Léda alakja   </vt:lpstr>
      <vt:lpstr>Szerelemkép</vt:lpstr>
      <vt:lpstr>Dekadencia</vt:lpstr>
      <vt:lpstr>Vallásosság - Kálvinizmusa</vt:lpstr>
      <vt:lpstr>Ady „hangja”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Ady Endre költészete</dc:title>
  <dc:creator>install</dc:creator>
  <cp:lastModifiedBy>Fazekas</cp:lastModifiedBy>
  <cp:revision>13</cp:revision>
  <dcterms:created xsi:type="dcterms:W3CDTF">2021-05-28T05:31:24Z</dcterms:created>
  <dcterms:modified xsi:type="dcterms:W3CDTF">2025-09-22T07:47:30Z</dcterms:modified>
</cp:coreProperties>
</file>