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2" r:id="rId4"/>
    <p:sldId id="263" r:id="rId5"/>
    <p:sldId id="259" r:id="rId6"/>
    <p:sldId id="260" r:id="rId7"/>
    <p:sldId id="264" r:id="rId8"/>
    <p:sldId id="265" r:id="rId9"/>
    <p:sldId id="266" r:id="rId10"/>
    <p:sldId id="267" r:id="rId11"/>
    <p:sldId id="268" r:id="rId12"/>
    <p:sldId id="269" r:id="rId13"/>
    <p:sldId id="261" r:id="rId1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 smtClean="0"/>
              <a:t>Kattintson ide az alcím mintájának szerkesztéséhez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70004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736388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024187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387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05389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75640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824340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9775155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224695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2134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478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hu-HU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hu-HU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87DBB7-E709-42CC-9AD6-BA461891C863}" type="datetimeFigureOut">
              <a:rPr lang="hu-HU" smtClean="0"/>
              <a:t>2025. 03. 13.</a:t>
            </a:fld>
            <a:endParaRPr lang="hu-HU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118904-2B8F-4703-BBE8-4C962A4C812A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5088351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A kulturált véleményalkotás és a vita szövegtípusa</a:t>
            </a:r>
            <a:endParaRPr lang="hu-HU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25223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érvelés formái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• </a:t>
            </a:r>
            <a:r>
              <a:rPr lang="hu-HU" u="sng" dirty="0"/>
              <a:t>kategorikus</a:t>
            </a:r>
            <a:r>
              <a:rPr lang="hu-HU" dirty="0"/>
              <a:t>: mindenre vagy semmire sem igaz kijelentéseket teszünk Például: Minden ember halandó. Te ember vagy, így halandó is.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• </a:t>
            </a:r>
            <a:r>
              <a:rPr lang="hu-HU" u="sng" dirty="0"/>
              <a:t>feltételes</a:t>
            </a:r>
            <a:r>
              <a:rPr lang="hu-HU" dirty="0"/>
              <a:t>: egy feltételhez kötjük az állítást Például: – Ha szeretnél este csokit enni, meg kell újra mosnod a fogad. – Szeretnék újra fogat mosni. • </a:t>
            </a:r>
            <a:r>
              <a:rPr lang="hu-HU" u="sng" dirty="0"/>
              <a:t>választó</a:t>
            </a:r>
            <a:r>
              <a:rPr lang="hu-HU" dirty="0"/>
              <a:t>: a választás lehetőségeit állítjuk fel, majd kizárással szűkítünk a következtetésig Például: Az ember vagy tisztességes, vagy ügyeskedő. Te nem vagy tisztességes.</a:t>
            </a:r>
          </a:p>
        </p:txBody>
      </p:sp>
    </p:spTree>
    <p:extLst>
      <p:ext uri="{BB962C8B-B14F-4D97-AF65-F5344CB8AC3E}">
        <p14:creationId xmlns:p14="http://schemas.microsoft.com/office/powerpoint/2010/main" val="424764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7404" y="674511"/>
            <a:ext cx="8682400" cy="4737074"/>
          </a:xfrm>
          <a:prstGeom prst="rect">
            <a:avLst/>
          </a:prstGeom>
        </p:spPr>
      </p:pic>
      <p:sp>
        <p:nvSpPr>
          <p:cNvPr id="3" name="Téglalap 2"/>
          <p:cNvSpPr/>
          <p:nvPr/>
        </p:nvSpPr>
        <p:spPr>
          <a:xfrm>
            <a:off x="6858000" y="5710844"/>
            <a:ext cx="3898669" cy="5735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/>
              <a:t>Az érvek típusai levezetésük szerint</a:t>
            </a:r>
          </a:p>
        </p:txBody>
      </p:sp>
    </p:spTree>
    <p:extLst>
      <p:ext uri="{BB962C8B-B14F-4D97-AF65-F5344CB8AC3E}">
        <p14:creationId xmlns:p14="http://schemas.microsoft.com/office/powerpoint/2010/main" val="4208663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6496" y="378630"/>
            <a:ext cx="7971904" cy="613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62787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Kép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938" y="335646"/>
            <a:ext cx="7980824" cy="6522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1900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vita definíciója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A </a:t>
            </a:r>
            <a:r>
              <a:rPr lang="hu-HU" dirty="0"/>
              <a:t>vita érvek ütköztetése, célja a vitapartnerétől eltérő vélemény igazolása, a partner meggyőzése. </a:t>
            </a:r>
            <a:endParaRPr lang="hu-HU" dirty="0" smtClean="0"/>
          </a:p>
          <a:p>
            <a:r>
              <a:rPr lang="hu-HU" dirty="0" smtClean="0"/>
              <a:t>Másképpen: </a:t>
            </a:r>
            <a:r>
              <a:rPr lang="hu-HU" dirty="0"/>
              <a:t>a vita olyan kommunikációs műfaj, amelyben a felek egy döntés elérése céljából vetik össze, állítják szembe, illetve egyenlítik ki </a:t>
            </a:r>
            <a:r>
              <a:rPr lang="hu-HU" dirty="0" smtClean="0"/>
              <a:t>álláspontjaikat.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vitának van tárgya, szerkezete, legalább két résztvevője eltérő állásponttal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</a:t>
            </a:r>
            <a:r>
              <a:rPr lang="hu-HU" dirty="0"/>
              <a:t>vita versengő magatartás jellemzője</a:t>
            </a:r>
            <a:r>
              <a:rPr lang="hu-HU" dirty="0" smtClean="0"/>
              <a:t>.</a:t>
            </a:r>
          </a:p>
          <a:p>
            <a:r>
              <a:rPr lang="hu-HU" dirty="0" smtClean="0"/>
              <a:t>A </a:t>
            </a:r>
            <a:r>
              <a:rPr lang="hu-HU" dirty="0"/>
              <a:t>vitának vannak erkölcsi szabályai, ezt nevezzük vitakultúrának.</a:t>
            </a:r>
          </a:p>
        </p:txBody>
      </p:sp>
    </p:spTree>
    <p:extLst>
      <p:ext uri="{BB962C8B-B14F-4D97-AF65-F5344CB8AC3E}">
        <p14:creationId xmlns:p14="http://schemas.microsoft.com/office/powerpoint/2010/main" val="2021287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32375" cy="1325563"/>
          </a:xfrm>
        </p:spPr>
        <p:txBody>
          <a:bodyPr/>
          <a:lstStyle/>
          <a:p>
            <a:r>
              <a:rPr lang="hu-HU" dirty="0"/>
              <a:t>A kulturált véleménynyilvánítás és vita szabályai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vita háromféle tárgyra vonatkozhat: </a:t>
            </a:r>
            <a:endParaRPr lang="hu-HU" dirty="0" smtClean="0"/>
          </a:p>
          <a:p>
            <a:r>
              <a:rPr lang="hu-HU" dirty="0" smtClean="0"/>
              <a:t>tényekre</a:t>
            </a:r>
            <a:r>
              <a:rPr lang="hu-HU" dirty="0"/>
              <a:t>, </a:t>
            </a:r>
            <a:endParaRPr lang="hu-HU" dirty="0" smtClean="0"/>
          </a:p>
          <a:p>
            <a:r>
              <a:rPr lang="hu-HU" dirty="0" smtClean="0"/>
              <a:t>elvekre-értékekre </a:t>
            </a:r>
          </a:p>
          <a:p>
            <a:r>
              <a:rPr lang="hu-HU" dirty="0" smtClean="0"/>
              <a:t>és </a:t>
            </a:r>
            <a:r>
              <a:rPr lang="hu-HU" dirty="0"/>
              <a:t>cselekvésekre </a:t>
            </a:r>
            <a:endParaRPr lang="hu-HU" dirty="0" smtClean="0"/>
          </a:p>
          <a:p>
            <a:r>
              <a:rPr lang="hu-HU" dirty="0" smtClean="0"/>
              <a:t>A </a:t>
            </a:r>
            <a:r>
              <a:rPr lang="hu-HU" dirty="0"/>
              <a:t>tényekről szóló vitákban a felfogások megalapozottságát, igazságát </a:t>
            </a:r>
            <a:r>
              <a:rPr lang="hu-HU" dirty="0" smtClean="0"/>
              <a:t>mérlegeljük </a:t>
            </a:r>
          </a:p>
          <a:p>
            <a:r>
              <a:rPr lang="hu-HU" dirty="0" smtClean="0"/>
              <a:t>Az </a:t>
            </a:r>
            <a:r>
              <a:rPr lang="hu-HU" dirty="0"/>
              <a:t>értékekről szóló viták esetében azokat a szempontokat alkalmazzuk, amelyek alapján összevethető a </a:t>
            </a:r>
            <a:r>
              <a:rPr lang="hu-HU" dirty="0" smtClean="0"/>
              <a:t>fontos </a:t>
            </a:r>
            <a:r>
              <a:rPr lang="hu-HU" dirty="0"/>
              <a:t>a kevésbé </a:t>
            </a:r>
            <a:r>
              <a:rPr lang="hu-HU" dirty="0" smtClean="0"/>
              <a:t>fontossal</a:t>
            </a:r>
          </a:p>
          <a:p>
            <a:r>
              <a:rPr lang="hu-HU" dirty="0" smtClean="0"/>
              <a:t>A </a:t>
            </a:r>
            <a:r>
              <a:rPr lang="hu-HU" dirty="0"/>
              <a:t>cselekvésekről szóló viták során pedig az előnyöket, hátrányokat és a hatékonyságot vesszük </a:t>
            </a:r>
            <a:r>
              <a:rPr lang="hu-HU" dirty="0" smtClean="0"/>
              <a:t>figyelembe</a:t>
            </a:r>
          </a:p>
          <a:p>
            <a:pPr marL="0" indent="0">
              <a:buNone/>
            </a:pPr>
            <a:r>
              <a:rPr lang="hu-HU" dirty="0" smtClean="0"/>
              <a:t> 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481075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Jellemzők</a:t>
            </a: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kulturált vita soha nem fenyegető, kényszerítő vagy megsemmisítő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vita során nem személyek, hanem álláspontok kerülnek egymással szembe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vitában az egyet nem értés nem bántás, hanem lehetőség újabb nézőpontok megtalálására, a közös döntéshozatal leghatékonyabb módja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A </a:t>
            </a:r>
            <a:r>
              <a:rPr lang="hu-HU" dirty="0"/>
              <a:t>vita során késznek kell lennünk arra is, hogy az észszerű ellenérvek hatására véleményünket megváltoztassuk</a:t>
            </a:r>
          </a:p>
        </p:txBody>
      </p:sp>
    </p:spTree>
    <p:extLst>
      <p:ext uri="{BB962C8B-B14F-4D97-AF65-F5344CB8AC3E}">
        <p14:creationId xmlns:p14="http://schemas.microsoft.com/office/powerpoint/2010/main" val="2572363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vita szakaszai</a:t>
            </a:r>
            <a:br>
              <a:rPr lang="hu-HU" dirty="0" smtClean="0"/>
            </a:br>
            <a:endParaRPr lang="hu-HU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838200" y="1388225"/>
            <a:ext cx="10515600" cy="4788738"/>
          </a:xfrm>
        </p:spPr>
        <p:txBody>
          <a:bodyPr>
            <a:normAutofit fontScale="92500" lnSpcReduction="10000"/>
          </a:bodyPr>
          <a:lstStyle/>
          <a:p>
            <a:r>
              <a:rPr lang="hu-HU" dirty="0" smtClean="0"/>
              <a:t>1. Konfrontációs szakasz: a véleménykülönbség felszínre kerül, a vitázók azonosítják egymást.</a:t>
            </a:r>
          </a:p>
          <a:p>
            <a:r>
              <a:rPr lang="hu-HU" dirty="0" smtClean="0"/>
              <a:t>2. Nyitó szakasz: a vitázók szerepei és </a:t>
            </a:r>
            <a:r>
              <a:rPr lang="hu-HU" dirty="0" err="1" smtClean="0"/>
              <a:t>elköteleződései</a:t>
            </a:r>
            <a:r>
              <a:rPr lang="hu-HU" dirty="0" smtClean="0"/>
              <a:t> nyilvánossá válnak. A vitatott állítások, és ezek bizonytalanságai elhangzanak, amelyek lehetővé teszik a véleménykülönbség feloldását.</a:t>
            </a:r>
          </a:p>
          <a:p>
            <a:r>
              <a:rPr lang="hu-HU" dirty="0" smtClean="0"/>
              <a:t>3. Érvelési szakasz: kritikai ellenvetések megtétele, ezek visszaverése vagy elfogadása. </a:t>
            </a:r>
          </a:p>
          <a:p>
            <a:r>
              <a:rPr lang="hu-HU" dirty="0" smtClean="0"/>
              <a:t>4. Záró szakasz: Közös következtetések, következmények: egy vita záródhat egyetértéssel, kompromisszummal, (ezek közös vonása, hogy a vitatkozó felek többé-kevésbé elfogadják a másik fél álláspontját) vagy a vitában félként részt nem vevő harmadik személy (például döntőbíró, bíró) döntésével végül a véleménykülönbség fennmaradása esetén sikertelenül (eldöntetlenül).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046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Vitatípusok másképpen</a:t>
            </a:r>
            <a:endParaRPr lang="hu-HU" dirty="0"/>
          </a:p>
        </p:txBody>
      </p:sp>
      <p:pic>
        <p:nvPicPr>
          <p:cNvPr id="4" name="Tartalom helye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5108" y="1825625"/>
            <a:ext cx="5801784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49701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érv szerkezete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 smtClean="0"/>
              <a:t>1</a:t>
            </a:r>
            <a:r>
              <a:rPr lang="hu-HU" dirty="0"/>
              <a:t>. tétel → amit bizonyítani akarunk </a:t>
            </a:r>
            <a:endParaRPr lang="hu-HU" dirty="0" smtClean="0"/>
          </a:p>
          <a:p>
            <a:r>
              <a:rPr lang="hu-HU" dirty="0" smtClean="0"/>
              <a:t>2</a:t>
            </a:r>
            <a:r>
              <a:rPr lang="hu-HU" dirty="0"/>
              <a:t>. bizonyíték → ami a tételt bizonyítja </a:t>
            </a:r>
            <a:endParaRPr lang="hu-HU" dirty="0" smtClean="0"/>
          </a:p>
          <a:p>
            <a:r>
              <a:rPr lang="hu-HU" dirty="0" smtClean="0"/>
              <a:t>3</a:t>
            </a:r>
            <a:r>
              <a:rPr lang="hu-HU" dirty="0"/>
              <a:t>. összekötő elem → ami az összefüggést megteremti</a:t>
            </a:r>
          </a:p>
        </p:txBody>
      </p:sp>
    </p:spTree>
    <p:extLst>
      <p:ext uri="{BB962C8B-B14F-4D97-AF65-F5344CB8AC3E}">
        <p14:creationId xmlns:p14="http://schemas.microsoft.com/office/powerpoint/2010/main" val="38168877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bizonyítékok forrásai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• </a:t>
            </a:r>
            <a:r>
              <a:rPr lang="hu-HU" u="sng" dirty="0"/>
              <a:t>külső</a:t>
            </a:r>
            <a:r>
              <a:rPr lang="hu-HU" dirty="0"/>
              <a:t>: a bizonyíték már rendelkezésre áll (pl. törvények, jogszabályok, házirendek, szerződések, tekintély, tanúság, statisztika) </a:t>
            </a:r>
            <a:endParaRPr lang="hu-HU" dirty="0" smtClean="0"/>
          </a:p>
          <a:p>
            <a:pPr marL="0" indent="0">
              <a:buNone/>
            </a:pPr>
            <a:r>
              <a:rPr lang="hu-HU" dirty="0"/>
              <a:t>• </a:t>
            </a:r>
            <a:r>
              <a:rPr lang="hu-HU" u="sng" dirty="0"/>
              <a:t>belső</a:t>
            </a:r>
            <a:r>
              <a:rPr lang="hu-HU" dirty="0"/>
              <a:t>: a forrás maga a </a:t>
            </a:r>
            <a:r>
              <a:rPr lang="hu-HU" dirty="0" smtClean="0"/>
              <a:t>közlő - kommunikátori </a:t>
            </a:r>
            <a:r>
              <a:rPr lang="hu-HU" dirty="0"/>
              <a:t>képességei, </a:t>
            </a:r>
            <a:r>
              <a:rPr lang="hu-HU" dirty="0" smtClean="0"/>
              <a:t>figyelme</a:t>
            </a:r>
            <a:r>
              <a:rPr lang="hu-HU" dirty="0"/>
              <a:t>, találékonysága, ötletgazdagsága, </a:t>
            </a:r>
            <a:r>
              <a:rPr lang="hu-HU" dirty="0" smtClean="0"/>
              <a:t>előismeretei</a:t>
            </a:r>
            <a:r>
              <a:rPr lang="hu-HU" dirty="0"/>
              <a:t>, tudása, érzékenysége, az összefüggések meglátásának képessége</a:t>
            </a:r>
          </a:p>
        </p:txBody>
      </p:sp>
    </p:spTree>
    <p:extLst>
      <p:ext uri="{BB962C8B-B14F-4D97-AF65-F5344CB8AC3E}">
        <p14:creationId xmlns:p14="http://schemas.microsoft.com/office/powerpoint/2010/main" val="37770152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bizonyítás irányai </a:t>
            </a:r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hu-HU" dirty="0" smtClean="0"/>
              <a:t>• </a:t>
            </a:r>
            <a:r>
              <a:rPr lang="hu-HU" u="sng" dirty="0"/>
              <a:t>dedukció</a:t>
            </a:r>
            <a:r>
              <a:rPr lang="hu-HU" dirty="0"/>
              <a:t>: általános megállapítás → konkrét következtetés Például: Minden ember szereti a szabadságot. Nem csoda hát, ha Luca sem rajong a túl sok </a:t>
            </a:r>
            <a:r>
              <a:rPr lang="hu-HU" dirty="0" smtClean="0"/>
              <a:t>szabályért</a:t>
            </a:r>
          </a:p>
          <a:p>
            <a:pPr marL="0" indent="0">
              <a:buNone/>
            </a:pPr>
            <a:r>
              <a:rPr lang="hu-HU" dirty="0" smtClean="0"/>
              <a:t>• </a:t>
            </a:r>
            <a:r>
              <a:rPr lang="hu-HU" u="sng" dirty="0"/>
              <a:t>indukció</a:t>
            </a:r>
            <a:r>
              <a:rPr lang="hu-HU" dirty="0"/>
              <a:t>: egyedi eset → általános következtetés 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Például</a:t>
            </a:r>
            <a:r>
              <a:rPr lang="hu-HU" dirty="0"/>
              <a:t>: Sára bekente magát naptejjel, Kristóf viszont nem. Sára szépen lebarnult, Kristóf pedig úgy leégett, hogy napokig aludni sem bírt a fájdalomtól. Napozás előtt mindig védekezz a leégés ellen minél magasabb faktorszámú naptejjel!</a:t>
            </a:r>
          </a:p>
        </p:txBody>
      </p:sp>
    </p:spTree>
    <p:extLst>
      <p:ext uri="{BB962C8B-B14F-4D97-AF65-F5344CB8AC3E}">
        <p14:creationId xmlns:p14="http://schemas.microsoft.com/office/powerpoint/2010/main" val="3573063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</TotalTime>
  <Words>574</Words>
  <Application>Microsoft Office PowerPoint</Application>
  <PresentationFormat>Szélesvásznú</PresentationFormat>
  <Paragraphs>42</Paragraphs>
  <Slides>13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Office-téma</vt:lpstr>
      <vt:lpstr>A kulturált véleményalkotás és a vita szövegtípusa</vt:lpstr>
      <vt:lpstr>A vita definíciója</vt:lpstr>
      <vt:lpstr>A kulturált véleménynyilvánítás és vita szabályai</vt:lpstr>
      <vt:lpstr>Jellemzők</vt:lpstr>
      <vt:lpstr>A vita szakaszai </vt:lpstr>
      <vt:lpstr>Vitatípusok másképpen</vt:lpstr>
      <vt:lpstr>Az érv szerkezete </vt:lpstr>
      <vt:lpstr>A bizonyítékok forrásai </vt:lpstr>
      <vt:lpstr>A bizonyítás irányai </vt:lpstr>
      <vt:lpstr>Az érvelés formái </vt:lpstr>
      <vt:lpstr>PowerPoint-bemutató</vt:lpstr>
      <vt:lpstr>PowerPoint-bemutató</vt:lpstr>
      <vt:lpstr>PowerPoint-bemutató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kulturált véleményalkotás és a vita szövegtípusa</dc:title>
  <dc:creator>Fazekas</dc:creator>
  <cp:lastModifiedBy>Fazekas</cp:lastModifiedBy>
  <cp:revision>4</cp:revision>
  <dcterms:created xsi:type="dcterms:W3CDTF">2025-03-12T12:40:47Z</dcterms:created>
  <dcterms:modified xsi:type="dcterms:W3CDTF">2025-03-13T07:53:04Z</dcterms:modified>
</cp:coreProperties>
</file>