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4" r:id="rId3"/>
    <p:sldId id="313" r:id="rId4"/>
    <p:sldId id="311" r:id="rId5"/>
    <p:sldId id="315" r:id="rId6"/>
    <p:sldId id="321" r:id="rId7"/>
    <p:sldId id="310" r:id="rId8"/>
    <p:sldId id="320" r:id="rId9"/>
    <p:sldId id="318"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103" d="100"/>
          <a:sy n="103" d="100"/>
        </p:scale>
        <p:origin x="138" y="4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12/14/2022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12/14/2022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12/14/2022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12/14/2022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12/14/2022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12/14/2022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12/14/2022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12/14/2022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12/14/2022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12/14/2022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12/14/2022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uthoring/RockbusterGraphs/RockbusterCustomersSalesMap#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ROCKBUSTER STEALH</a:t>
            </a:r>
          </a:p>
        </p:txBody>
      </p:sp>
      <p:sp>
        <p:nvSpPr>
          <p:cNvPr id="4" name="Subtitle 3"/>
          <p:cNvSpPr>
            <a:spLocks noGrp="1"/>
          </p:cNvSpPr>
          <p:nvPr>
            <p:ph type="subTitle" idx="1"/>
          </p:nvPr>
        </p:nvSpPr>
        <p:spPr/>
        <p:txBody>
          <a:bodyPr/>
          <a:lstStyle/>
          <a:p>
            <a:r>
              <a:rPr lang="it-IT" dirty="0">
                <a:solidFill>
                  <a:srgbClr val="FFFF00"/>
                </a:solidFill>
              </a:rPr>
              <a:t>Moving Our Film Rentals from In-Person </a:t>
            </a:r>
          </a:p>
          <a:p>
            <a:r>
              <a:rPr lang="it-IT" dirty="0">
                <a:solidFill>
                  <a:srgbClr val="FFFF00"/>
                </a:solidFill>
              </a:rPr>
              <a:t>to Online Streaming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126" y="769620"/>
            <a:ext cx="2672598" cy="762000"/>
          </a:xfrm>
        </p:spPr>
        <p:txBody>
          <a:bodyPr/>
          <a:lstStyle/>
          <a:p>
            <a:r>
              <a:rPr lang="en-US" dirty="0">
                <a:solidFill>
                  <a:schemeClr val="accent1"/>
                </a:solidFill>
              </a:rPr>
              <a:t>HISTORY</a:t>
            </a:r>
          </a:p>
        </p:txBody>
      </p:sp>
      <p:sp>
        <p:nvSpPr>
          <p:cNvPr id="3" name="Text Placeholder 2"/>
          <p:cNvSpPr>
            <a:spLocks noGrp="1"/>
          </p:cNvSpPr>
          <p:nvPr>
            <p:ph type="body" idx="1"/>
          </p:nvPr>
        </p:nvSpPr>
        <p:spPr>
          <a:xfrm>
            <a:off x="1444625" y="1950720"/>
            <a:ext cx="3657600" cy="3886200"/>
          </a:xfrm>
        </p:spPr>
        <p:txBody>
          <a:bodyPr>
            <a:normAutofit/>
          </a:bodyPr>
          <a:lstStyle/>
          <a:p>
            <a:r>
              <a:rPr lang="en-US" sz="2400" cap="none" dirty="0" err="1"/>
              <a:t>Rockbuster</a:t>
            </a:r>
            <a:r>
              <a:rPr lang="en-US" sz="2400" cap="none" dirty="0"/>
              <a:t> was once a video rental giant, the biggest in the world.</a:t>
            </a:r>
          </a:p>
          <a:p>
            <a:endParaRPr lang="en-US" sz="2400" cap="none" dirty="0"/>
          </a:p>
          <a:p>
            <a:r>
              <a:rPr lang="en-US" sz="2400" cap="none" dirty="0"/>
              <a:t>However, streaming video services have long surpassed </a:t>
            </a:r>
            <a:r>
              <a:rPr lang="en-US" sz="2400" cap="none" dirty="0" err="1"/>
              <a:t>Rockbuster</a:t>
            </a:r>
            <a:r>
              <a:rPr lang="en-US" sz="2400" cap="none" dirty="0"/>
              <a:t>, and nearly all of our stores have shuttered their doors.</a:t>
            </a:r>
          </a:p>
        </p:txBody>
      </p:sp>
      <p:sp>
        <p:nvSpPr>
          <p:cNvPr id="6" name="Title 1">
            <a:extLst>
              <a:ext uri="{FF2B5EF4-FFF2-40B4-BE49-F238E27FC236}">
                <a16:creationId xmlns:a16="http://schemas.microsoft.com/office/drawing/2014/main" id="{58A4D980-ECE9-4C3F-AE9D-8EC8562BFD7B}"/>
              </a:ext>
            </a:extLst>
          </p:cNvPr>
          <p:cNvSpPr txBox="1">
            <a:spLocks/>
          </p:cNvSpPr>
          <p:nvPr/>
        </p:nvSpPr>
        <p:spPr>
          <a:xfrm>
            <a:off x="7085012" y="762000"/>
            <a:ext cx="2672598" cy="762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en-US" b="1" dirty="0">
                <a:solidFill>
                  <a:srgbClr val="FFFF00"/>
                </a:solidFill>
              </a:rPr>
              <a:t>FUTURE</a:t>
            </a:r>
          </a:p>
        </p:txBody>
      </p:sp>
      <p:sp>
        <p:nvSpPr>
          <p:cNvPr id="7" name="Text Placeholder 2">
            <a:extLst>
              <a:ext uri="{FF2B5EF4-FFF2-40B4-BE49-F238E27FC236}">
                <a16:creationId xmlns:a16="http://schemas.microsoft.com/office/drawing/2014/main" id="{2C19FA8E-BE0E-47D2-884F-14EF1122A9E6}"/>
              </a:ext>
            </a:extLst>
          </p:cNvPr>
          <p:cNvSpPr txBox="1">
            <a:spLocks/>
          </p:cNvSpPr>
          <p:nvPr/>
        </p:nvSpPr>
        <p:spPr>
          <a:xfrm>
            <a:off x="6592511" y="1943100"/>
            <a:ext cx="3769102" cy="377190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r>
              <a:rPr lang="en-US" sz="2400" b="1" cap="none" dirty="0">
                <a:solidFill>
                  <a:srgbClr val="FFFF00"/>
                </a:solidFill>
              </a:rPr>
              <a:t>Now it’s time to bring </a:t>
            </a:r>
            <a:r>
              <a:rPr lang="en-US" sz="2400" b="1" cap="none" dirty="0" err="1">
                <a:solidFill>
                  <a:srgbClr val="FFFF00"/>
                </a:solidFill>
              </a:rPr>
              <a:t>Rockbuster</a:t>
            </a:r>
            <a:r>
              <a:rPr lang="en-US" sz="2400" b="1" cap="none" dirty="0">
                <a:solidFill>
                  <a:srgbClr val="FFFF00"/>
                </a:solidFill>
              </a:rPr>
              <a:t> Stealth into the world of streaming video-on-demand.</a:t>
            </a:r>
            <a:br>
              <a:rPr lang="en-US" sz="2400" b="1" cap="none" dirty="0">
                <a:solidFill>
                  <a:srgbClr val="FFFF00"/>
                </a:solidFill>
              </a:rPr>
            </a:br>
            <a:br>
              <a:rPr lang="en-US" sz="2400" b="1" cap="none" dirty="0">
                <a:solidFill>
                  <a:srgbClr val="FFFF00"/>
                </a:solidFill>
              </a:rPr>
            </a:br>
            <a:r>
              <a:rPr lang="en-US" sz="2400" b="1" cap="none" dirty="0">
                <a:solidFill>
                  <a:srgbClr val="FFFF00"/>
                </a:solidFill>
              </a:rPr>
              <a:t>We’ll use our existing movie licenses, and analyze our previous rental performances, to open the door for launching our new services.</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754" y="838200"/>
            <a:ext cx="7057314" cy="762000"/>
          </a:xfrm>
        </p:spPr>
        <p:txBody>
          <a:bodyPr/>
          <a:lstStyle/>
          <a:p>
            <a:r>
              <a:rPr lang="en-US" dirty="0" err="1">
                <a:solidFill>
                  <a:schemeClr val="accent1"/>
                </a:solidFill>
              </a:rPr>
              <a:t>Rockbuster’s</a:t>
            </a:r>
            <a:r>
              <a:rPr lang="en-US" dirty="0">
                <a:solidFill>
                  <a:schemeClr val="accent1"/>
                </a:solidFill>
              </a:rPr>
              <a:t> General Movie Facts:</a:t>
            </a:r>
          </a:p>
        </p:txBody>
      </p:sp>
      <p:sp>
        <p:nvSpPr>
          <p:cNvPr id="10" name="Content Placeholder 4">
            <a:extLst>
              <a:ext uri="{FF2B5EF4-FFF2-40B4-BE49-F238E27FC236}">
                <a16:creationId xmlns:a16="http://schemas.microsoft.com/office/drawing/2014/main" id="{F1700074-CE1C-4CC9-A139-3A84B9B434EB}"/>
              </a:ext>
            </a:extLst>
          </p:cNvPr>
          <p:cNvSpPr txBox="1">
            <a:spLocks/>
          </p:cNvSpPr>
          <p:nvPr/>
        </p:nvSpPr>
        <p:spPr>
          <a:xfrm>
            <a:off x="3609096" y="1981200"/>
            <a:ext cx="4970631" cy="37719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a:t># of Movies in Inventory:	 4,581</a:t>
            </a:r>
          </a:p>
          <a:p>
            <a:pPr marL="0" indent="0">
              <a:buFont typeface="Arial" pitchFamily="34" charset="0"/>
              <a:buNone/>
            </a:pPr>
            <a:r>
              <a:rPr lang="en-US" dirty="0"/>
              <a:t># of different film licenses:	 1,000</a:t>
            </a:r>
          </a:p>
          <a:p>
            <a:pPr marL="0" indent="0">
              <a:buNone/>
            </a:pPr>
            <a:r>
              <a:rPr lang="en-US" dirty="0"/>
              <a:t>Average Rental Duration:	 5 days</a:t>
            </a:r>
          </a:p>
          <a:p>
            <a:pPr marL="0" indent="0">
              <a:buNone/>
            </a:pPr>
            <a:r>
              <a:rPr lang="en-US" dirty="0"/>
              <a:t>Max Rental Rate:		 $4.99</a:t>
            </a:r>
          </a:p>
          <a:p>
            <a:pPr marL="0" indent="0">
              <a:buNone/>
            </a:pPr>
            <a:r>
              <a:rPr lang="en-US" dirty="0"/>
              <a:t>Minimum Rental Rate: 	$0.99</a:t>
            </a:r>
          </a:p>
          <a:p>
            <a:pPr marL="0" indent="0">
              <a:buNone/>
            </a:pPr>
            <a:r>
              <a:rPr lang="en-US" dirty="0"/>
              <a:t>Average Rental Rate: 		$2.98</a:t>
            </a:r>
          </a:p>
          <a:p>
            <a:pPr marL="0" indent="0">
              <a:buFont typeface="Arial" pitchFamily="34" charset="0"/>
              <a:buNone/>
            </a:pP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609600"/>
            <a:ext cx="2590799" cy="685800"/>
          </a:xfrm>
        </p:spPr>
        <p:txBody>
          <a:bodyPr>
            <a:normAutofit/>
          </a:bodyPr>
          <a:lstStyle/>
          <a:p>
            <a:r>
              <a:rPr lang="en-US" sz="2000" b="1" dirty="0" err="1">
                <a:solidFill>
                  <a:schemeClr val="accent1"/>
                </a:solidFill>
              </a:rPr>
              <a:t>Rockbuster’s</a:t>
            </a:r>
            <a:r>
              <a:rPr lang="en-US" sz="2000" b="1" dirty="0">
                <a:solidFill>
                  <a:schemeClr val="accent1"/>
                </a:solidFill>
              </a:rPr>
              <a:t> Best Performing Movies</a:t>
            </a:r>
          </a:p>
        </p:txBody>
      </p:sp>
      <p:sp>
        <p:nvSpPr>
          <p:cNvPr id="11" name="Title 12">
            <a:extLst>
              <a:ext uri="{FF2B5EF4-FFF2-40B4-BE49-F238E27FC236}">
                <a16:creationId xmlns:a16="http://schemas.microsoft.com/office/drawing/2014/main" id="{9EF82E0D-96B4-4372-9858-78B9EA6A3FB8}"/>
              </a:ext>
            </a:extLst>
          </p:cNvPr>
          <p:cNvSpPr txBox="1">
            <a:spLocks/>
          </p:cNvSpPr>
          <p:nvPr/>
        </p:nvSpPr>
        <p:spPr>
          <a:xfrm>
            <a:off x="4722812" y="609600"/>
            <a:ext cx="2895600" cy="685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000" b="1" dirty="0" err="1">
                <a:solidFill>
                  <a:schemeClr val="accent1"/>
                </a:solidFill>
              </a:rPr>
              <a:t>Rockbuster’s</a:t>
            </a:r>
            <a:r>
              <a:rPr lang="en-US" sz="2000" b="1" dirty="0">
                <a:solidFill>
                  <a:schemeClr val="accent1"/>
                </a:solidFill>
              </a:rPr>
              <a:t> Poorest Performing Movies</a:t>
            </a:r>
          </a:p>
        </p:txBody>
      </p:sp>
      <p:graphicFrame>
        <p:nvGraphicFramePr>
          <p:cNvPr id="10" name="Table 9">
            <a:extLst>
              <a:ext uri="{FF2B5EF4-FFF2-40B4-BE49-F238E27FC236}">
                <a16:creationId xmlns:a16="http://schemas.microsoft.com/office/drawing/2014/main" id="{028E8676-6CB6-4C10-B732-76ADBA728EE6}"/>
              </a:ext>
            </a:extLst>
          </p:cNvPr>
          <p:cNvGraphicFramePr>
            <a:graphicFrameLocks noGrp="1"/>
          </p:cNvGraphicFramePr>
          <p:nvPr>
            <p:extLst>
              <p:ext uri="{D42A27DB-BD31-4B8C-83A1-F6EECF244321}">
                <p14:modId xmlns:p14="http://schemas.microsoft.com/office/powerpoint/2010/main" val="2895258299"/>
              </p:ext>
            </p:extLst>
          </p:nvPr>
        </p:nvGraphicFramePr>
        <p:xfrm>
          <a:off x="4722812" y="1447800"/>
          <a:ext cx="2782888" cy="4750120"/>
        </p:xfrm>
        <a:graphic>
          <a:graphicData uri="http://schemas.openxmlformats.org/drawingml/2006/table">
            <a:tbl>
              <a:tblPr bandRow="1">
                <a:tableStyleId>{F5AB1C69-6EDB-4FF4-983F-18BD219EF322}</a:tableStyleId>
              </a:tblPr>
              <a:tblGrid>
                <a:gridCol w="2006268">
                  <a:extLst>
                    <a:ext uri="{9D8B030D-6E8A-4147-A177-3AD203B41FA5}">
                      <a16:colId xmlns:a16="http://schemas.microsoft.com/office/drawing/2014/main" val="2752458061"/>
                    </a:ext>
                  </a:extLst>
                </a:gridCol>
                <a:gridCol w="776620">
                  <a:extLst>
                    <a:ext uri="{9D8B030D-6E8A-4147-A177-3AD203B41FA5}">
                      <a16:colId xmlns:a16="http://schemas.microsoft.com/office/drawing/2014/main" val="3284820607"/>
                    </a:ext>
                  </a:extLst>
                </a:gridCol>
              </a:tblGrid>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Zhivago Core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$10.93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2311822122"/>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Maude Mod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$10.93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2966537312"/>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Jawbreaker Brooklyn</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$10.91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2924445765"/>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Towers Hurricane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$10.91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3309102664"/>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Comancheros Enemy</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$9.94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215376819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Ballroom Mockingbird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$9.93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1774778427"/>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Connection Microcosmos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$8.95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1222154379"/>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Harold French</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$8.93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60639492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Ghostbusters Elf</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$8.93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3808903350"/>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Japanese Run</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$7.94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258333239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Stallion Sundance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$7.94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1646701852"/>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Lights Deer</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$7.93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193764635"/>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Treatment Jekyll</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$6.94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48713642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Cruelty Unforgiven</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$6.94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878524463"/>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Young Language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$6.93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71473105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Rebel Airport</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$6.93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3931691817"/>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Freedom Cleopatra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$5.95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1736016181"/>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Oklahoma Jumanji</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$5.94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3142571254"/>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Texas Watch</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$5.94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66"/>
                    </a:solidFill>
                  </a:tcPr>
                </a:tc>
                <a:extLst>
                  <a:ext uri="{0D108BD9-81ED-4DB2-BD59-A6C34878D82A}">
                    <a16:rowId xmlns:a16="http://schemas.microsoft.com/office/drawing/2014/main" val="251159451"/>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Duffel Apocalypse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$5.94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740" marR="11740" marT="11740" marB="0" anchor="b">
                    <a:solidFill>
                      <a:srgbClr val="FFFFCC"/>
                    </a:solidFill>
                  </a:tcPr>
                </a:tc>
                <a:extLst>
                  <a:ext uri="{0D108BD9-81ED-4DB2-BD59-A6C34878D82A}">
                    <a16:rowId xmlns:a16="http://schemas.microsoft.com/office/drawing/2014/main" val="2849421079"/>
                  </a:ext>
                </a:extLst>
              </a:tr>
            </a:tbl>
          </a:graphicData>
        </a:graphic>
      </p:graphicFrame>
      <p:graphicFrame>
        <p:nvGraphicFramePr>
          <p:cNvPr id="15" name="Table 14">
            <a:extLst>
              <a:ext uri="{FF2B5EF4-FFF2-40B4-BE49-F238E27FC236}">
                <a16:creationId xmlns:a16="http://schemas.microsoft.com/office/drawing/2014/main" id="{C3A4A12B-32BC-4872-92D3-CB8B1F33BA77}"/>
              </a:ext>
            </a:extLst>
          </p:cNvPr>
          <p:cNvGraphicFramePr>
            <a:graphicFrameLocks noGrp="1"/>
          </p:cNvGraphicFramePr>
          <p:nvPr>
            <p:extLst>
              <p:ext uri="{D42A27DB-BD31-4B8C-83A1-F6EECF244321}">
                <p14:modId xmlns:p14="http://schemas.microsoft.com/office/powerpoint/2010/main" val="2530806765"/>
              </p:ext>
            </p:extLst>
          </p:nvPr>
        </p:nvGraphicFramePr>
        <p:xfrm>
          <a:off x="861057" y="1447800"/>
          <a:ext cx="2971801" cy="4750120"/>
        </p:xfrm>
        <a:graphic>
          <a:graphicData uri="http://schemas.openxmlformats.org/drawingml/2006/table">
            <a:tbl>
              <a:tblPr bandRow="1">
                <a:tableStyleId>{F5AB1C69-6EDB-4FF4-983F-18BD219EF322}</a:tableStyleId>
              </a:tblPr>
              <a:tblGrid>
                <a:gridCol w="1852552">
                  <a:extLst>
                    <a:ext uri="{9D8B030D-6E8A-4147-A177-3AD203B41FA5}">
                      <a16:colId xmlns:a16="http://schemas.microsoft.com/office/drawing/2014/main" val="3167641347"/>
                    </a:ext>
                  </a:extLst>
                </a:gridCol>
                <a:gridCol w="1119249">
                  <a:extLst>
                    <a:ext uri="{9D8B030D-6E8A-4147-A177-3AD203B41FA5}">
                      <a16:colId xmlns:a16="http://schemas.microsoft.com/office/drawing/2014/main" val="218357798"/>
                    </a:ext>
                  </a:extLst>
                </a:gridCol>
              </a:tblGrid>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Telegraph Voyage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$215.75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3534601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Zorro Ark</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$199.72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3955131921"/>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Wife Turn</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$198.73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807736529"/>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Innocent Usual</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$191.74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457426757"/>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Hustler Party</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$190.78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268212325"/>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Saturday Lambs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$190.74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1614228254"/>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Titans Jerk</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$186.73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2513725963"/>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Harry Idaho</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$177.73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2908852550"/>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Torque Bound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$169.76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3322082864"/>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Dogma Family</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$168.72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2388957432"/>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Pelican Comforts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$165.77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223417953"/>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Goodfellas Salute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$164.75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937799788"/>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Fool Mockingbird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$162.79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2485736345"/>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Apache Divine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$160.72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2993701931"/>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Enemy Odds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$159.75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3485867146"/>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Cat Coneheads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$159.73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702568199"/>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Scorpion Apollo</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$158.79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334074481"/>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Range Moonwalker</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$158.77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2973189366"/>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Scalawag Duck</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$157.71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66"/>
                    </a:solidFill>
                  </a:tcPr>
                </a:tc>
                <a:extLst>
                  <a:ext uri="{0D108BD9-81ED-4DB2-BD59-A6C34878D82A}">
                    <a16:rowId xmlns:a16="http://schemas.microsoft.com/office/drawing/2014/main" val="3291234426"/>
                  </a:ext>
                </a:extLst>
              </a:tr>
              <a:tr h="237506">
                <a:tc>
                  <a:txBody>
                    <a:bodyPr/>
                    <a:lstStyle/>
                    <a:p>
                      <a:pPr algn="l" fontAlgn="b"/>
                      <a:r>
                        <a:rPr lang="en-US" sz="1400" b="1" u="none" strike="noStrike" dirty="0">
                          <a:effectLst/>
                          <a:latin typeface="Calibri" panose="020F0502020204030204" pitchFamily="34" charset="0"/>
                          <a:cs typeface="Calibri" panose="020F0502020204030204" pitchFamily="34" charset="0"/>
                        </a:rPr>
                        <a:t>Sunrise League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tc>
                  <a:txBody>
                    <a:bodyPr/>
                    <a:lstStyle/>
                    <a:p>
                      <a:pPr algn="r" fontAlgn="b"/>
                      <a:r>
                        <a:rPr lang="en-US" sz="1400" u="none" strike="noStrike" dirty="0">
                          <a:effectLst/>
                          <a:latin typeface="Calibri" panose="020F0502020204030204" pitchFamily="34" charset="0"/>
                          <a:cs typeface="Calibri" panose="020F0502020204030204" pitchFamily="34" charset="0"/>
                        </a:rPr>
                        <a:t>$155.78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11875" marR="11875" marT="11875" marB="0" anchor="b">
                    <a:solidFill>
                      <a:srgbClr val="FFFFCC"/>
                    </a:solidFill>
                  </a:tcPr>
                </a:tc>
                <a:extLst>
                  <a:ext uri="{0D108BD9-81ED-4DB2-BD59-A6C34878D82A}">
                    <a16:rowId xmlns:a16="http://schemas.microsoft.com/office/drawing/2014/main" val="3512737132"/>
                  </a:ext>
                </a:extLst>
              </a:tr>
            </a:tbl>
          </a:graphicData>
        </a:graphic>
      </p:graphicFrame>
      <p:graphicFrame>
        <p:nvGraphicFramePr>
          <p:cNvPr id="17" name="Table 16">
            <a:extLst>
              <a:ext uri="{FF2B5EF4-FFF2-40B4-BE49-F238E27FC236}">
                <a16:creationId xmlns:a16="http://schemas.microsoft.com/office/drawing/2014/main" id="{410C3306-B1E4-4B09-BE6B-5F29A258FF0C}"/>
              </a:ext>
            </a:extLst>
          </p:cNvPr>
          <p:cNvGraphicFramePr>
            <a:graphicFrameLocks noGrp="1"/>
          </p:cNvGraphicFramePr>
          <p:nvPr>
            <p:extLst>
              <p:ext uri="{D42A27DB-BD31-4B8C-83A1-F6EECF244321}">
                <p14:modId xmlns:p14="http://schemas.microsoft.com/office/powerpoint/2010/main" val="1369309023"/>
              </p:ext>
            </p:extLst>
          </p:nvPr>
        </p:nvGraphicFramePr>
        <p:xfrm>
          <a:off x="8532812" y="1447800"/>
          <a:ext cx="2895601" cy="4750120"/>
        </p:xfrm>
        <a:graphic>
          <a:graphicData uri="http://schemas.openxmlformats.org/drawingml/2006/table">
            <a:tbl>
              <a:tblPr bandRow="1">
                <a:tableStyleId>{F5AB1C69-6EDB-4FF4-983F-18BD219EF322}</a:tableStyleId>
              </a:tblPr>
              <a:tblGrid>
                <a:gridCol w="762000">
                  <a:extLst>
                    <a:ext uri="{9D8B030D-6E8A-4147-A177-3AD203B41FA5}">
                      <a16:colId xmlns:a16="http://schemas.microsoft.com/office/drawing/2014/main" val="778846244"/>
                    </a:ext>
                  </a:extLst>
                </a:gridCol>
                <a:gridCol w="1316020">
                  <a:extLst>
                    <a:ext uri="{9D8B030D-6E8A-4147-A177-3AD203B41FA5}">
                      <a16:colId xmlns:a16="http://schemas.microsoft.com/office/drawing/2014/main" val="643089659"/>
                    </a:ext>
                  </a:extLst>
                </a:gridCol>
                <a:gridCol w="817581">
                  <a:extLst>
                    <a:ext uri="{9D8B030D-6E8A-4147-A177-3AD203B41FA5}">
                      <a16:colId xmlns:a16="http://schemas.microsoft.com/office/drawing/2014/main" val="1035258710"/>
                    </a:ext>
                  </a:extLst>
                </a:gridCol>
              </a:tblGrid>
              <a:tr h="237506">
                <a:tc>
                  <a:txBody>
                    <a:bodyPr/>
                    <a:lstStyle/>
                    <a:p>
                      <a:pPr algn="l" fontAlgn="b"/>
                      <a:r>
                        <a:rPr lang="en-US" sz="1400" b="1" u="none" strike="noStrike" dirty="0">
                          <a:effectLst/>
                        </a:rPr>
                        <a:t>Susan</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dirty="0">
                          <a:effectLst/>
                        </a:rPr>
                        <a:t>Davis</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a:solidFill>
                            <a:srgbClr val="000000"/>
                          </a:solidFill>
                          <a:effectLst/>
                          <a:latin typeface="Calibri" panose="020F0502020204030204" pitchFamily="34" charset="0"/>
                        </a:rPr>
                        <a:t>$3,193.49</a:t>
                      </a:r>
                    </a:p>
                  </a:txBody>
                  <a:tcPr marL="9525" marR="9525" marT="9525" marB="0" anchor="b">
                    <a:solidFill>
                      <a:srgbClr val="FFFF66"/>
                    </a:solidFill>
                  </a:tcPr>
                </a:tc>
                <a:extLst>
                  <a:ext uri="{0D108BD9-81ED-4DB2-BD59-A6C34878D82A}">
                    <a16:rowId xmlns:a16="http://schemas.microsoft.com/office/drawing/2014/main" val="287915953"/>
                  </a:ext>
                </a:extLst>
              </a:tr>
              <a:tr h="237506">
                <a:tc>
                  <a:txBody>
                    <a:bodyPr/>
                    <a:lstStyle/>
                    <a:p>
                      <a:pPr algn="l" fontAlgn="b"/>
                      <a:r>
                        <a:rPr lang="en-US" sz="1400" b="1" u="none" strike="noStrike" dirty="0">
                          <a:effectLst/>
                        </a:rPr>
                        <a:t>Gina</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dirty="0" err="1">
                          <a:effectLst/>
                        </a:rPr>
                        <a:t>Degeneres</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dirty="0">
                          <a:solidFill>
                            <a:srgbClr val="000000"/>
                          </a:solidFill>
                          <a:effectLst/>
                          <a:latin typeface="Calibri" panose="020F0502020204030204" pitchFamily="34" charset="0"/>
                        </a:rPr>
                        <a:t>$3,129.17</a:t>
                      </a:r>
                    </a:p>
                  </a:txBody>
                  <a:tcPr marL="9525" marR="9525" marT="9525" marB="0" anchor="b">
                    <a:solidFill>
                      <a:srgbClr val="FFFFCC"/>
                    </a:solidFill>
                  </a:tcPr>
                </a:tc>
                <a:extLst>
                  <a:ext uri="{0D108BD9-81ED-4DB2-BD59-A6C34878D82A}">
                    <a16:rowId xmlns:a16="http://schemas.microsoft.com/office/drawing/2014/main" val="3958221095"/>
                  </a:ext>
                </a:extLst>
              </a:tr>
              <a:tr h="237506">
                <a:tc>
                  <a:txBody>
                    <a:bodyPr/>
                    <a:lstStyle/>
                    <a:p>
                      <a:pPr algn="l" fontAlgn="b"/>
                      <a:r>
                        <a:rPr lang="en-US" sz="1400" b="1" u="none" strike="noStrike" dirty="0">
                          <a:effectLst/>
                        </a:rPr>
                        <a:t>Matthew</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dirty="0">
                          <a:effectLst/>
                        </a:rPr>
                        <a:t>Carrey</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$2,543.78</a:t>
                      </a:r>
                    </a:p>
                  </a:txBody>
                  <a:tcPr marL="9525" marR="9525" marT="9525" marB="0" anchor="b">
                    <a:solidFill>
                      <a:srgbClr val="FFFF66"/>
                    </a:solidFill>
                  </a:tcPr>
                </a:tc>
                <a:extLst>
                  <a:ext uri="{0D108BD9-81ED-4DB2-BD59-A6C34878D82A}">
                    <a16:rowId xmlns:a16="http://schemas.microsoft.com/office/drawing/2014/main" val="1519921343"/>
                  </a:ext>
                </a:extLst>
              </a:tr>
              <a:tr h="237506">
                <a:tc>
                  <a:txBody>
                    <a:bodyPr/>
                    <a:lstStyle/>
                    <a:p>
                      <a:pPr algn="l" fontAlgn="b"/>
                      <a:r>
                        <a:rPr lang="en-US" sz="1400" b="1" u="none" strike="noStrike" dirty="0">
                          <a:effectLst/>
                        </a:rPr>
                        <a:t>Mary</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Keitel</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$2,426.92</a:t>
                      </a:r>
                    </a:p>
                  </a:txBody>
                  <a:tcPr marL="9525" marR="9525" marT="9525" marB="0" anchor="b">
                    <a:solidFill>
                      <a:srgbClr val="FFFFCC"/>
                    </a:solidFill>
                  </a:tcPr>
                </a:tc>
                <a:extLst>
                  <a:ext uri="{0D108BD9-81ED-4DB2-BD59-A6C34878D82A}">
                    <a16:rowId xmlns:a16="http://schemas.microsoft.com/office/drawing/2014/main" val="394939825"/>
                  </a:ext>
                </a:extLst>
              </a:tr>
              <a:tr h="237506">
                <a:tc>
                  <a:txBody>
                    <a:bodyPr/>
                    <a:lstStyle/>
                    <a:p>
                      <a:pPr algn="l" fontAlgn="b"/>
                      <a:r>
                        <a:rPr lang="en-US" sz="1400" b="1" u="none" strike="noStrike">
                          <a:effectLst/>
                        </a:rPr>
                        <a:t>Scarlett</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dirty="0">
                          <a:effectLst/>
                        </a:rPr>
                        <a:t>Damon</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$2,403.81</a:t>
                      </a:r>
                    </a:p>
                  </a:txBody>
                  <a:tcPr marL="9525" marR="9525" marT="9525" marB="0" anchor="b">
                    <a:solidFill>
                      <a:srgbClr val="FFFF66"/>
                    </a:solidFill>
                  </a:tcPr>
                </a:tc>
                <a:extLst>
                  <a:ext uri="{0D108BD9-81ED-4DB2-BD59-A6C34878D82A}">
                    <a16:rowId xmlns:a16="http://schemas.microsoft.com/office/drawing/2014/main" val="1889909599"/>
                  </a:ext>
                </a:extLst>
              </a:tr>
              <a:tr h="237506">
                <a:tc>
                  <a:txBody>
                    <a:bodyPr/>
                    <a:lstStyle/>
                    <a:p>
                      <a:pPr algn="l" fontAlgn="b"/>
                      <a:r>
                        <a:rPr lang="en-US" sz="1400" b="1" u="none" strike="noStrike" dirty="0">
                          <a:effectLst/>
                        </a:rPr>
                        <a:t>Walter</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Torn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dirty="0">
                          <a:solidFill>
                            <a:srgbClr val="000000"/>
                          </a:solidFill>
                          <a:effectLst/>
                          <a:latin typeface="Calibri" panose="020F0502020204030204" pitchFamily="34" charset="0"/>
                        </a:rPr>
                        <a:t>$2,403.18</a:t>
                      </a:r>
                    </a:p>
                  </a:txBody>
                  <a:tcPr marL="9525" marR="9525" marT="9525" marB="0" anchor="b">
                    <a:solidFill>
                      <a:srgbClr val="FFFFCC"/>
                    </a:solidFill>
                  </a:tcPr>
                </a:tc>
                <a:extLst>
                  <a:ext uri="{0D108BD9-81ED-4DB2-BD59-A6C34878D82A}">
                    <a16:rowId xmlns:a16="http://schemas.microsoft.com/office/drawing/2014/main" val="3167823196"/>
                  </a:ext>
                </a:extLst>
              </a:tr>
              <a:tr h="237506">
                <a:tc>
                  <a:txBody>
                    <a:bodyPr/>
                    <a:lstStyle/>
                    <a:p>
                      <a:pPr algn="l" fontAlgn="b"/>
                      <a:r>
                        <a:rPr lang="en-US" sz="1400" b="1" u="none" strike="noStrike">
                          <a:effectLst/>
                        </a:rPr>
                        <a:t>Henry</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Berry</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$2,392.36</a:t>
                      </a:r>
                    </a:p>
                  </a:txBody>
                  <a:tcPr marL="9525" marR="9525" marT="9525" marB="0" anchor="b">
                    <a:solidFill>
                      <a:srgbClr val="FFFF66"/>
                    </a:solidFill>
                  </a:tcPr>
                </a:tc>
                <a:extLst>
                  <a:ext uri="{0D108BD9-81ED-4DB2-BD59-A6C34878D82A}">
                    <a16:rowId xmlns:a16="http://schemas.microsoft.com/office/drawing/2014/main" val="286998808"/>
                  </a:ext>
                </a:extLst>
              </a:tr>
              <a:tr h="237506">
                <a:tc>
                  <a:txBody>
                    <a:bodyPr/>
                    <a:lstStyle/>
                    <a:p>
                      <a:pPr algn="l" fontAlgn="b"/>
                      <a:r>
                        <a:rPr lang="en-US" sz="1400" b="1" u="none" strike="noStrike">
                          <a:effectLst/>
                        </a:rPr>
                        <a:t>Christian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Akroyd</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$2,378.97</a:t>
                      </a:r>
                    </a:p>
                  </a:txBody>
                  <a:tcPr marL="9525" marR="9525" marT="9525" marB="0" anchor="b">
                    <a:solidFill>
                      <a:srgbClr val="FFFFCC"/>
                    </a:solidFill>
                  </a:tcPr>
                </a:tc>
                <a:extLst>
                  <a:ext uri="{0D108BD9-81ED-4DB2-BD59-A6C34878D82A}">
                    <a16:rowId xmlns:a16="http://schemas.microsoft.com/office/drawing/2014/main" val="4201867404"/>
                  </a:ext>
                </a:extLst>
              </a:tr>
              <a:tr h="237506">
                <a:tc>
                  <a:txBody>
                    <a:bodyPr/>
                    <a:lstStyle/>
                    <a:p>
                      <a:pPr algn="l" fontAlgn="b"/>
                      <a:r>
                        <a:rPr lang="en-US" sz="1400" b="1" u="none" strike="noStrike">
                          <a:effectLst/>
                        </a:rPr>
                        <a:t>Angela</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Witherspoon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$2,357.11</a:t>
                      </a:r>
                    </a:p>
                  </a:txBody>
                  <a:tcPr marL="9525" marR="9525" marT="9525" marB="0" anchor="b">
                    <a:solidFill>
                      <a:srgbClr val="FFFF66"/>
                    </a:solidFill>
                  </a:tcPr>
                </a:tc>
                <a:extLst>
                  <a:ext uri="{0D108BD9-81ED-4DB2-BD59-A6C34878D82A}">
                    <a16:rowId xmlns:a16="http://schemas.microsoft.com/office/drawing/2014/main" val="2092395705"/>
                  </a:ext>
                </a:extLst>
              </a:tr>
              <a:tr h="237506">
                <a:tc>
                  <a:txBody>
                    <a:bodyPr/>
                    <a:lstStyle/>
                    <a:p>
                      <a:pPr algn="l" fontAlgn="b"/>
                      <a:r>
                        <a:rPr lang="en-US" sz="1400" b="1" u="none" strike="noStrike">
                          <a:effectLst/>
                        </a:rPr>
                        <a:t>Cameron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dirty="0">
                          <a:effectLst/>
                        </a:rPr>
                        <a:t>Zellweger</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$2,322.94</a:t>
                      </a:r>
                    </a:p>
                  </a:txBody>
                  <a:tcPr marL="9525" marR="9525" marT="9525" marB="0" anchor="b">
                    <a:solidFill>
                      <a:srgbClr val="FFFFCC"/>
                    </a:solidFill>
                  </a:tcPr>
                </a:tc>
                <a:extLst>
                  <a:ext uri="{0D108BD9-81ED-4DB2-BD59-A6C34878D82A}">
                    <a16:rowId xmlns:a16="http://schemas.microsoft.com/office/drawing/2014/main" val="3900738405"/>
                  </a:ext>
                </a:extLst>
              </a:tr>
              <a:tr h="237506">
                <a:tc>
                  <a:txBody>
                    <a:bodyPr/>
                    <a:lstStyle/>
                    <a:p>
                      <a:pPr algn="l" fontAlgn="b"/>
                      <a:r>
                        <a:rPr lang="en-US" sz="1400" b="1" u="none" strike="noStrike">
                          <a:effectLst/>
                        </a:rPr>
                        <a:t>Woody</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Hoffman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$2,315.92</a:t>
                      </a:r>
                    </a:p>
                  </a:txBody>
                  <a:tcPr marL="9525" marR="9525" marT="9525" marB="0" anchor="b">
                    <a:solidFill>
                      <a:srgbClr val="FFFF66"/>
                    </a:solidFill>
                  </a:tcPr>
                </a:tc>
                <a:extLst>
                  <a:ext uri="{0D108BD9-81ED-4DB2-BD59-A6C34878D82A}">
                    <a16:rowId xmlns:a16="http://schemas.microsoft.com/office/drawing/2014/main" val="3773121468"/>
                  </a:ext>
                </a:extLst>
              </a:tr>
              <a:tr h="237506">
                <a:tc>
                  <a:txBody>
                    <a:bodyPr/>
                    <a:lstStyle/>
                    <a:p>
                      <a:pPr algn="l" fontAlgn="b"/>
                      <a:r>
                        <a:rPr lang="en-US" sz="1400" b="1" u="none" strike="noStrike">
                          <a:effectLst/>
                        </a:rPr>
                        <a:t>Sandra</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Kilmer</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$2,271.44</a:t>
                      </a:r>
                    </a:p>
                  </a:txBody>
                  <a:tcPr marL="9525" marR="9525" marT="9525" marB="0" anchor="b">
                    <a:solidFill>
                      <a:srgbClr val="FFFFCC"/>
                    </a:solidFill>
                  </a:tcPr>
                </a:tc>
                <a:extLst>
                  <a:ext uri="{0D108BD9-81ED-4DB2-BD59-A6C34878D82A}">
                    <a16:rowId xmlns:a16="http://schemas.microsoft.com/office/drawing/2014/main" val="2077592969"/>
                  </a:ext>
                </a:extLst>
              </a:tr>
              <a:tr h="237506">
                <a:tc>
                  <a:txBody>
                    <a:bodyPr/>
                    <a:lstStyle/>
                    <a:p>
                      <a:pPr algn="l" fontAlgn="b"/>
                      <a:r>
                        <a:rPr lang="en-US" sz="1400" b="1" u="none" strike="noStrike">
                          <a:effectLst/>
                        </a:rPr>
                        <a:t>Ben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Willis</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$2,239.97</a:t>
                      </a:r>
                    </a:p>
                  </a:txBody>
                  <a:tcPr marL="9525" marR="9525" marT="9525" marB="0" anchor="b">
                    <a:solidFill>
                      <a:srgbClr val="FFFF66"/>
                    </a:solidFill>
                  </a:tcPr>
                </a:tc>
                <a:extLst>
                  <a:ext uri="{0D108BD9-81ED-4DB2-BD59-A6C34878D82A}">
                    <a16:rowId xmlns:a16="http://schemas.microsoft.com/office/drawing/2014/main" val="1568660824"/>
                  </a:ext>
                </a:extLst>
              </a:tr>
              <a:tr h="237506">
                <a:tc>
                  <a:txBody>
                    <a:bodyPr/>
                    <a:lstStyle/>
                    <a:p>
                      <a:pPr algn="l" fontAlgn="b"/>
                      <a:r>
                        <a:rPr lang="en-US" sz="1400" b="1" u="none" strike="noStrike">
                          <a:effectLst/>
                        </a:rPr>
                        <a:t>Jayne</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Nolte</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$2,231.33</a:t>
                      </a:r>
                    </a:p>
                  </a:txBody>
                  <a:tcPr marL="9525" marR="9525" marT="9525" marB="0" anchor="b">
                    <a:solidFill>
                      <a:srgbClr val="FFFFCC"/>
                    </a:solidFill>
                  </a:tcPr>
                </a:tc>
                <a:extLst>
                  <a:ext uri="{0D108BD9-81ED-4DB2-BD59-A6C34878D82A}">
                    <a16:rowId xmlns:a16="http://schemas.microsoft.com/office/drawing/2014/main" val="3313128515"/>
                  </a:ext>
                </a:extLst>
              </a:tr>
              <a:tr h="237506">
                <a:tc>
                  <a:txBody>
                    <a:bodyPr/>
                    <a:lstStyle/>
                    <a:p>
                      <a:pPr algn="l" fontAlgn="b"/>
                      <a:r>
                        <a:rPr lang="en-US" sz="1400" b="1" u="none" strike="noStrike">
                          <a:effectLst/>
                        </a:rPr>
                        <a:t>Michael</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Bolger</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$2,201.97</a:t>
                      </a:r>
                    </a:p>
                  </a:txBody>
                  <a:tcPr marL="9525" marR="9525" marT="9525" marB="0" anchor="b">
                    <a:solidFill>
                      <a:srgbClr val="FFFF66"/>
                    </a:solidFill>
                  </a:tcPr>
                </a:tc>
                <a:extLst>
                  <a:ext uri="{0D108BD9-81ED-4DB2-BD59-A6C34878D82A}">
                    <a16:rowId xmlns:a16="http://schemas.microsoft.com/office/drawing/2014/main" val="4289213263"/>
                  </a:ext>
                </a:extLst>
              </a:tr>
              <a:tr h="237506">
                <a:tc>
                  <a:txBody>
                    <a:bodyPr/>
                    <a:lstStyle/>
                    <a:p>
                      <a:pPr algn="l" fontAlgn="b"/>
                      <a:r>
                        <a:rPr lang="en-US" sz="1400" b="1" u="none" strike="noStrike">
                          <a:effectLst/>
                        </a:rPr>
                        <a:t>Sean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Guiness</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a:solidFill>
                            <a:srgbClr val="000000"/>
                          </a:solidFill>
                          <a:effectLst/>
                          <a:latin typeface="Calibri" panose="020F0502020204030204" pitchFamily="34" charset="0"/>
                        </a:rPr>
                        <a:t>$2,173.61</a:t>
                      </a:r>
                    </a:p>
                  </a:txBody>
                  <a:tcPr marL="9525" marR="9525" marT="9525" marB="0" anchor="b">
                    <a:solidFill>
                      <a:srgbClr val="FFFFCC"/>
                    </a:solidFill>
                  </a:tcPr>
                </a:tc>
                <a:extLst>
                  <a:ext uri="{0D108BD9-81ED-4DB2-BD59-A6C34878D82A}">
                    <a16:rowId xmlns:a16="http://schemas.microsoft.com/office/drawing/2014/main" val="2186505598"/>
                  </a:ext>
                </a:extLst>
              </a:tr>
              <a:tr h="237506">
                <a:tc>
                  <a:txBody>
                    <a:bodyPr/>
                    <a:lstStyle/>
                    <a:p>
                      <a:pPr algn="l" fontAlgn="b"/>
                      <a:r>
                        <a:rPr lang="en-US" sz="1400" b="1" u="none" strike="noStrike">
                          <a:effectLst/>
                        </a:rPr>
                        <a:t>Kevin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Garland</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$2,161.90</a:t>
                      </a:r>
                    </a:p>
                  </a:txBody>
                  <a:tcPr marL="9525" marR="9525" marT="9525" marB="0" anchor="b">
                    <a:solidFill>
                      <a:srgbClr val="FFFF66"/>
                    </a:solidFill>
                  </a:tcPr>
                </a:tc>
                <a:extLst>
                  <a:ext uri="{0D108BD9-81ED-4DB2-BD59-A6C34878D82A}">
                    <a16:rowId xmlns:a16="http://schemas.microsoft.com/office/drawing/2014/main" val="2438682383"/>
                  </a:ext>
                </a:extLst>
              </a:tr>
              <a:tr h="237506">
                <a:tc>
                  <a:txBody>
                    <a:bodyPr/>
                    <a:lstStyle/>
                    <a:p>
                      <a:pPr algn="l" fontAlgn="b"/>
                      <a:r>
                        <a:rPr lang="en-US" sz="1400" b="1" u="none" strike="noStrike">
                          <a:effectLst/>
                        </a:rPr>
                        <a:t>Whoopi</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a:effectLst/>
                        </a:rPr>
                        <a:t>Hurt</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dirty="0">
                          <a:solidFill>
                            <a:srgbClr val="000000"/>
                          </a:solidFill>
                          <a:effectLst/>
                          <a:latin typeface="Calibri" panose="020F0502020204030204" pitchFamily="34" charset="0"/>
                        </a:rPr>
                        <a:t>$2,156.16</a:t>
                      </a:r>
                    </a:p>
                  </a:txBody>
                  <a:tcPr marL="9525" marR="9525" marT="9525" marB="0" anchor="b">
                    <a:solidFill>
                      <a:srgbClr val="FFFFCC"/>
                    </a:solidFill>
                  </a:tcPr>
                </a:tc>
                <a:extLst>
                  <a:ext uri="{0D108BD9-81ED-4DB2-BD59-A6C34878D82A}">
                    <a16:rowId xmlns:a16="http://schemas.microsoft.com/office/drawing/2014/main" val="3365274284"/>
                  </a:ext>
                </a:extLst>
              </a:tr>
              <a:tr h="237506">
                <a:tc>
                  <a:txBody>
                    <a:bodyPr/>
                    <a:lstStyle/>
                    <a:p>
                      <a:pPr algn="l" fontAlgn="b"/>
                      <a:r>
                        <a:rPr lang="en-US" sz="1400" b="1" u="none" strike="noStrike">
                          <a:effectLst/>
                        </a:rPr>
                        <a:t>Ed</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l" fontAlgn="b"/>
                      <a:r>
                        <a:rPr lang="en-US" sz="1400" b="1" u="none" strike="noStrike">
                          <a:effectLst/>
                        </a:rPr>
                        <a:t>Mansfield</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66"/>
                    </a:solidFill>
                  </a:tcPr>
                </a:tc>
                <a:tc>
                  <a:txBody>
                    <a:bodyPr/>
                    <a:lstStyle/>
                    <a:p>
                      <a:pPr algn="r" fontAlgn="b"/>
                      <a:r>
                        <a:rPr lang="en-US" sz="1400" b="0" i="0" u="none" strike="noStrike" dirty="0">
                          <a:solidFill>
                            <a:srgbClr val="000000"/>
                          </a:solidFill>
                          <a:effectLst/>
                          <a:latin typeface="Calibri" panose="020F0502020204030204" pitchFamily="34" charset="0"/>
                        </a:rPr>
                        <a:t>$2,146.56</a:t>
                      </a:r>
                    </a:p>
                  </a:txBody>
                  <a:tcPr marL="9525" marR="9525" marT="9525" marB="0" anchor="b">
                    <a:solidFill>
                      <a:srgbClr val="FFFF66"/>
                    </a:solidFill>
                  </a:tcPr>
                </a:tc>
                <a:extLst>
                  <a:ext uri="{0D108BD9-81ED-4DB2-BD59-A6C34878D82A}">
                    <a16:rowId xmlns:a16="http://schemas.microsoft.com/office/drawing/2014/main" val="3580989274"/>
                  </a:ext>
                </a:extLst>
              </a:tr>
              <a:tr h="237506">
                <a:tc>
                  <a:txBody>
                    <a:bodyPr/>
                    <a:lstStyle/>
                    <a:p>
                      <a:pPr algn="l" fontAlgn="b"/>
                      <a:r>
                        <a:rPr lang="en-US" sz="1400" b="1" u="none" strike="noStrike">
                          <a:effectLst/>
                        </a:rPr>
                        <a:t>Helen</a:t>
                      </a:r>
                      <a:endParaRPr lang="en-US" sz="1400" b="1" i="0" u="none" strike="noStrike">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l" fontAlgn="b"/>
                      <a:r>
                        <a:rPr lang="en-US" sz="1400" b="1" u="none" strike="noStrike" dirty="0">
                          <a:effectLst/>
                        </a:rPr>
                        <a:t>Voight</a:t>
                      </a:r>
                      <a:endParaRPr lang="en-US" sz="1400" b="1" i="0" u="none" strike="noStrike" dirty="0">
                        <a:solidFill>
                          <a:srgbClr val="000000"/>
                        </a:solidFill>
                        <a:effectLst/>
                        <a:latin typeface="Calibri" panose="020F0502020204030204" pitchFamily="34" charset="0"/>
                      </a:endParaRPr>
                    </a:p>
                  </a:txBody>
                  <a:tcPr marL="10612" marR="10612" marT="10612" marB="0" anchor="b">
                    <a:solidFill>
                      <a:srgbClr val="FFFFCC"/>
                    </a:solidFill>
                  </a:tcPr>
                </a:tc>
                <a:tc>
                  <a:txBody>
                    <a:bodyPr/>
                    <a:lstStyle/>
                    <a:p>
                      <a:pPr algn="r" fontAlgn="b"/>
                      <a:r>
                        <a:rPr lang="en-US" sz="1400" b="0" i="0" u="none" strike="noStrike" dirty="0">
                          <a:solidFill>
                            <a:srgbClr val="000000"/>
                          </a:solidFill>
                          <a:effectLst/>
                          <a:latin typeface="Calibri" panose="020F0502020204030204" pitchFamily="34" charset="0"/>
                        </a:rPr>
                        <a:t>$2,144.92</a:t>
                      </a:r>
                    </a:p>
                  </a:txBody>
                  <a:tcPr marL="9525" marR="9525" marT="9525" marB="0" anchor="b">
                    <a:solidFill>
                      <a:srgbClr val="FFFFCC"/>
                    </a:solidFill>
                  </a:tcPr>
                </a:tc>
                <a:extLst>
                  <a:ext uri="{0D108BD9-81ED-4DB2-BD59-A6C34878D82A}">
                    <a16:rowId xmlns:a16="http://schemas.microsoft.com/office/drawing/2014/main" val="4003214387"/>
                  </a:ext>
                </a:extLst>
              </a:tr>
            </a:tbl>
          </a:graphicData>
        </a:graphic>
      </p:graphicFrame>
      <p:sp>
        <p:nvSpPr>
          <p:cNvPr id="18" name="Title 12">
            <a:extLst>
              <a:ext uri="{FF2B5EF4-FFF2-40B4-BE49-F238E27FC236}">
                <a16:creationId xmlns:a16="http://schemas.microsoft.com/office/drawing/2014/main" id="{87B1EDCF-FB9B-466D-A2A6-A24FAAA97A2C}"/>
              </a:ext>
            </a:extLst>
          </p:cNvPr>
          <p:cNvSpPr txBox="1">
            <a:spLocks/>
          </p:cNvSpPr>
          <p:nvPr/>
        </p:nvSpPr>
        <p:spPr>
          <a:xfrm>
            <a:off x="8685213" y="609600"/>
            <a:ext cx="2895600" cy="685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000" b="1" dirty="0" err="1">
                <a:solidFill>
                  <a:schemeClr val="accent1"/>
                </a:solidFill>
              </a:rPr>
              <a:t>Rockbuster’s</a:t>
            </a:r>
            <a:r>
              <a:rPr lang="en-US" sz="2000" b="1" dirty="0">
                <a:solidFill>
                  <a:schemeClr val="accent1"/>
                </a:solidFill>
              </a:rPr>
              <a:t> Top Performing Actors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330848"/>
            <a:ext cx="9144001" cy="685800"/>
          </a:xfrm>
        </p:spPr>
        <p:txBody>
          <a:bodyPr/>
          <a:lstStyle/>
          <a:p>
            <a:r>
              <a:rPr lang="en-US" dirty="0">
                <a:solidFill>
                  <a:schemeClr val="accent1"/>
                </a:solidFill>
              </a:rPr>
              <a:t>Which Types of Movies Perform Best?</a:t>
            </a:r>
          </a:p>
        </p:txBody>
      </p:sp>
      <p:pic>
        <p:nvPicPr>
          <p:cNvPr id="8" name="Picture 7">
            <a:extLst>
              <a:ext uri="{FF2B5EF4-FFF2-40B4-BE49-F238E27FC236}">
                <a16:creationId xmlns:a16="http://schemas.microsoft.com/office/drawing/2014/main" id="{B4C5FC6B-B0A1-4BC0-B5BE-C5F47CED3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1867581"/>
            <a:ext cx="5181600" cy="4457018"/>
          </a:xfrm>
          <a:prstGeom prst="rect">
            <a:avLst/>
          </a:prstGeom>
          <a:ln w="25400">
            <a:solidFill>
              <a:srgbClr val="FFFF00"/>
            </a:solidFill>
          </a:ln>
        </p:spPr>
      </p:pic>
      <p:graphicFrame>
        <p:nvGraphicFramePr>
          <p:cNvPr id="11" name="Object 10">
            <a:extLst>
              <a:ext uri="{FF2B5EF4-FFF2-40B4-BE49-F238E27FC236}">
                <a16:creationId xmlns:a16="http://schemas.microsoft.com/office/drawing/2014/main" id="{2DD2D795-6BDE-413F-BFD7-F83793BE7138}"/>
              </a:ext>
            </a:extLst>
          </p:cNvPr>
          <p:cNvGraphicFramePr>
            <a:graphicFrameLocks noChangeAspect="1"/>
          </p:cNvGraphicFramePr>
          <p:nvPr>
            <p:extLst>
              <p:ext uri="{D42A27DB-BD31-4B8C-83A1-F6EECF244321}">
                <p14:modId xmlns:p14="http://schemas.microsoft.com/office/powerpoint/2010/main" val="3876014106"/>
              </p:ext>
            </p:extLst>
          </p:nvPr>
        </p:nvGraphicFramePr>
        <p:xfrm>
          <a:off x="6094412" y="5486398"/>
          <a:ext cx="1676400" cy="838201"/>
        </p:xfrm>
        <a:graphic>
          <a:graphicData uri="http://schemas.openxmlformats.org/presentationml/2006/ole">
            <mc:AlternateContent xmlns:mc="http://schemas.openxmlformats.org/markup-compatibility/2006">
              <mc:Choice xmlns:v="urn:schemas-microsoft-com:vml" Requires="v">
                <p:oleObj r:id="rId3" imgW="2006280" imgH="1002960" progId="">
                  <p:embed/>
                </p:oleObj>
              </mc:Choice>
              <mc:Fallback>
                <p:oleObj r:id="rId3" imgW="2006280" imgH="1002960" progId="">
                  <p:embed/>
                  <p:pic>
                    <p:nvPicPr>
                      <p:cNvPr id="0" name=""/>
                      <p:cNvPicPr/>
                      <p:nvPr/>
                    </p:nvPicPr>
                    <p:blipFill>
                      <a:blip r:embed="rId4"/>
                      <a:stretch>
                        <a:fillRect/>
                      </a:stretch>
                    </p:blipFill>
                    <p:spPr>
                      <a:xfrm>
                        <a:off x="6094412" y="5486398"/>
                        <a:ext cx="1676400" cy="838201"/>
                      </a:xfrm>
                      <a:prstGeom prst="rect">
                        <a:avLst/>
                      </a:prstGeom>
                      <a:ln w="25400">
                        <a:solidFill>
                          <a:srgbClr val="FFFF00"/>
                        </a:solidFill>
                      </a:ln>
                    </p:spPr>
                  </p:pic>
                </p:oleObj>
              </mc:Fallback>
            </mc:AlternateContent>
          </a:graphicData>
        </a:graphic>
      </p:graphicFrame>
      <p:sp>
        <p:nvSpPr>
          <p:cNvPr id="12" name="TextBox 11">
            <a:extLst>
              <a:ext uri="{FF2B5EF4-FFF2-40B4-BE49-F238E27FC236}">
                <a16:creationId xmlns:a16="http://schemas.microsoft.com/office/drawing/2014/main" id="{70CFD259-B42A-4BF0-B1D2-4F27940F496C}"/>
              </a:ext>
            </a:extLst>
          </p:cNvPr>
          <p:cNvSpPr txBox="1"/>
          <p:nvPr/>
        </p:nvSpPr>
        <p:spPr>
          <a:xfrm>
            <a:off x="6475414" y="1843950"/>
            <a:ext cx="4876800" cy="3170099"/>
          </a:xfrm>
          <a:prstGeom prst="rect">
            <a:avLst/>
          </a:prstGeom>
          <a:noFill/>
        </p:spPr>
        <p:txBody>
          <a:bodyPr wrap="square" rtlCol="0">
            <a:spAutoFit/>
          </a:bodyPr>
          <a:lstStyle/>
          <a:p>
            <a:r>
              <a:rPr lang="en-US" sz="2000" dirty="0"/>
              <a:t>With this information, we can see that some movies produce lower overall sales even though they have higher numbers of rentals.  We can see this is because their average rental cost is lower than some other movie genres.</a:t>
            </a:r>
            <a:br>
              <a:rPr lang="en-US" sz="2000" dirty="0"/>
            </a:br>
            <a:br>
              <a:rPr lang="en-US" sz="2000" dirty="0"/>
            </a:br>
            <a:r>
              <a:rPr lang="en-US" sz="2000" dirty="0"/>
              <a:t>We can possibly increase our overall sales by increasing the average rental cost of our most popular movie genres.</a:t>
            </a:r>
          </a:p>
        </p:txBody>
      </p:sp>
      <p:sp>
        <p:nvSpPr>
          <p:cNvPr id="13" name="TextBox 12">
            <a:extLst>
              <a:ext uri="{FF2B5EF4-FFF2-40B4-BE49-F238E27FC236}">
                <a16:creationId xmlns:a16="http://schemas.microsoft.com/office/drawing/2014/main" id="{CDE694B2-C053-4091-8315-A585FA25157B}"/>
              </a:ext>
            </a:extLst>
          </p:cNvPr>
          <p:cNvSpPr txBox="1"/>
          <p:nvPr/>
        </p:nvSpPr>
        <p:spPr>
          <a:xfrm>
            <a:off x="950912" y="1361881"/>
            <a:ext cx="4343400" cy="369332"/>
          </a:xfrm>
          <a:prstGeom prst="rect">
            <a:avLst/>
          </a:prstGeom>
          <a:noFill/>
        </p:spPr>
        <p:txBody>
          <a:bodyPr wrap="square" rtlCol="0">
            <a:spAutoFit/>
          </a:bodyPr>
          <a:lstStyle/>
          <a:p>
            <a:r>
              <a:rPr lang="en-US" b="1" dirty="0"/>
              <a:t>Movie Rental Sales Performance by Genre</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926" y="330848"/>
            <a:ext cx="9144001" cy="685800"/>
          </a:xfrm>
        </p:spPr>
        <p:txBody>
          <a:bodyPr/>
          <a:lstStyle/>
          <a:p>
            <a:r>
              <a:rPr lang="en-US" dirty="0">
                <a:solidFill>
                  <a:schemeClr val="accent1"/>
                </a:solidFill>
              </a:rPr>
              <a:t>Which Types of Movies Perform Best?</a:t>
            </a:r>
          </a:p>
        </p:txBody>
      </p:sp>
      <p:pic>
        <p:nvPicPr>
          <p:cNvPr id="10" name="Picture 9">
            <a:extLst>
              <a:ext uri="{FF2B5EF4-FFF2-40B4-BE49-F238E27FC236}">
                <a16:creationId xmlns:a16="http://schemas.microsoft.com/office/drawing/2014/main" id="{390587EF-57AC-4B17-BEAC-D9617FD2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927" y="1828800"/>
            <a:ext cx="5029200" cy="4207654"/>
          </a:xfrm>
          <a:prstGeom prst="rect">
            <a:avLst/>
          </a:prstGeom>
          <a:ln w="25400">
            <a:solidFill>
              <a:srgbClr val="FFFF00"/>
            </a:solidFill>
          </a:ln>
        </p:spPr>
      </p:pic>
      <p:sp>
        <p:nvSpPr>
          <p:cNvPr id="6" name="TextBox 5">
            <a:extLst>
              <a:ext uri="{FF2B5EF4-FFF2-40B4-BE49-F238E27FC236}">
                <a16:creationId xmlns:a16="http://schemas.microsoft.com/office/drawing/2014/main" id="{9FB58B58-A87E-44E9-AE05-6C3613717B33}"/>
              </a:ext>
            </a:extLst>
          </p:cNvPr>
          <p:cNvSpPr txBox="1"/>
          <p:nvPr/>
        </p:nvSpPr>
        <p:spPr>
          <a:xfrm>
            <a:off x="1751011" y="1844351"/>
            <a:ext cx="3937487" cy="3785652"/>
          </a:xfrm>
          <a:prstGeom prst="rect">
            <a:avLst/>
          </a:prstGeom>
          <a:noFill/>
        </p:spPr>
        <p:txBody>
          <a:bodyPr wrap="square" rtlCol="0">
            <a:spAutoFit/>
          </a:bodyPr>
          <a:lstStyle/>
          <a:p>
            <a:r>
              <a:rPr lang="en-US" sz="2000" dirty="0"/>
              <a:t>PG-13 and NC-17 movies produce the most income for </a:t>
            </a:r>
            <a:r>
              <a:rPr lang="en-US" sz="2000" dirty="0" err="1"/>
              <a:t>Rockbuster</a:t>
            </a:r>
            <a:r>
              <a:rPr lang="en-US" sz="2000" dirty="0"/>
              <a:t>.  However, only G movies produce significantly less income than the other ratings.</a:t>
            </a:r>
            <a:br>
              <a:rPr lang="en-US" sz="2000" dirty="0"/>
            </a:br>
            <a:br>
              <a:rPr lang="en-US" sz="2000" dirty="0"/>
            </a:br>
            <a:r>
              <a:rPr lang="en-US" sz="2000" dirty="0"/>
              <a:t>When sorted by rating, all categories have little variation in average rental price, and overall sales performance is based more on how many rental transactions happened for each genre.</a:t>
            </a:r>
          </a:p>
        </p:txBody>
      </p:sp>
      <p:sp>
        <p:nvSpPr>
          <p:cNvPr id="7" name="TextBox 6">
            <a:extLst>
              <a:ext uri="{FF2B5EF4-FFF2-40B4-BE49-F238E27FC236}">
                <a16:creationId xmlns:a16="http://schemas.microsoft.com/office/drawing/2014/main" id="{B001F8D1-697C-46FA-85A5-CF3EB21D64F4}"/>
              </a:ext>
            </a:extLst>
          </p:cNvPr>
          <p:cNvSpPr txBox="1"/>
          <p:nvPr/>
        </p:nvSpPr>
        <p:spPr>
          <a:xfrm>
            <a:off x="6671777" y="1238058"/>
            <a:ext cx="4381500" cy="369332"/>
          </a:xfrm>
          <a:prstGeom prst="rect">
            <a:avLst/>
          </a:prstGeom>
          <a:noFill/>
        </p:spPr>
        <p:txBody>
          <a:bodyPr wrap="square" rtlCol="0">
            <a:spAutoFit/>
          </a:bodyPr>
          <a:lstStyle/>
          <a:p>
            <a:r>
              <a:rPr lang="en-US" b="1" dirty="0"/>
              <a:t>Movie Rental Sales Performance by Rating</a:t>
            </a:r>
          </a:p>
        </p:txBody>
      </p:sp>
    </p:spTree>
    <p:extLst>
      <p:ext uri="{BB962C8B-B14F-4D97-AF65-F5344CB8AC3E}">
        <p14:creationId xmlns:p14="http://schemas.microsoft.com/office/powerpoint/2010/main" val="1060829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838200"/>
          </a:xfrm>
        </p:spPr>
        <p:txBody>
          <a:bodyPr/>
          <a:lstStyle/>
          <a:p>
            <a:r>
              <a:rPr lang="en-US" dirty="0">
                <a:solidFill>
                  <a:schemeClr val="accent1"/>
                </a:solidFill>
              </a:rPr>
              <a:t>Where are </a:t>
            </a:r>
            <a:r>
              <a:rPr lang="en-US" dirty="0" err="1">
                <a:solidFill>
                  <a:schemeClr val="accent1"/>
                </a:solidFill>
              </a:rPr>
              <a:t>Rockbuster</a:t>
            </a:r>
            <a:r>
              <a:rPr lang="en-US" dirty="0">
                <a:solidFill>
                  <a:schemeClr val="accent1"/>
                </a:solidFill>
              </a:rPr>
              <a:t> Customers Located?</a:t>
            </a:r>
          </a:p>
        </p:txBody>
      </p:sp>
      <p:sp>
        <p:nvSpPr>
          <p:cNvPr id="3" name="Content Placeholder 2">
            <a:extLst>
              <a:ext uri="{FF2B5EF4-FFF2-40B4-BE49-F238E27FC236}">
                <a16:creationId xmlns:a16="http://schemas.microsoft.com/office/drawing/2014/main" id="{BD8BB7FC-C3E9-4766-9E55-3734F936043B}"/>
              </a:ext>
            </a:extLst>
          </p:cNvPr>
          <p:cNvSpPr>
            <a:spLocks noGrp="1"/>
          </p:cNvSpPr>
          <p:nvPr>
            <p:ph idx="1"/>
          </p:nvPr>
        </p:nvSpPr>
        <p:spPr>
          <a:xfrm>
            <a:off x="8979217" y="1459230"/>
            <a:ext cx="2982594" cy="1588770"/>
          </a:xfrm>
        </p:spPr>
        <p:txBody>
          <a:bodyPr>
            <a:normAutofit/>
          </a:bodyPr>
          <a:lstStyle/>
          <a:p>
            <a:pPr marL="0" indent="0">
              <a:buNone/>
            </a:pPr>
            <a:r>
              <a:rPr lang="en-US" sz="2000" dirty="0"/>
              <a:t>This map shows where </a:t>
            </a:r>
            <a:r>
              <a:rPr lang="en-US" sz="2000" dirty="0" err="1"/>
              <a:t>Rockbuster’s</a:t>
            </a:r>
            <a:r>
              <a:rPr lang="en-US" sz="2000" dirty="0"/>
              <a:t> customers are located and which countries have had the most sales.</a:t>
            </a:r>
          </a:p>
        </p:txBody>
      </p:sp>
      <p:pic>
        <p:nvPicPr>
          <p:cNvPr id="9" name="Picture 8">
            <a:extLst>
              <a:ext uri="{FF2B5EF4-FFF2-40B4-BE49-F238E27FC236}">
                <a16:creationId xmlns:a16="http://schemas.microsoft.com/office/drawing/2014/main" id="{D05A3E21-73F5-4291-BCCB-3D0A7BC31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75" y="1676400"/>
            <a:ext cx="8543948" cy="4674870"/>
          </a:xfrm>
          <a:prstGeom prst="rect">
            <a:avLst/>
          </a:prstGeom>
          <a:ln w="25400">
            <a:solidFill>
              <a:srgbClr val="FFFF00"/>
            </a:solidFill>
          </a:ln>
        </p:spPr>
      </p:pic>
      <p:graphicFrame>
        <p:nvGraphicFramePr>
          <p:cNvPr id="7" name="Object 6">
            <a:extLst>
              <a:ext uri="{FF2B5EF4-FFF2-40B4-BE49-F238E27FC236}">
                <a16:creationId xmlns:a16="http://schemas.microsoft.com/office/drawing/2014/main" id="{DA0B9FDE-5CFF-4BAD-A47F-5FB846FAC495}"/>
              </a:ext>
            </a:extLst>
          </p:cNvPr>
          <p:cNvGraphicFramePr>
            <a:graphicFrameLocks noChangeAspect="1"/>
          </p:cNvGraphicFramePr>
          <p:nvPr>
            <p:extLst>
              <p:ext uri="{D42A27DB-BD31-4B8C-83A1-F6EECF244321}">
                <p14:modId xmlns:p14="http://schemas.microsoft.com/office/powerpoint/2010/main" val="3287505337"/>
              </p:ext>
            </p:extLst>
          </p:nvPr>
        </p:nvGraphicFramePr>
        <p:xfrm>
          <a:off x="447715" y="4267200"/>
          <a:ext cx="1143000" cy="1943100"/>
        </p:xfrm>
        <a:graphic>
          <a:graphicData uri="http://schemas.openxmlformats.org/presentationml/2006/ole">
            <mc:AlternateContent xmlns:mc="http://schemas.openxmlformats.org/markup-compatibility/2006">
              <mc:Choice xmlns:v="urn:schemas-microsoft-com:vml" Requires="v">
                <p:oleObj r:id="rId3" imgW="2031480" imgH="3453840" progId="">
                  <p:embed/>
                </p:oleObj>
              </mc:Choice>
              <mc:Fallback>
                <p:oleObj r:id="rId3" imgW="2031480" imgH="3453840" progId="">
                  <p:embed/>
                  <p:pic>
                    <p:nvPicPr>
                      <p:cNvPr id="0" name=""/>
                      <p:cNvPicPr/>
                      <p:nvPr/>
                    </p:nvPicPr>
                    <p:blipFill>
                      <a:blip r:embed="rId4"/>
                      <a:stretch>
                        <a:fillRect/>
                      </a:stretch>
                    </p:blipFill>
                    <p:spPr>
                      <a:xfrm>
                        <a:off x="447715" y="4267200"/>
                        <a:ext cx="1143000" cy="1943100"/>
                      </a:xfrm>
                      <a:prstGeom prst="rect">
                        <a:avLst/>
                      </a:prstGeom>
                      <a:ln w="25400">
                        <a:solidFill>
                          <a:srgbClr val="FFFF00"/>
                        </a:solidFill>
                      </a:ln>
                    </p:spPr>
                  </p:pic>
                </p:oleObj>
              </mc:Fallback>
            </mc:AlternateContent>
          </a:graphicData>
        </a:graphic>
      </p:graphicFrame>
      <p:sp>
        <p:nvSpPr>
          <p:cNvPr id="10" name="Content Placeholder 2">
            <a:extLst>
              <a:ext uri="{FF2B5EF4-FFF2-40B4-BE49-F238E27FC236}">
                <a16:creationId xmlns:a16="http://schemas.microsoft.com/office/drawing/2014/main" id="{D4BF941B-FB9A-4DF4-82C0-60E91E6D8921}"/>
              </a:ext>
            </a:extLst>
          </p:cNvPr>
          <p:cNvSpPr txBox="1">
            <a:spLocks/>
          </p:cNvSpPr>
          <p:nvPr/>
        </p:nvSpPr>
        <p:spPr>
          <a:xfrm>
            <a:off x="8979217" y="3048000"/>
            <a:ext cx="2819400" cy="288417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sz="2000" dirty="0"/>
              <a:t>Asia represents the largest sales and greatest number of customers.  </a:t>
            </a:r>
          </a:p>
          <a:p>
            <a:pPr marL="0" indent="0">
              <a:buFont typeface="Arial" pitchFamily="34" charset="0"/>
              <a:buNone/>
            </a:pPr>
            <a:r>
              <a:rPr lang="en-US" sz="2000" dirty="0"/>
              <a:t>North America also has a large customer base and substantial sales.</a:t>
            </a:r>
          </a:p>
          <a:p>
            <a:pPr marL="0" indent="0">
              <a:buFont typeface="Arial" pitchFamily="34" charset="0"/>
              <a:buNone/>
            </a:pPr>
            <a:r>
              <a:rPr lang="en-US" sz="2000" dirty="0"/>
              <a:t>South America is the third largest region for </a:t>
            </a:r>
            <a:r>
              <a:rPr lang="en-US" sz="2000" dirty="0" err="1"/>
              <a:t>Rockbuster</a:t>
            </a:r>
            <a:r>
              <a:rPr lang="en-US" sz="2000" dirty="0"/>
              <a:t> customers.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BBB478-0613-448D-B865-788B965CFE10}"/>
              </a:ext>
            </a:extLst>
          </p:cNvPr>
          <p:cNvSpPr>
            <a:spLocks noGrp="1"/>
          </p:cNvSpPr>
          <p:nvPr>
            <p:ph type="title"/>
          </p:nvPr>
        </p:nvSpPr>
        <p:spPr>
          <a:xfrm>
            <a:off x="341312" y="152400"/>
            <a:ext cx="11506199" cy="762000"/>
          </a:xfrm>
        </p:spPr>
        <p:txBody>
          <a:bodyPr>
            <a:normAutofit/>
          </a:bodyPr>
          <a:lstStyle/>
          <a:p>
            <a:pPr algn="ctr"/>
            <a:r>
              <a:rPr lang="en-US" dirty="0" err="1">
                <a:solidFill>
                  <a:schemeClr val="accent1"/>
                </a:solidFill>
              </a:rPr>
              <a:t>Rockbuster’s</a:t>
            </a:r>
            <a:r>
              <a:rPr lang="en-US" dirty="0">
                <a:solidFill>
                  <a:schemeClr val="accent1"/>
                </a:solidFill>
              </a:rPr>
              <a:t> Top Lifetime-Valued Customers by Country</a:t>
            </a:r>
          </a:p>
        </p:txBody>
      </p:sp>
      <p:pic>
        <p:nvPicPr>
          <p:cNvPr id="6" name="Picture 5">
            <a:extLst>
              <a:ext uri="{FF2B5EF4-FFF2-40B4-BE49-F238E27FC236}">
                <a16:creationId xmlns:a16="http://schemas.microsoft.com/office/drawing/2014/main" id="{1CBC08B7-A471-4BAB-8AFC-2967F748F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27" y="1143000"/>
            <a:ext cx="9676169" cy="5374248"/>
          </a:xfrm>
          <a:prstGeom prst="rect">
            <a:avLst/>
          </a:prstGeom>
          <a:ln w="25400">
            <a:solidFill>
              <a:srgbClr val="FFFF00"/>
            </a:solidFill>
          </a:ln>
        </p:spPr>
      </p:pic>
    </p:spTree>
    <p:extLst>
      <p:ext uri="{BB962C8B-B14F-4D97-AF65-F5344CB8AC3E}">
        <p14:creationId xmlns:p14="http://schemas.microsoft.com/office/powerpoint/2010/main" val="817602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312" y="1143000"/>
            <a:ext cx="8458200" cy="4572000"/>
          </a:xfrm>
        </p:spPr>
        <p:txBody>
          <a:bodyPr>
            <a:normAutofit fontScale="92500"/>
          </a:bodyPr>
          <a:lstStyle/>
          <a:p>
            <a:pPr indent="-457200">
              <a:spcAft>
                <a:spcPts val="2400"/>
              </a:spcAft>
              <a:buSzPct val="120000"/>
              <a:buFont typeface="Corbel" panose="020B0503020204020204" pitchFamily="34" charset="0"/>
              <a:buChar char="•"/>
            </a:pPr>
            <a:r>
              <a:rPr lang="en-US" dirty="0"/>
              <a:t>Asia and North America should be the two primary target markets for the launch of </a:t>
            </a:r>
            <a:r>
              <a:rPr lang="en-US" dirty="0" err="1"/>
              <a:t>Rockbuster</a:t>
            </a:r>
            <a:r>
              <a:rPr lang="en-US" dirty="0"/>
              <a:t> Stealth’s online streaming platform. </a:t>
            </a:r>
          </a:p>
          <a:p>
            <a:pPr indent="-457200">
              <a:spcAft>
                <a:spcPts val="2400"/>
              </a:spcAft>
              <a:buSzPct val="120000"/>
              <a:buFont typeface="Corbel" panose="020B0503020204020204" pitchFamily="34" charset="0"/>
              <a:buChar char="•"/>
            </a:pPr>
            <a:r>
              <a:rPr lang="en-US" dirty="0"/>
              <a:t>The most customers will be looking for PG-13, NC-17, or PG movies.</a:t>
            </a:r>
          </a:p>
          <a:p>
            <a:pPr indent="-457200">
              <a:spcAft>
                <a:spcPts val="2400"/>
              </a:spcAft>
              <a:buSzPct val="120000"/>
              <a:buFont typeface="Corbel" panose="020B0503020204020204" pitchFamily="34" charset="0"/>
              <a:buChar char="•"/>
            </a:pPr>
            <a:r>
              <a:rPr lang="en-US" dirty="0"/>
              <a:t>Sports, Sci-Fi, Animation, and Action movies all have the most rentals and if higher rental prices are charged (particularly for action movies), greater revenue can be expected.</a:t>
            </a:r>
          </a:p>
          <a:p>
            <a:pPr indent="-457200">
              <a:spcAft>
                <a:spcPts val="2400"/>
              </a:spcAft>
              <a:buSzPct val="120000"/>
              <a:buFont typeface="Corbel" panose="020B0503020204020204" pitchFamily="34" charset="0"/>
              <a:buChar char="•"/>
            </a:pPr>
            <a:r>
              <a:rPr lang="en-US" dirty="0"/>
              <a:t>For marketing the launch of the new service, it will be best to choose movies that highlight actors from the top-performing actors list, such as Susan Davis or Gina </a:t>
            </a:r>
            <a:r>
              <a:rPr lang="en-US" dirty="0" err="1"/>
              <a:t>Degeneres</a:t>
            </a:r>
            <a:r>
              <a:rPr lang="en-US" dirty="0"/>
              <a:t>.</a:t>
            </a:r>
          </a:p>
        </p:txBody>
      </p:sp>
      <p:sp>
        <p:nvSpPr>
          <p:cNvPr id="5" name="Title 1">
            <a:extLst>
              <a:ext uri="{FF2B5EF4-FFF2-40B4-BE49-F238E27FC236}">
                <a16:creationId xmlns:a16="http://schemas.microsoft.com/office/drawing/2014/main" id="{F979ADC0-1EAA-47B7-955E-CDDE2B849DBA}"/>
              </a:ext>
            </a:extLst>
          </p:cNvPr>
          <p:cNvSpPr txBox="1">
            <a:spLocks/>
          </p:cNvSpPr>
          <p:nvPr/>
        </p:nvSpPr>
        <p:spPr>
          <a:xfrm>
            <a:off x="2565755" y="228600"/>
            <a:ext cx="7057314" cy="762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ctr"/>
            <a:r>
              <a:rPr lang="en-US" dirty="0">
                <a:solidFill>
                  <a:schemeClr val="accent1"/>
                </a:solidFill>
              </a:rPr>
              <a:t>Next Steps</a:t>
            </a:r>
          </a:p>
        </p:txBody>
      </p:sp>
      <p:sp>
        <p:nvSpPr>
          <p:cNvPr id="8" name="TextBox 7">
            <a:extLst>
              <a:ext uri="{FF2B5EF4-FFF2-40B4-BE49-F238E27FC236}">
                <a16:creationId xmlns:a16="http://schemas.microsoft.com/office/drawing/2014/main" id="{10DA0F04-92A0-43A4-AC18-C5FB5A8005D1}"/>
              </a:ext>
            </a:extLst>
          </p:cNvPr>
          <p:cNvSpPr txBox="1"/>
          <p:nvPr/>
        </p:nvSpPr>
        <p:spPr>
          <a:xfrm>
            <a:off x="4406283" y="5867400"/>
            <a:ext cx="3376257" cy="369332"/>
          </a:xfrm>
          <a:prstGeom prst="rect">
            <a:avLst/>
          </a:prstGeom>
          <a:noFill/>
        </p:spPr>
        <p:txBody>
          <a:bodyPr wrap="square" rtlCol="0">
            <a:spAutoFit/>
          </a:bodyPr>
          <a:lstStyle/>
          <a:p>
            <a:r>
              <a:rPr lang="en-US" dirty="0">
                <a:hlinkClick r:id="rId2"/>
              </a:rPr>
              <a:t>Tableau Public Interactive Graphs</a:t>
            </a:r>
            <a:endParaRPr lang="en-US"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253</TotalTime>
  <Words>714</Words>
  <Application>Microsoft Office PowerPoint</Application>
  <PresentationFormat>Custom</PresentationFormat>
  <Paragraphs>177</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9</vt:i4>
      </vt:variant>
    </vt:vector>
  </HeadingPairs>
  <TitlesOfParts>
    <vt:vector size="13" baseType="lpstr">
      <vt:lpstr>Arial</vt:lpstr>
      <vt:lpstr>Calibri</vt:lpstr>
      <vt:lpstr>Corbel</vt:lpstr>
      <vt:lpstr>Digital Blue Tunnel 16x9</vt:lpstr>
      <vt:lpstr>ROCKBUSTER STEALH</vt:lpstr>
      <vt:lpstr>HISTORY</vt:lpstr>
      <vt:lpstr>Rockbuster’s General Movie Facts:</vt:lpstr>
      <vt:lpstr>Rockbuster’s Best Performing Movies</vt:lpstr>
      <vt:lpstr>Which Types of Movies Perform Best?</vt:lpstr>
      <vt:lpstr>Which Types of Movies Perform Best?</vt:lpstr>
      <vt:lpstr>Where are Rockbuster Customers Located?</vt:lpstr>
      <vt:lpstr>Rockbuster’s Top Lifetime-Valued Customers by Country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STEALH</dc:title>
  <dc:creator>Adam Willard</dc:creator>
  <cp:lastModifiedBy>Adam Willard</cp:lastModifiedBy>
  <cp:revision>22</cp:revision>
  <dcterms:created xsi:type="dcterms:W3CDTF">2022-12-14T19:27:02Z</dcterms:created>
  <dcterms:modified xsi:type="dcterms:W3CDTF">2022-12-14T23:40:16Z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