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80" r:id="rId11"/>
    <p:sldId id="267" r:id="rId12"/>
    <p:sldId id="269" r:id="rId13"/>
    <p:sldId id="268" r:id="rId14"/>
    <p:sldId id="264" r:id="rId15"/>
    <p:sldId id="265" r:id="rId16"/>
    <p:sldId id="271" r:id="rId17"/>
    <p:sldId id="272" r:id="rId18"/>
    <p:sldId id="273" r:id="rId19"/>
    <p:sldId id="266" r:id="rId20"/>
    <p:sldId id="274" r:id="rId21"/>
    <p:sldId id="279" r:id="rId22"/>
    <p:sldId id="275" r:id="rId23"/>
    <p:sldId id="276" r:id="rId24"/>
    <p:sldId id="277" r:id="rId25"/>
  </p:sldIdLst>
  <p:sldSz cx="12192000" cy="6858000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6532" autoAdjust="0"/>
  </p:normalViewPr>
  <p:slideViewPr>
    <p:cSldViewPr snapToGrid="0" showGuides="1">
      <p:cViewPr varScale="1">
        <p:scale>
          <a:sx n="112" d="100"/>
          <a:sy n="112" d="100"/>
        </p:scale>
        <p:origin x="192" y="102"/>
      </p:cViewPr>
      <p:guideLst>
        <p:guide orient="horz" pos="2160"/>
        <p:guide pos="3859"/>
      </p:guideLst>
    </p:cSldViewPr>
  </p:slideViewPr>
  <p:outlineViewPr>
    <p:cViewPr>
      <p:scale>
        <a:sx n="33" d="100"/>
        <a:sy n="33" d="100"/>
      </p:scale>
      <p:origin x="0" y="-127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2B59-9CC2-4D39-BBCE-A157E8E075C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DDCE-F7B2-4739-874C-FA2215F21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261-0A5C-4481-AECE-17244C8BF93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3A82-E814-4B16-850D-0BB3DB162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确定和介绍参与互动的成员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照本宣科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照本宣科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3A82-E814-4B16-850D-0BB3DB162A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少谈具体技术尽量让你听懂区块链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业务内核：共识 </a:t>
            </a:r>
            <a:r>
              <a:rPr lang="en-US" altLang="zh-CN" dirty="0"/>
              <a:t>– </a:t>
            </a:r>
            <a:r>
              <a:rPr lang="zh-CN" altLang="en-US" dirty="0"/>
              <a:t>状态机复制</a:t>
            </a:r>
            <a:r>
              <a:rPr lang="en-US" altLang="zh-CN" dirty="0"/>
              <a:t>(</a:t>
            </a:r>
            <a:r>
              <a:rPr lang="zh-CN" altLang="en-US" dirty="0"/>
              <a:t>现场演示示例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02439" y="2685572"/>
          <a:ext cx="4987121" cy="243506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数值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1234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+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1234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1000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-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234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…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业务内核：合约（智能合约）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“智能合约”（</a:t>
            </a:r>
            <a:r>
              <a:rPr lang="en-US" altLang="zh-CN" dirty="0"/>
              <a:t>Smart contract</a:t>
            </a:r>
            <a:r>
              <a:rPr lang="zh-CN" altLang="en-US" dirty="0"/>
              <a:t>）这个术语至少可以追溯到</a:t>
            </a:r>
            <a:r>
              <a:rPr lang="en-US" altLang="zh-CN" dirty="0"/>
              <a:t>1995</a:t>
            </a:r>
            <a:r>
              <a:rPr lang="zh-CN" altLang="en-US" dirty="0"/>
              <a:t>年，是由多产的跨领域法律学者尼克</a:t>
            </a:r>
            <a:r>
              <a:rPr lang="en-US" altLang="zh-CN" dirty="0"/>
              <a:t>·</a:t>
            </a:r>
            <a:r>
              <a:rPr lang="zh-CN" altLang="en-US" dirty="0"/>
              <a:t>萨博（</a:t>
            </a:r>
            <a:r>
              <a:rPr lang="en-US" altLang="zh-CN" dirty="0"/>
              <a:t>Nick Szabo</a:t>
            </a:r>
            <a:r>
              <a:rPr lang="zh-CN" altLang="en-US" dirty="0"/>
              <a:t>）提出来的。他在发表于自己的网站的几篇文章中提到了智能合约的理念，定义如下：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“一个智能合约是一套以数字形式定义的承诺（</a:t>
            </a:r>
            <a:r>
              <a:rPr lang="en-US" altLang="zh-CN" dirty="0"/>
              <a:t>commitment</a:t>
            </a:r>
            <a:r>
              <a:rPr lang="zh-CN" altLang="en-US" dirty="0"/>
              <a:t>），包括合约参与方可以在上面执行这些承诺的协议。”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以前一直做不到智能合约（无法律效力）的根本原因是因为，这段程序是中心化的，可以被有心人利用和篡改的，无法被权威机构取信。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相关技术内核：传播网络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面向“</a:t>
            </a:r>
            <a:r>
              <a:rPr lang="zh-CN" altLang="en-US" b="1" dirty="0"/>
              <a:t>最高的延展性</a:t>
            </a:r>
            <a:r>
              <a:rPr lang="zh-CN" altLang="en-US" dirty="0"/>
              <a:t>”要求，所以选择使用</a:t>
            </a:r>
            <a:r>
              <a:rPr lang="en-US" altLang="zh-CN" dirty="0"/>
              <a:t>p2p</a:t>
            </a:r>
            <a:r>
              <a:rPr lang="zh-CN" altLang="en-US" dirty="0"/>
              <a:t>类协议。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gossip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解决消息在分布式集群中的传递，保证数据在各个节点的一致性。这种场景的一个最大特点就是组成的网络的节点都是对等节点，是非结构化网络，或者说是去中心化的，期想法也就是来源于传染病的流行。所以也被称为流行病协议（</a:t>
            </a:r>
            <a:r>
              <a:rPr lang="en-US" altLang="zh-CN" dirty="0"/>
              <a:t>Epidemic Protocol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475615" lvl="2">
              <a:buNone/>
            </a:pPr>
            <a:r>
              <a:rPr lang="zh-CN" altLang="en-US" dirty="0"/>
              <a:t>最终一致，就是什么时候能一致是不能保证的。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现场演示，引导出</a:t>
            </a:r>
            <a:r>
              <a:rPr lang="en-US" altLang="zh-CN" i="1" dirty="0"/>
              <a:t>p2p</a:t>
            </a:r>
            <a:r>
              <a:rPr lang="zh-CN" altLang="en-US" i="1" dirty="0"/>
              <a:t>的挑战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59440" y="4237935"/>
            <a:ext cx="1119499" cy="1143702"/>
            <a:chOff x="9144000" y="2092940"/>
            <a:chExt cx="1119499" cy="1143702"/>
          </a:xfrm>
        </p:grpSpPr>
        <p:sp>
          <p:nvSpPr>
            <p:cNvPr id="5" name="Oval 4"/>
            <p:cNvSpPr/>
            <p:nvPr/>
          </p:nvSpPr>
          <p:spPr>
            <a:xfrm>
              <a:off x="9144000" y="20929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913121" y="20929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913121" y="288626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44000" y="28734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" name="Straight Connector 8"/>
            <p:cNvCxnSpPr>
              <a:stCxn id="5" idx="4"/>
              <a:endCxn id="8" idx="0"/>
            </p:cNvCxnSpPr>
            <p:nvPr/>
          </p:nvCxnSpPr>
          <p:spPr>
            <a:xfrm>
              <a:off x="9319189" y="2443322"/>
              <a:ext cx="0" cy="430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1"/>
            </p:cNvCxnSpPr>
            <p:nvPr/>
          </p:nvCxnSpPr>
          <p:spPr>
            <a:xfrm>
              <a:off x="9443066" y="2392010"/>
              <a:ext cx="521367" cy="545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7"/>
              <a:endCxn id="6" idx="3"/>
            </p:cNvCxnSpPr>
            <p:nvPr/>
          </p:nvCxnSpPr>
          <p:spPr>
            <a:xfrm flipV="1">
              <a:off x="9443066" y="2392010"/>
              <a:ext cx="521367" cy="5327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0"/>
              <a:endCxn id="6" idx="4"/>
            </p:cNvCxnSpPr>
            <p:nvPr/>
          </p:nvCxnSpPr>
          <p:spPr>
            <a:xfrm flipV="1">
              <a:off x="10088310" y="2443322"/>
              <a:ext cx="0" cy="4429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相关技术内核：发起交易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用户（某应用系统）向区块链网络发起交易请求。</a:t>
            </a:r>
            <a:endParaRPr lang="en-US" altLang="zh-CN" dirty="0"/>
          </a:p>
          <a:p>
            <a:r>
              <a:rPr lang="zh-CN" altLang="en-US" dirty="0"/>
              <a:t>等待所有节点共识确认，完成交易。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现场演示</a:t>
            </a:r>
            <a:endParaRPr lang="en-US" altLang="zh-CN" i="1" dirty="0"/>
          </a:p>
          <a:p>
            <a:pPr lvl="1"/>
            <a:r>
              <a:rPr lang="zh-CN" altLang="en-US" i="1" dirty="0"/>
              <a:t>关于传播、履行、结果确认</a:t>
            </a:r>
            <a:endParaRPr lang="en-US" altLang="zh-CN" i="1" dirty="0"/>
          </a:p>
          <a:p>
            <a:pPr lvl="1"/>
            <a:r>
              <a:rPr lang="zh-CN" altLang="en-US" i="1" dirty="0"/>
              <a:t>表现并发的可能</a:t>
            </a:r>
            <a:endParaRPr lang="en-US" altLang="zh-CN" i="1" dirty="0"/>
          </a:p>
          <a:p>
            <a:pPr lvl="1"/>
            <a:r>
              <a:rPr lang="zh-CN" altLang="en-US" i="1" dirty="0"/>
              <a:t>表现事务性要求</a:t>
            </a:r>
            <a:endParaRPr lang="en-US" altLang="zh-CN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015813" y="2857149"/>
            <a:ext cx="1119499" cy="1143702"/>
            <a:chOff x="9144000" y="2092940"/>
            <a:chExt cx="1119499" cy="1143702"/>
          </a:xfrm>
        </p:grpSpPr>
        <p:sp>
          <p:nvSpPr>
            <p:cNvPr id="5" name="Oval 4"/>
            <p:cNvSpPr/>
            <p:nvPr/>
          </p:nvSpPr>
          <p:spPr>
            <a:xfrm>
              <a:off x="9144000" y="20929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913121" y="20929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913121" y="288626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44000" y="28734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" name="Straight Connector 8"/>
            <p:cNvCxnSpPr>
              <a:stCxn id="5" idx="4"/>
              <a:endCxn id="8" idx="0"/>
            </p:cNvCxnSpPr>
            <p:nvPr/>
          </p:nvCxnSpPr>
          <p:spPr>
            <a:xfrm>
              <a:off x="9319189" y="2443322"/>
              <a:ext cx="0" cy="430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1"/>
            </p:cNvCxnSpPr>
            <p:nvPr/>
          </p:nvCxnSpPr>
          <p:spPr>
            <a:xfrm>
              <a:off x="9443066" y="2392010"/>
              <a:ext cx="521367" cy="545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7"/>
              <a:endCxn id="6" idx="3"/>
            </p:cNvCxnSpPr>
            <p:nvPr/>
          </p:nvCxnSpPr>
          <p:spPr>
            <a:xfrm flipV="1">
              <a:off x="9443066" y="2392010"/>
              <a:ext cx="521367" cy="5327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0"/>
              <a:endCxn id="6" idx="4"/>
            </p:cNvCxnSpPr>
            <p:nvPr/>
          </p:nvCxnSpPr>
          <p:spPr>
            <a:xfrm flipV="1">
              <a:off x="10088310" y="2443322"/>
              <a:ext cx="0" cy="4429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8246710" y="2857149"/>
            <a:ext cx="350378" cy="35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46710" y="3637648"/>
            <a:ext cx="350378" cy="35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Straight Connector 15"/>
          <p:cNvCxnSpPr>
            <a:stCxn id="13" idx="3"/>
            <a:endCxn id="5" idx="2"/>
          </p:cNvCxnSpPr>
          <p:nvPr/>
        </p:nvCxnSpPr>
        <p:spPr>
          <a:xfrm>
            <a:off x="8597088" y="3032340"/>
            <a:ext cx="4187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  <a:endCxn id="8" idx="2"/>
          </p:cNvCxnSpPr>
          <p:nvPr/>
        </p:nvCxnSpPr>
        <p:spPr>
          <a:xfrm>
            <a:off x="8597088" y="3812839"/>
            <a:ext cx="418725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挑战（困难）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极高的一致性要求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分布式全局时间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事务性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性能</a:t>
            </a:r>
            <a:r>
              <a:rPr lang="en-US" altLang="zh-CN" dirty="0"/>
              <a:t>&amp;</a:t>
            </a:r>
            <a:r>
              <a:rPr lang="zh-CN" altLang="en-US" dirty="0"/>
              <a:t>权衡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牺牲性能保证一致性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点对点网络通讯损失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可维护性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很多要素需要在链上存储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降低参与的技术门槛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应用场景升级（从账本应用升级）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映射现实资产的标识系统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支持传统数据库软件所支持的场景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i="1" dirty="0"/>
              <a:t>本讲不赘述技术上的实现难点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为什么区块链引擎实现起来如此困难。</a:t>
            </a:r>
            <a:endParaRPr lang="en-US" altLang="zh-CN" dirty="0"/>
          </a:p>
          <a:p>
            <a:r>
              <a:rPr lang="zh-CN" altLang="en-US" dirty="0"/>
              <a:t>特别是将区块链技术，从电子记账领域迁移到其他典型工业领域，困难重重。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挑战：极高的一致性要求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共识设计的漏洞</a:t>
            </a:r>
            <a:endParaRPr lang="en-US" altLang="zh-CN" dirty="0"/>
          </a:p>
          <a:p>
            <a:pPr lvl="1"/>
            <a:r>
              <a:rPr lang="zh-CN" altLang="en-US" dirty="0"/>
              <a:t>共识设计不当，本身就会造成不一致，甚至会导致用户的资产被“合法的盗窃”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没有可信的全局时间</a:t>
            </a:r>
            <a:endParaRPr lang="en-US" altLang="zh-CN" dirty="0"/>
          </a:p>
          <a:p>
            <a:pPr lvl="1"/>
            <a:r>
              <a:rPr lang="zh-CN" altLang="en-US" dirty="0"/>
              <a:t>对于一个区块链网络，难以构造一个高精度授时服务。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比如把人分别装在小黑屋里，每个屋一个表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交易的事务性</a:t>
            </a:r>
            <a:endParaRPr lang="en-US" altLang="zh-CN" dirty="0"/>
          </a:p>
          <a:p>
            <a:pPr lvl="1"/>
            <a:r>
              <a:rPr lang="zh-CN" altLang="en-US" dirty="0"/>
              <a:t>对于现有的应用，大多数是记账场景，因为对于账户余额的变化来说，过程的顺序不太重要</a:t>
            </a:r>
            <a:endParaRPr lang="en-US" altLang="zh-CN" dirty="0"/>
          </a:p>
          <a:p>
            <a:pPr lvl="1"/>
            <a:r>
              <a:rPr lang="zh-CN" altLang="en-US" dirty="0"/>
              <a:t>这一点对于一个通用系统来说是不够的，大多数系统是不支持交换律的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这也是一个区块链技术难以应用在通用领域的一个大问题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挑战：性能</a:t>
            </a:r>
            <a:r>
              <a:rPr lang="en-US" altLang="zh-CN" dirty="0"/>
              <a:t>&amp;</a:t>
            </a:r>
            <a:r>
              <a:rPr lang="zh-CN" altLang="en-US" dirty="0"/>
              <a:t>权衡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向一致性妥协</a:t>
            </a:r>
            <a:endParaRPr lang="en-US" altLang="zh-CN" dirty="0"/>
          </a:p>
          <a:p>
            <a:pPr lvl="1"/>
            <a:r>
              <a:rPr lang="zh-CN" altLang="en-US" dirty="0"/>
              <a:t>高性能、一致性、可靠性不能兼得</a:t>
            </a:r>
            <a:endParaRPr lang="en-US" altLang="zh-CN" dirty="0"/>
          </a:p>
          <a:p>
            <a:pPr lvl="1"/>
            <a:r>
              <a:rPr lang="zh-CN" altLang="en-US" dirty="0"/>
              <a:t>区块链网络需要花费大量时间来保证“极高一致性”，并确保共识运作正常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网上有句话说的好，对于区块链的性能评价，首先要理解其“慢得其所”。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挑战：可维护性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配置、合约、模型、数据（日志），全部上链（整个区块链网络）存储</a:t>
            </a:r>
            <a:endParaRPr lang="en-US" altLang="zh-CN" dirty="0"/>
          </a:p>
          <a:p>
            <a:pPr lvl="1"/>
            <a:r>
              <a:rPr lang="zh-CN" altLang="en-US" dirty="0"/>
              <a:t>这是一种十分罕见的、自洽的设施体系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单链假设会导致的问题</a:t>
            </a:r>
            <a:endParaRPr lang="en-US" altLang="zh-CN" dirty="0"/>
          </a:p>
          <a:p>
            <a:pPr lvl="1"/>
            <a:r>
              <a:rPr lang="zh-CN" altLang="en-US" dirty="0"/>
              <a:t>修正错误困难，特别是合约错误</a:t>
            </a:r>
            <a:endParaRPr lang="en-US" altLang="zh-CN" dirty="0"/>
          </a:p>
          <a:p>
            <a:pPr lvl="1"/>
            <a:r>
              <a:rPr lang="zh-CN" altLang="en-US" dirty="0"/>
              <a:t>后续加入新成员门槛高（肯定不支持合并，失去了既往的信息）</a:t>
            </a:r>
            <a:endParaRPr lang="en-US" altLang="zh-CN" dirty="0"/>
          </a:p>
          <a:p>
            <a:pPr lvl="1"/>
            <a:r>
              <a:rPr lang="zh-CN" altLang="en-US" dirty="0"/>
              <a:t>需要外部要素辅助，心智负担重，这可能导致整个业务不可用</a:t>
            </a:r>
            <a:endParaRPr lang="en-US" altLang="zh-CN" dirty="0"/>
          </a:p>
          <a:p>
            <a:r>
              <a:rPr lang="zh-CN" altLang="en-US" dirty="0"/>
              <a:t>多链的设计困境</a:t>
            </a:r>
            <a:endParaRPr lang="en-US" altLang="zh-CN" dirty="0"/>
          </a:p>
          <a:p>
            <a:pPr lvl="1"/>
            <a:r>
              <a:rPr lang="zh-CN" altLang="en-US" dirty="0"/>
              <a:t>定义合并操作</a:t>
            </a:r>
            <a:endParaRPr lang="en-US" altLang="zh-CN" dirty="0"/>
          </a:p>
          <a:p>
            <a:pPr marL="384175" lvl="2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大要素都需要被合并，如何解决冲突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允许新成员带业务合并</a:t>
            </a:r>
            <a:endParaRPr lang="en-US" altLang="zh-CN" dirty="0"/>
          </a:p>
          <a:p>
            <a:pPr lvl="1"/>
            <a:r>
              <a:rPr lang="zh-CN" altLang="en-US" dirty="0"/>
              <a:t>允许必要的分叉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灵活的迁移能力，可以修正错误，提高可维护性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挑战：应用场景升级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映射现实资产的标记系统设计</a:t>
            </a:r>
            <a:endParaRPr lang="en-US" altLang="zh-CN" dirty="0"/>
          </a:p>
          <a:p>
            <a:pPr lvl="1"/>
            <a:r>
              <a:rPr lang="zh-CN" altLang="en-US" dirty="0"/>
              <a:t>猪肉产业链</a:t>
            </a:r>
            <a:endParaRPr lang="en-US" altLang="zh-CN" dirty="0"/>
          </a:p>
          <a:p>
            <a:pPr lvl="1"/>
            <a:r>
              <a:rPr lang="zh-CN" altLang="en-US" dirty="0"/>
              <a:t>物流链</a:t>
            </a:r>
          </a:p>
          <a:p>
            <a:pPr lvl="1"/>
            <a:r>
              <a:rPr lang="zh-CN" altLang="en-US" dirty="0"/>
              <a:t>（京东的智臻链也仅对物流状态中的照片进行标记）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解决不支持交换律的场景（不局限于账本场景）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支持定制业务模型</a:t>
            </a:r>
            <a:endParaRPr lang="en-US" altLang="zh-CN" dirty="0"/>
          </a:p>
          <a:p>
            <a:pPr lvl="1"/>
            <a:r>
              <a:rPr lang="zh-CN" altLang="en-US" dirty="0"/>
              <a:t>解除区块链引擎到应用需求的耦合</a:t>
            </a:r>
            <a:endParaRPr lang="en-US" altLang="zh-CN" dirty="0"/>
          </a:p>
          <a:p>
            <a:pPr lvl="1"/>
            <a:r>
              <a:rPr lang="zh-CN" altLang="en-US" dirty="0"/>
              <a:t>能够像传统数据库软件一样，通用地定义业务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应用案例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比特币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人类首个利用区块链技术实现的分布式账本系统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数字人民币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数字主权法币，全世界范围内领先的探索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区块链还可能干什么？（个人观点）</a:t>
            </a:r>
            <a:endParaRPr lang="en-US" altLang="zh-CN" dirty="0"/>
          </a:p>
          <a:p>
            <a:pPr marL="201295" lvl="1" indent="0">
              <a:buNone/>
            </a:pPr>
            <a:r>
              <a:rPr lang="zh-CN" altLang="en-US" dirty="0"/>
              <a:t>结合区块链的性质和实际受认可的应用，提炼和抽象适合使用区块链的应用场景。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解释时下受大众广泛认可的</a:t>
            </a:r>
            <a:r>
              <a:rPr lang="en-US" altLang="zh-CN" dirty="0"/>
              <a:t>2</a:t>
            </a:r>
            <a:r>
              <a:rPr lang="zh-CN" altLang="en-US" dirty="0"/>
              <a:t>款区块链技术应用。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比特币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数字人民币</a:t>
            </a:r>
            <a:endParaRPr lang="en-US" altLang="zh-CN" dirty="0"/>
          </a:p>
          <a:p>
            <a:r>
              <a:rPr lang="zh-CN" altLang="en-US" dirty="0"/>
              <a:t>由具体到抽象谈谈区块链适合应用在什么样的场景。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本讲目标</a:t>
            </a:r>
            <a:endParaRPr lang="en-US" altLang="zh-CN" dirty="0"/>
          </a:p>
          <a:p>
            <a:pPr marL="292735" lvl="1" indent="0">
              <a:buNone/>
            </a:pPr>
            <a:r>
              <a:rPr lang="zh-CN" altLang="en-US" dirty="0"/>
              <a:t>定义本次讲座，听众可能得到的收获和领悟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区块链领域起源与发展目标</a:t>
            </a:r>
            <a:endParaRPr lang="en-US" altLang="zh-CN" dirty="0"/>
          </a:p>
          <a:p>
            <a:pPr marL="292735" lvl="1" indent="0">
              <a:buNone/>
            </a:pPr>
            <a:r>
              <a:rPr lang="zh-CN" altLang="en-US" dirty="0"/>
              <a:t>它因何而起，又想走向何方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朴素的原理</a:t>
            </a:r>
            <a:endParaRPr lang="en-US" altLang="zh-CN" dirty="0"/>
          </a:p>
          <a:p>
            <a:pPr marL="292735" lvl="1" indent="0">
              <a:buNone/>
            </a:pPr>
            <a:r>
              <a:rPr lang="zh-CN" altLang="en-US" dirty="0"/>
              <a:t>直观的理解区块链的工作原理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为什么做起来这么难</a:t>
            </a:r>
            <a:endParaRPr lang="en-US" altLang="zh-CN" dirty="0"/>
          </a:p>
          <a:p>
            <a:pPr marL="292735" lvl="1" indent="0">
              <a:buNone/>
            </a:pPr>
            <a:r>
              <a:rPr lang="zh-CN" altLang="en-US" dirty="0"/>
              <a:t>解释区块链在技术与非技术两个方面发展所遇到的困难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应用案例</a:t>
            </a:r>
            <a:endParaRPr lang="en-US" altLang="zh-CN" dirty="0"/>
          </a:p>
          <a:p>
            <a:pPr marL="292735" lvl="1" indent="0">
              <a:buNone/>
            </a:pPr>
            <a:r>
              <a:rPr lang="zh-CN" altLang="en-US" dirty="0"/>
              <a:t>简单讲解流行的应用案例，为理解使用场景找感觉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应用案例：比特币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997075"/>
            <a:ext cx="10749915" cy="40779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比特币网络中的每个计算节点（一台计算机），通常叫做“矿工”。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概括描述“比特币”运营的主要规则。</a:t>
            </a:r>
            <a:endParaRPr lang="en-US" altLang="zh-CN" dirty="0"/>
          </a:p>
          <a:p>
            <a:pPr lvl="1"/>
            <a:r>
              <a:rPr lang="zh-CN" altLang="en-US" dirty="0"/>
              <a:t>共识（</a:t>
            </a:r>
            <a:r>
              <a:rPr lang="en-US" altLang="zh-CN" dirty="0" err="1"/>
              <a:t>PoW</a:t>
            </a:r>
            <a:r>
              <a:rPr lang="en-US" altLang="zh-CN" dirty="0"/>
              <a:t> - Proof of Work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所有节点共同算一道“难度几乎一样的题”，谁最先算对谁拥有下一次“记账权”</a:t>
            </a:r>
            <a:endParaRPr lang="en-US" altLang="zh-CN" dirty="0"/>
          </a:p>
          <a:p>
            <a:pPr lvl="1"/>
            <a:r>
              <a:rPr lang="zh-CN" altLang="en-US" dirty="0"/>
              <a:t>收益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获得记账权的矿工在新“账簿页”上的第一行记录“系统向</a:t>
            </a:r>
            <a:r>
              <a:rPr lang="en-US" altLang="zh-CN" dirty="0"/>
              <a:t>&lt;</a:t>
            </a:r>
            <a:r>
              <a:rPr lang="zh-CN" altLang="en-US" dirty="0"/>
              <a:t>自己的账户</a:t>
            </a:r>
            <a:r>
              <a:rPr lang="en-US" altLang="zh-CN" dirty="0"/>
              <a:t>&gt;</a:t>
            </a:r>
            <a:r>
              <a:rPr lang="zh-CN" altLang="en-US" dirty="0"/>
              <a:t>转账</a:t>
            </a:r>
            <a:r>
              <a:rPr lang="en-US" altLang="zh-CN" dirty="0"/>
              <a:t>&lt;XX.X&gt;</a:t>
            </a:r>
            <a:r>
              <a:rPr lang="zh-CN" altLang="en-US" dirty="0"/>
              <a:t>个比特币”。</a:t>
            </a:r>
            <a:endParaRPr lang="en-US" altLang="zh-CN" dirty="0"/>
          </a:p>
          <a:p>
            <a:pPr marL="384175" lvl="2" indent="0">
              <a:buNone/>
            </a:pPr>
            <a:endParaRPr lang="en-US" altLang="zh-CN" dirty="0"/>
          </a:p>
          <a:p>
            <a:pPr marL="201295" lvl="1" indent="0">
              <a:buNone/>
            </a:pPr>
            <a:r>
              <a:rPr lang="zh-CN" altLang="en-US" dirty="0"/>
              <a:t>矿工的其他工作</a:t>
            </a:r>
            <a:endParaRPr lang="en-US" altLang="zh-CN" dirty="0"/>
          </a:p>
          <a:p>
            <a:pPr lvl="1"/>
            <a:r>
              <a:rPr lang="zh-CN" altLang="en-US" dirty="0"/>
              <a:t>从交易池里选交易，把账簿页记满（或者把交易池全记完）。</a:t>
            </a:r>
          </a:p>
          <a:p>
            <a:pPr lvl="1"/>
            <a:r>
              <a:rPr lang="zh-CN" altLang="en-US" dirty="0"/>
              <a:t>记账能获得“手续费”，也就是矿工提供记账服务的收益。</a:t>
            </a:r>
          </a:p>
          <a:p>
            <a:pPr marL="201295" lvl="1" indent="0">
              <a:buNone/>
            </a:pPr>
            <a:endParaRPr lang="zh-CN" altLang="en-US" dirty="0"/>
          </a:p>
          <a:p>
            <a:pPr marL="201295" lvl="1" indent="0">
              <a:buNone/>
            </a:pPr>
            <a:r>
              <a:rPr lang="zh-CN" altLang="en-US" dirty="0"/>
              <a:t>总收益</a:t>
            </a:r>
            <a:r>
              <a:rPr lang="en-US" altLang="zh-CN" dirty="0"/>
              <a:t>=</a:t>
            </a:r>
            <a:r>
              <a:rPr lang="zh-CN" altLang="en-US" dirty="0"/>
              <a:t>第一行（矿）</a:t>
            </a:r>
            <a:r>
              <a:rPr lang="en-US" altLang="zh-CN" dirty="0"/>
              <a:t>+</a:t>
            </a:r>
            <a:r>
              <a:rPr lang="zh-CN" altLang="en-US" dirty="0"/>
              <a:t>手续费</a:t>
            </a:r>
          </a:p>
          <a:p>
            <a:pPr marL="201295" lvl="1" indent="0">
              <a:buNone/>
            </a:pPr>
            <a:r>
              <a:rPr lang="zh-CN" altLang="en-US" dirty="0">
                <a:sym typeface="+mn-ea"/>
              </a:rPr>
              <a:t>选择交易时，通常手续费高的交易优先被选择（但即使不这样选择，其它节点也认可该记账结果）。</a:t>
            </a:r>
            <a:endParaRPr lang="en-US" altLang="zh-CN" dirty="0"/>
          </a:p>
          <a:p>
            <a:pPr marL="201295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应用案例：比特币 </a:t>
            </a:r>
            <a:r>
              <a:rPr lang="en-US" altLang="zh-CN" dirty="0"/>
              <a:t>– </a:t>
            </a:r>
            <a:r>
              <a:rPr lang="zh-CN" altLang="en-US" dirty="0"/>
              <a:t>模拟发行“幸运币”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“幸运币”的规则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共识（</a:t>
            </a:r>
            <a:r>
              <a:rPr lang="en-US" altLang="zh-CN" dirty="0" err="1"/>
              <a:t>PoF</a:t>
            </a:r>
            <a:r>
              <a:rPr lang="en-US" altLang="zh-CN" dirty="0"/>
              <a:t> - Proof of Fortune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7075" lvl="2" indent="-342900">
              <a:buFont typeface="+mj-lt"/>
              <a:buAutoNum type="arabicPeriod"/>
            </a:pPr>
            <a:r>
              <a:rPr lang="zh-CN" altLang="en-US" dirty="0"/>
              <a:t>所有成员从</a:t>
            </a:r>
            <a:r>
              <a:rPr lang="en-US" altLang="zh-CN" dirty="0"/>
              <a:t>0-99</a:t>
            </a:r>
            <a:r>
              <a:rPr lang="zh-CN" altLang="en-US" dirty="0"/>
              <a:t>自己挑一个“幸运数”</a:t>
            </a:r>
            <a:endParaRPr lang="en-US" altLang="zh-CN" dirty="0"/>
          </a:p>
          <a:p>
            <a:pPr marL="727075" lvl="2" indent="-342900">
              <a:buFont typeface="+mj-lt"/>
              <a:buAutoNum type="arabicPeriod"/>
            </a:pPr>
            <a:r>
              <a:rPr lang="zh-CN" altLang="en-US" dirty="0"/>
              <a:t>上帝会从</a:t>
            </a:r>
            <a:r>
              <a:rPr lang="en-US" altLang="zh-CN" dirty="0"/>
              <a:t>0-99</a:t>
            </a:r>
            <a:r>
              <a:rPr lang="zh-CN" altLang="en-US" dirty="0"/>
              <a:t>掷出一个“上帝数”</a:t>
            </a:r>
            <a:endParaRPr lang="en-US" altLang="zh-CN" dirty="0"/>
          </a:p>
          <a:p>
            <a:pPr marL="727075" lvl="2" indent="-342900">
              <a:buFont typeface="+mj-lt"/>
              <a:buAutoNum type="arabicPeriod"/>
            </a:pPr>
            <a:r>
              <a:rPr lang="zh-CN" altLang="en-US" dirty="0"/>
              <a:t>把自己的“幸运数”传播给整个网络</a:t>
            </a:r>
            <a:endParaRPr lang="en-US" altLang="zh-CN" dirty="0"/>
          </a:p>
          <a:p>
            <a:pPr marL="727075" lvl="2" indent="-342900">
              <a:buFont typeface="+mj-lt"/>
              <a:buAutoNum type="arabicPeriod"/>
            </a:pPr>
            <a:r>
              <a:rPr lang="zh-CN" altLang="en-US" dirty="0"/>
              <a:t>所持“幸运数”离“上帝数”最近者胜出被宣布获得“记账权”</a:t>
            </a:r>
            <a:endParaRPr lang="en-US" altLang="zh-CN" dirty="0"/>
          </a:p>
          <a:p>
            <a:pPr marL="727075" lvl="2" indent="-342900">
              <a:buFont typeface="+mj-lt"/>
              <a:buAutoNum type="arabicPeriod"/>
            </a:pPr>
            <a:r>
              <a:rPr lang="zh-CN" altLang="en-US" dirty="0"/>
              <a:t>胜出的成员在第一条上记录，上帝（</a:t>
            </a:r>
            <a:r>
              <a:rPr lang="en-US" altLang="zh-CN" dirty="0"/>
              <a:t>*</a:t>
            </a:r>
            <a:r>
              <a:rPr lang="zh-CN" altLang="en-US" dirty="0"/>
              <a:t>）向该账户发行</a:t>
            </a:r>
            <a:r>
              <a:rPr lang="en-US" altLang="zh-CN" dirty="0"/>
              <a:t>100</a:t>
            </a:r>
            <a:r>
              <a:rPr lang="zh-CN" altLang="en-US" dirty="0"/>
              <a:t>幸运币</a:t>
            </a:r>
            <a:endParaRPr lang="en-US" altLang="zh-CN" dirty="0"/>
          </a:p>
          <a:p>
            <a:pPr marL="727075" lvl="2" indent="-342900">
              <a:buFont typeface="+mj-lt"/>
              <a:buAutoNum type="arabicPeriod"/>
            </a:pPr>
            <a:r>
              <a:rPr lang="zh-CN" altLang="en-US" dirty="0"/>
              <a:t>超过</a:t>
            </a:r>
            <a:r>
              <a:rPr lang="en-US" altLang="zh-CN" dirty="0"/>
              <a:t>50%</a:t>
            </a:r>
            <a:r>
              <a:rPr lang="zh-CN" altLang="en-US" dirty="0"/>
              <a:t>的成员</a:t>
            </a:r>
            <a:r>
              <a:rPr lang="zh-CN" altLang="en-US"/>
              <a:t>认可结果，该结果</a:t>
            </a:r>
            <a:r>
              <a:rPr lang="zh-CN" altLang="en-US" dirty="0"/>
              <a:t>就应该被接受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其他约定</a:t>
            </a:r>
            <a:endParaRPr lang="en-US" altLang="zh-CN" dirty="0"/>
          </a:p>
          <a:p>
            <a:pPr lvl="2"/>
            <a:r>
              <a:rPr lang="zh-CN" altLang="en-US" dirty="0"/>
              <a:t>每条账簿记录</a:t>
            </a:r>
            <a:r>
              <a:rPr lang="en-US" altLang="zh-CN" dirty="0"/>
              <a:t>5</a:t>
            </a:r>
            <a:r>
              <a:rPr lang="zh-CN" altLang="en-US" dirty="0"/>
              <a:t>笔交易</a:t>
            </a:r>
            <a:endParaRPr lang="en-US" altLang="zh-CN" dirty="0"/>
          </a:p>
          <a:p>
            <a:pPr lvl="2"/>
            <a:r>
              <a:rPr lang="zh-CN" altLang="en-US" dirty="0"/>
              <a:t>传播使用“通讯纸”，标明“身份”和“幸运数”</a:t>
            </a:r>
            <a:endParaRPr lang="en-US" altLang="zh-CN" dirty="0"/>
          </a:p>
          <a:p>
            <a:pPr lvl="2"/>
            <a:r>
              <a:rPr lang="zh-CN" altLang="en-US" dirty="0"/>
              <a:t>每个成员有一张自己的“运算缓存纸”</a:t>
            </a: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9161091" y="1810833"/>
            <a:ext cx="1994589" cy="2037711"/>
            <a:chOff x="9144000" y="2092940"/>
            <a:chExt cx="1119499" cy="1143702"/>
          </a:xfrm>
        </p:grpSpPr>
        <p:sp>
          <p:nvSpPr>
            <p:cNvPr id="5" name="Oval 4"/>
            <p:cNvSpPr/>
            <p:nvPr/>
          </p:nvSpPr>
          <p:spPr>
            <a:xfrm>
              <a:off x="9144000" y="20929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913121" y="20929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913121" y="288626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44000" y="2873440"/>
              <a:ext cx="350378" cy="350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" name="Straight Connector 8"/>
            <p:cNvCxnSpPr>
              <a:stCxn id="5" idx="4"/>
              <a:endCxn id="8" idx="0"/>
            </p:cNvCxnSpPr>
            <p:nvPr/>
          </p:nvCxnSpPr>
          <p:spPr>
            <a:xfrm>
              <a:off x="9319189" y="2443322"/>
              <a:ext cx="0" cy="430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1"/>
            </p:cNvCxnSpPr>
            <p:nvPr/>
          </p:nvCxnSpPr>
          <p:spPr>
            <a:xfrm>
              <a:off x="9443066" y="2392010"/>
              <a:ext cx="521367" cy="545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7"/>
              <a:endCxn id="6" idx="3"/>
            </p:cNvCxnSpPr>
            <p:nvPr/>
          </p:nvCxnSpPr>
          <p:spPr>
            <a:xfrm flipV="1">
              <a:off x="9443066" y="2392010"/>
              <a:ext cx="521367" cy="5327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0"/>
              <a:endCxn id="6" idx="4"/>
            </p:cNvCxnSpPr>
            <p:nvPr/>
          </p:nvCxnSpPr>
          <p:spPr>
            <a:xfrm flipV="1">
              <a:off x="10088310" y="2443322"/>
              <a:ext cx="0" cy="4429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14" y="3999432"/>
            <a:ext cx="2131977" cy="2335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851" y="3990608"/>
            <a:ext cx="2131977" cy="23350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03208" y="52727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幸运数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58385" y="5272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交易序号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应用案例：数字人民币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它是一种用于替换</a:t>
            </a:r>
            <a:r>
              <a:rPr lang="en-US" altLang="zh-CN" dirty="0"/>
              <a:t>M0</a:t>
            </a:r>
            <a:r>
              <a:rPr lang="zh-CN" altLang="en-US" dirty="0"/>
              <a:t>的尝试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它有面值属性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它不是一场货币制度的革命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它定义了一种新的印钞方式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它适配当前的世界金融运行规则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它在监管领域会带来冲击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畅想一些变化：</a:t>
            </a:r>
            <a:endParaRPr lang="en-US" altLang="zh-CN" dirty="0"/>
          </a:p>
          <a:p>
            <a:pPr lvl="1"/>
            <a:r>
              <a:rPr lang="zh-CN" altLang="en-US" dirty="0"/>
              <a:t>整个银行体系发币，不再通过印钞厂</a:t>
            </a:r>
            <a:endParaRPr lang="en-US" altLang="zh-CN" dirty="0"/>
          </a:p>
          <a:p>
            <a:pPr lvl="1"/>
            <a:r>
              <a:rPr lang="zh-CN" altLang="en-US" dirty="0"/>
              <a:t>现金的去向跟踪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应用案例：区块链能干什么？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存在多方（甚至很多）参与的意愿</a:t>
            </a:r>
            <a:endParaRPr lang="en-US" altLang="zh-CN" dirty="0"/>
          </a:p>
          <a:p>
            <a:r>
              <a:rPr lang="zh-CN" altLang="en-US" dirty="0"/>
              <a:t>对于“低写性能”的容忍度很高，操作频率低</a:t>
            </a:r>
            <a:endParaRPr lang="en-US" altLang="zh-CN" dirty="0"/>
          </a:p>
          <a:p>
            <a:r>
              <a:rPr lang="zh-CN" altLang="en-US" dirty="0"/>
              <a:t>极其看重一致性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pPr lvl="1"/>
            <a:r>
              <a:rPr lang="zh-CN" altLang="en-US" dirty="0"/>
              <a:t>部分能够权衡性能的记账场景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账本类、资产管理</a:t>
            </a:r>
            <a:endParaRPr lang="en-US" altLang="zh-CN" dirty="0"/>
          </a:p>
          <a:p>
            <a:pPr lvl="1"/>
            <a:r>
              <a:rPr lang="zh-CN" altLang="en-US" dirty="0"/>
              <a:t>一些需要识别和认证的场景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司法、行政证明、低频金融凭证、大宗低频交易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1205" b="2120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本讲目标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破除区块链的高科技迷信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能够对其原理产生一些直觉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了解现状和发展的难点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了解一（两）些（个）靠谱的真实应用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至少让每位听众成为区块链的“需求专家”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以后可以显摆显摆</a:t>
            </a:r>
            <a:r>
              <a:rPr lang="en-US" altLang="zh-CN" dirty="0"/>
              <a:t>~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更加理性地看待“虚拟币”投资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现场演示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共识的直觉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P2P</a:t>
            </a:r>
            <a:r>
              <a:rPr lang="zh-CN" altLang="en-US" dirty="0"/>
              <a:t>网络传播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发起交易的通讯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发行“幸运币”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1600" dirty="0"/>
              <a:t>聆听本次讲座您将从中得到的知识和领悟。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起源</a:t>
            </a:r>
            <a:r>
              <a:rPr lang="en-US" altLang="zh-CN" dirty="0"/>
              <a:t>&amp;</a:t>
            </a:r>
            <a:r>
              <a:rPr lang="zh-CN" altLang="en-US" dirty="0"/>
              <a:t>发展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从</a:t>
            </a:r>
            <a:r>
              <a:rPr lang="zh-CN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《比特币：一种点对点的电子现金系统》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 - 2008</a:t>
            </a:r>
          </a:p>
          <a:p>
            <a:pPr marL="201295" lvl="1" indent="0">
              <a:buNone/>
            </a:pPr>
            <a:endParaRPr lang="en-US" altLang="zh-CN" sz="16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zh-CN" altLang="en-US" sz="1600" dirty="0">
                <a:ea typeface="等线" panose="02010600030101010101" pitchFamily="2" charset="-122"/>
                <a:cs typeface="Times New Roman" panose="02020603050405020304" pitchFamily="18" charset="0"/>
              </a:rPr>
              <a:t>“本文提出了一种完全通过点对点技术实现的电子现金系统，它使得在线支付能够直接由一方发起并支付给另外一方，中间不需要通过任何的金融机构。”</a:t>
            </a:r>
            <a:endParaRPr lang="en-US" altLang="zh-CN" sz="16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altLang="zh-CN" sz="16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zh-CN" altLang="en-US" sz="1600" i="1" dirty="0">
                <a:ea typeface="等线" panose="02010600030101010101" pitchFamily="2" charset="-122"/>
                <a:cs typeface="Times New Roman" panose="02020603050405020304" pitchFamily="18" charset="0"/>
              </a:rPr>
              <a:t>关键人物：中本聪</a:t>
            </a:r>
            <a:endParaRPr lang="en-US" altLang="zh-CN" sz="16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到 “区块链技术发展现状和新目标” 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- 2019</a:t>
            </a:r>
          </a:p>
          <a:p>
            <a:pPr marL="201295" lvl="1" indent="0">
              <a:buNone/>
            </a:pPr>
            <a:endParaRPr lang="en-US" altLang="zh-CN" sz="16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zh-CN" altLang="en-US" sz="1600" dirty="0">
                <a:ea typeface="等线" panose="02010600030101010101" pitchFamily="2" charset="-122"/>
                <a:cs typeface="Times New Roman" panose="02020603050405020304" pitchFamily="18" charset="0"/>
              </a:rPr>
              <a:t>“区块链技术的集成应用在新的技术革新和产业变革中起着重要作用。我们要把区块链作为核心技术自主创新的重要突破口，明确主攻方向，加大投入力度，着力攻克一批关键核心技术，加快推动区块链技术和产业创新发展。”</a:t>
            </a:r>
            <a:endParaRPr lang="en-US" altLang="zh-CN" sz="16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altLang="zh-CN" sz="16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zh-CN" altLang="en-US" sz="1600" i="1" dirty="0">
                <a:ea typeface="等线" panose="02010600030101010101" pitchFamily="2" charset="-122"/>
                <a:cs typeface="Times New Roman" panose="02020603050405020304" pitchFamily="18" charset="0"/>
              </a:rPr>
              <a:t>关键人物：习近平</a:t>
            </a:r>
            <a:endParaRPr lang="en-US" altLang="zh-CN" sz="16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区块链领域起源与发展目标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比特币：一种点对点的电子现金系统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需求定义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lvl="1"/>
            <a:r>
              <a:rPr lang="zh-CN" altLang="en-US" dirty="0"/>
              <a:t>区块链是一个分布式的共享账本和数据库，具有</a:t>
            </a:r>
            <a:r>
              <a:rPr lang="zh-CN" altLang="en-US" b="1" dirty="0"/>
              <a:t>去中心化</a:t>
            </a:r>
            <a:r>
              <a:rPr lang="zh-CN" altLang="en-US" dirty="0"/>
              <a:t>、</a:t>
            </a:r>
            <a:r>
              <a:rPr lang="zh-CN" altLang="en-US" b="1" dirty="0"/>
              <a:t>不可篡改</a:t>
            </a:r>
            <a:r>
              <a:rPr lang="zh-CN" altLang="en-US" dirty="0"/>
              <a:t>、</a:t>
            </a:r>
            <a:r>
              <a:rPr lang="zh-CN" altLang="en-US" b="1" dirty="0"/>
              <a:t>全程留痕</a:t>
            </a:r>
            <a:r>
              <a:rPr lang="zh-CN" altLang="en-US" dirty="0"/>
              <a:t>、</a:t>
            </a:r>
            <a:r>
              <a:rPr lang="zh-CN" altLang="en-US" b="1" dirty="0"/>
              <a:t>可以追溯</a:t>
            </a:r>
            <a:r>
              <a:rPr lang="zh-CN" altLang="en-US" dirty="0"/>
              <a:t>、</a:t>
            </a:r>
            <a:r>
              <a:rPr lang="zh-CN" altLang="en-US" b="1" dirty="0"/>
              <a:t>集体维护</a:t>
            </a:r>
            <a:r>
              <a:rPr lang="zh-CN" altLang="en-US" dirty="0"/>
              <a:t>、</a:t>
            </a:r>
            <a:r>
              <a:rPr lang="zh-CN" altLang="en-US" b="1" dirty="0"/>
              <a:t>公开透明</a:t>
            </a:r>
            <a:r>
              <a:rPr lang="zh-CN" altLang="en-US" dirty="0"/>
              <a:t>等特点。这些特点保证了区块链的“诚实”与“透明”，为区块链创造信任奠定基础。而区块链丰富的应用场景，基本上都基于区块链能够解决信息不对称问题，实现多个主体之间的协作信任与一致行动。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解决方案的关键点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共识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我们认可产生结果的过程并信任该过程所产生的结果</a:t>
            </a:r>
            <a:endParaRPr lang="en-US" altLang="zh-CN" dirty="0"/>
          </a:p>
          <a:p>
            <a:pPr lvl="1"/>
            <a:r>
              <a:rPr lang="zh-CN" altLang="en-US" dirty="0"/>
              <a:t>合约（智能合约）</a:t>
            </a:r>
            <a:endParaRPr lang="en-US" altLang="zh-CN" dirty="0"/>
          </a:p>
          <a:p>
            <a:pPr marL="384175" lvl="2" indent="0">
              <a:buNone/>
            </a:pPr>
            <a:r>
              <a:rPr lang="zh-CN" altLang="en-US" dirty="0"/>
              <a:t>我们共同认可某个事应该怎么干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 “区块链技术发展现状与新目标”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新的要求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习近平在主持学习时发表了讲话。他指出，区块链技术应用已延伸到数字金融、物联网、智能制造、供应链管理、数字资产交易等多个领域。目前，全球主要国家都在加快布局区块链技术发展。我国在区块链领域拥有良好基础，要加快推动区块链技术和产业创新发展，积极推进区块链和经济社会融合发展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i="1" dirty="0"/>
              <a:t>截至</a:t>
            </a:r>
            <a:r>
              <a:rPr lang="en-US" altLang="zh-CN" i="1" dirty="0"/>
              <a:t>2020</a:t>
            </a:r>
            <a:r>
              <a:rPr lang="zh-CN" altLang="en-US" i="1" dirty="0"/>
              <a:t>年底，区块链领域在全世界范围内尚没有足够的技术进展，以突破其传统限制。以区块链技术为核心的应用系统发展仍然任重道远。这种困难是具有时代性的。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原理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综合区块链的有关描述，可以隐约感受到人类关于认同感的最朴素内核，这个内核就是“参与”。为了实现有序的“参与”，就发明了共识与合约。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尝试概括：区块链就是通过制定所有成员都认可的规则（共识），为每个业务制定被成员认可的业务定义（合约），使得成员间互相信任共同运营服务的一种技术。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业务内核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共识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合约（智能合约）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相关技术内核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传播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发起交易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关键组成要素和实现原理。</a:t>
            </a:r>
            <a:endParaRPr lang="en-US" altLang="zh-CN" dirty="0"/>
          </a:p>
          <a:p>
            <a:r>
              <a:rPr lang="zh-CN" altLang="en-US" dirty="0"/>
              <a:t>尝试通过人类的常识和直觉，理解区块链</a:t>
            </a:r>
            <a:r>
              <a:rPr lang="zh-CN" altLang="en-US"/>
              <a:t>的内涵，培养需求创新的思考基础。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业务内核：共识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所谓共识，简单理解就是指大家都达成一致的意思。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区块链引擎中通常：</a:t>
            </a:r>
            <a:endParaRPr lang="en-US" altLang="zh-CN" dirty="0"/>
          </a:p>
          <a:p>
            <a:pPr lvl="1"/>
            <a:r>
              <a:rPr lang="zh-CN" altLang="en-US" dirty="0"/>
              <a:t>存在一种该系统内所有成员认可的</a:t>
            </a:r>
            <a:r>
              <a:rPr lang="zh-CN" altLang="en-US" b="1" dirty="0"/>
              <a:t>选择成员的方法</a:t>
            </a:r>
            <a:endParaRPr lang="en-US" altLang="zh-CN" b="1" dirty="0"/>
          </a:p>
          <a:p>
            <a:pPr lvl="1"/>
            <a:r>
              <a:rPr lang="zh-CN" altLang="en-US" dirty="0"/>
              <a:t>在</a:t>
            </a:r>
            <a:r>
              <a:rPr lang="zh-CN" altLang="en-US" b="1" dirty="0"/>
              <a:t>适当时刻</a:t>
            </a:r>
            <a:r>
              <a:rPr lang="zh-CN" altLang="en-US" dirty="0"/>
              <a:t>选出一个成员发起提交记录</a:t>
            </a:r>
            <a:endParaRPr lang="en-US" altLang="zh-CN" dirty="0"/>
          </a:p>
          <a:p>
            <a:pPr lvl="1"/>
            <a:r>
              <a:rPr lang="zh-CN" altLang="en-US" dirty="0"/>
              <a:t>所有成员能够通过认可的方式</a:t>
            </a:r>
            <a:r>
              <a:rPr lang="zh-CN" altLang="en-US" b="1" dirty="0"/>
              <a:t>最终认可</a:t>
            </a:r>
            <a:r>
              <a:rPr lang="zh-CN" altLang="en-US" dirty="0"/>
              <a:t>该记录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为何有效？</a:t>
            </a:r>
            <a:endParaRPr lang="en-US" altLang="zh-CN" dirty="0"/>
          </a:p>
          <a:p>
            <a:pPr lvl="1"/>
            <a:r>
              <a:rPr lang="zh-CN" altLang="en-US" dirty="0"/>
              <a:t>全程参与</a:t>
            </a:r>
            <a:endParaRPr lang="en-US" altLang="zh-CN" dirty="0"/>
          </a:p>
          <a:p>
            <a:pPr lvl="1"/>
            <a:r>
              <a:rPr lang="zh-CN" altLang="en-US" dirty="0"/>
              <a:t>独立状态累加（完全复制的分布式体系）</a:t>
            </a:r>
            <a:endParaRPr lang="en-US" altLang="zh-CN" dirty="0"/>
          </a:p>
          <a:p>
            <a:pPr lvl="1"/>
            <a:r>
              <a:rPr lang="zh-CN" altLang="en-US" dirty="0"/>
              <a:t>一种几乎无法篡改的“账本页”连接技术（哈希指针）</a:t>
            </a:r>
            <a:endParaRPr lang="en-US" altLang="zh-CN" dirty="0"/>
          </a:p>
          <a:p>
            <a:pPr marL="0">
              <a:buNone/>
            </a:pPr>
            <a:r>
              <a:rPr lang="zh-CN" altLang="en-US" i="1" dirty="0"/>
              <a:t>现场实验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业务内核：共识 </a:t>
            </a:r>
            <a:r>
              <a:rPr lang="en-US" altLang="zh-CN" dirty="0"/>
              <a:t>– </a:t>
            </a:r>
            <a:r>
              <a:rPr lang="zh-CN" altLang="en-US" dirty="0"/>
              <a:t>状态机复制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状态引用</a:t>
            </a:r>
            <a:endParaRPr lang="en-US" altLang="zh-CN" dirty="0"/>
          </a:p>
          <a:p>
            <a:pPr marL="201295" lvl="1" indent="0">
              <a:buNone/>
            </a:pPr>
            <a:r>
              <a:rPr lang="zh-CN" altLang="en-US" dirty="0"/>
              <a:t>广泛应用于传统“分布式数据库系统”和分布式“应用系统”。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状态复制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8" y="3483847"/>
            <a:ext cx="4764992" cy="2508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15764"/>
            <a:ext cx="4995373" cy="20444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2203</Words>
  <Application>Microsoft Office PowerPoint</Application>
  <PresentationFormat>Widescreen</PresentationFormat>
  <Paragraphs>296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微软雅黑 Light</vt:lpstr>
      <vt:lpstr>等线</vt:lpstr>
      <vt:lpstr>Arial</vt:lpstr>
      <vt:lpstr>Calibri</vt:lpstr>
      <vt:lpstr>Calibri Light</vt:lpstr>
      <vt:lpstr>Wingdings</vt:lpstr>
      <vt:lpstr>Retrospect</vt:lpstr>
      <vt:lpstr>区块链</vt:lpstr>
      <vt:lpstr>内容安排</vt:lpstr>
      <vt:lpstr>1.本讲目标</vt:lpstr>
      <vt:lpstr>2.起源&amp;发展</vt:lpstr>
      <vt:lpstr>从《比特币：一种点对点的电子现金系统》</vt:lpstr>
      <vt:lpstr>到 “区块链技术发展现状与新目标”</vt:lpstr>
      <vt:lpstr>3.原理</vt:lpstr>
      <vt:lpstr>业务内核：共识</vt:lpstr>
      <vt:lpstr>业务内核：共识 – 状态机复制</vt:lpstr>
      <vt:lpstr>业务内核：共识 – 状态机复制(现场演示示例)</vt:lpstr>
      <vt:lpstr>业务内核：合约（智能合约）</vt:lpstr>
      <vt:lpstr>相关技术内核：传播网络</vt:lpstr>
      <vt:lpstr>相关技术内核：发起交易</vt:lpstr>
      <vt:lpstr>4.挑战（困难）</vt:lpstr>
      <vt:lpstr>挑战：极高的一致性要求</vt:lpstr>
      <vt:lpstr>挑战：性能&amp;权衡</vt:lpstr>
      <vt:lpstr>挑战：可维护性</vt:lpstr>
      <vt:lpstr>挑战：应用场景升级</vt:lpstr>
      <vt:lpstr>5.应用案例</vt:lpstr>
      <vt:lpstr>应用案例：比特币</vt:lpstr>
      <vt:lpstr>应用案例：比特币 – 模拟发行“幸运币”</vt:lpstr>
      <vt:lpstr>应用案例：数字人民币</vt:lpstr>
      <vt:lpstr>应用案例：区块链能干什么？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Lee Chao</dc:creator>
  <cp:lastModifiedBy>Lee Chao</cp:lastModifiedBy>
  <cp:revision>197</cp:revision>
  <cp:lastPrinted>2020-12-06T15:45:00Z</cp:lastPrinted>
  <dcterms:created xsi:type="dcterms:W3CDTF">2020-12-01T01:30:00Z</dcterms:created>
  <dcterms:modified xsi:type="dcterms:W3CDTF">2020-12-10T03:22:00Z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