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96" d="100"/>
          <a:sy n="96" d="100"/>
        </p:scale>
        <p:origin x="7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8C656-46AD-4B20-A721-0495AB330CD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118FC-878D-4E8D-9130-5FA954ED0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8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祝福大家，以后能给</a:t>
            </a:r>
            <a:r>
              <a:rPr lang="zh-CN" altLang="en-US"/>
              <a:t>同行讲，传承下去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77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强调为什么不能</a:t>
            </a:r>
            <a:r>
              <a:rPr lang="en-US" altLang="zh-CN" dirty="0"/>
              <a:t>Push</a:t>
            </a:r>
            <a:r>
              <a:rPr lang="zh-CN" altLang="en-US" dirty="0"/>
              <a:t>，复习分支定义</a:t>
            </a:r>
            <a:endParaRPr lang="en-US" altLang="zh-CN" dirty="0"/>
          </a:p>
          <a:p>
            <a:r>
              <a:rPr lang="zh-CN" altLang="en-US" dirty="0"/>
              <a:t>强调</a:t>
            </a:r>
            <a:r>
              <a:rPr lang="en-US" altLang="zh-CN" dirty="0"/>
              <a:t>Fetch</a:t>
            </a:r>
            <a:r>
              <a:rPr lang="zh-CN" altLang="en-US" dirty="0"/>
              <a:t>和</a:t>
            </a:r>
            <a:r>
              <a:rPr lang="en-US" altLang="zh-CN" dirty="0"/>
              <a:t>Push</a:t>
            </a:r>
            <a:r>
              <a:rPr lang="zh-CN" altLang="en-US" dirty="0"/>
              <a:t>是互为反操作的，</a:t>
            </a:r>
            <a:r>
              <a:rPr lang="en-US" altLang="zh-CN" dirty="0"/>
              <a:t>Pull</a:t>
            </a:r>
            <a:r>
              <a:rPr lang="zh-CN" altLang="en-US" dirty="0"/>
              <a:t>不是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9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后续安排，尽力安排个上机实验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3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字面强调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全体问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挨个问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4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思想实验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相册 照片 摆</a:t>
            </a:r>
            <a:r>
              <a:rPr lang="en-US" altLang="zh-CN" dirty="0"/>
              <a:t>pose</a:t>
            </a:r>
          </a:p>
          <a:p>
            <a:endParaRPr lang="en-US" altLang="zh-CN" dirty="0"/>
          </a:p>
          <a:p>
            <a:r>
              <a:rPr lang="zh-CN" altLang="en-US" dirty="0"/>
              <a:t>总结 </a:t>
            </a:r>
            <a:r>
              <a:rPr lang="en-US" altLang="zh-CN" dirty="0"/>
              <a:t>CR</a:t>
            </a:r>
          </a:p>
          <a:p>
            <a:endParaRPr lang="en-US" altLang="zh-CN" dirty="0"/>
          </a:p>
          <a:p>
            <a:r>
              <a:rPr lang="zh-CN" altLang="en-US" dirty="0"/>
              <a:t>类比关系 现实</a:t>
            </a:r>
            <a:r>
              <a:rPr lang="en-US" altLang="zh-CN" dirty="0"/>
              <a:t>-FS </a:t>
            </a:r>
            <a:r>
              <a:rPr lang="zh-CN" altLang="en-US" dirty="0"/>
              <a:t>照片</a:t>
            </a:r>
            <a:r>
              <a:rPr lang="en-US" altLang="zh-CN" dirty="0"/>
              <a:t>-</a:t>
            </a:r>
            <a:r>
              <a:rPr lang="zh-CN" altLang="en-US" dirty="0"/>
              <a:t>版本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6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要求所有人画一个 </a:t>
            </a:r>
            <a:r>
              <a:rPr lang="en-US" altLang="zh-CN" dirty="0"/>
              <a:t>B</a:t>
            </a:r>
            <a:r>
              <a:rPr lang="zh-CN" altLang="en-US" dirty="0"/>
              <a:t>基于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问问懂不懂拓扑</a:t>
            </a:r>
            <a:endParaRPr lang="en-US" altLang="zh-CN" dirty="0"/>
          </a:p>
          <a:p>
            <a:r>
              <a:rPr lang="zh-CN" altLang="en-US" dirty="0"/>
              <a:t>图论基础，分辨是版本图还是版本树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听写一个 版本图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6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r>
              <a:rPr lang="zh-CN" altLang="en-US" dirty="0"/>
              <a:t>和</a:t>
            </a:r>
            <a:r>
              <a:rPr lang="en-US" altLang="zh-CN" dirty="0"/>
              <a:t>Rebase</a:t>
            </a:r>
            <a:r>
              <a:rPr lang="zh-CN" altLang="en-US" dirty="0"/>
              <a:t>不是原子操作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发起</a:t>
            </a:r>
            <a:r>
              <a:rPr lang="en-US" altLang="zh-CN" dirty="0"/>
              <a:t>Merge [+ conflict] + commit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发起</a:t>
            </a:r>
            <a:r>
              <a:rPr lang="en-US" altLang="zh-CN" dirty="0"/>
              <a:t>Rebase [+ conflict] + commit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6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唯一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CRUD</a:t>
            </a:r>
          </a:p>
          <a:p>
            <a:r>
              <a:rPr lang="zh-CN" altLang="en-US" dirty="0"/>
              <a:t>问那个反直觉的问题</a:t>
            </a:r>
            <a:endParaRPr lang="en-US" altLang="zh-CN" dirty="0"/>
          </a:p>
          <a:p>
            <a:r>
              <a:rPr lang="zh-CN" altLang="en-US" dirty="0"/>
              <a:t>复习与</a:t>
            </a:r>
            <a:r>
              <a:rPr lang="en-US" altLang="zh-CN" dirty="0"/>
              <a:t>commit</a:t>
            </a:r>
            <a:r>
              <a:rPr lang="zh-CN" altLang="en-US" dirty="0"/>
              <a:t>的搭配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限制冲突的术语使用范围</a:t>
            </a:r>
            <a:endParaRPr lang="en-US" altLang="zh-CN" dirty="0"/>
          </a:p>
          <a:p>
            <a:r>
              <a:rPr lang="zh-CN" altLang="en-US" dirty="0"/>
              <a:t>强调冲突只发生在版本的操作上，复习版本操作</a:t>
            </a:r>
            <a:endParaRPr lang="en-US" altLang="zh-CN" dirty="0"/>
          </a:p>
          <a:p>
            <a:r>
              <a:rPr lang="zh-CN" altLang="en-US" dirty="0"/>
              <a:t>强调冲突解决的目标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</a:t>
            </a:r>
          </a:p>
          <a:p>
            <a:r>
              <a:rPr lang="zh-CN" altLang="en-US" dirty="0"/>
              <a:t>总结关系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</a:t>
            </a:r>
            <a:r>
              <a:rPr lang="en-US" altLang="zh-CN" dirty="0"/>
              <a:t>Git</a:t>
            </a:r>
            <a:r>
              <a:rPr lang="zh-CN" altLang="en-US" dirty="0"/>
              <a:t>为什么是分布式的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118FC-878D-4E8D-9130-5FA954ED01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5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37FB-C596-44EF-BFBB-77D1BD00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2B52-A55B-4625-B769-A83026227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三言两语让你更懂</a:t>
            </a:r>
            <a:r>
              <a:rPr lang="en-US" altLang="zh-CN" dirty="0"/>
              <a:t>Git</a:t>
            </a:r>
            <a:r>
              <a:rPr lang="zh-CN" altLang="en-US" dirty="0"/>
              <a:t>，这辈子只听一次</a:t>
            </a:r>
          </a:p>
        </p:txBody>
      </p:sp>
    </p:spTree>
    <p:extLst>
      <p:ext uri="{BB962C8B-B14F-4D97-AF65-F5344CB8AC3E}">
        <p14:creationId xmlns:p14="http://schemas.microsoft.com/office/powerpoint/2010/main" val="249983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FD5A-2D45-44C6-9638-BA7E7039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仓库间的逻辑操作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97DD-59AD-4617-9BA7-22495C0F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Push</a:t>
            </a:r>
            <a:r>
              <a:rPr lang="en-US" altLang="zh-CN" dirty="0"/>
              <a:t> </a:t>
            </a:r>
            <a:r>
              <a:rPr lang="zh-CN" altLang="en-US" dirty="0"/>
              <a:t>推送一个本地</a:t>
            </a:r>
            <a:r>
              <a:rPr lang="en-US" altLang="zh-CN" dirty="0"/>
              <a:t>Repo</a:t>
            </a:r>
            <a:r>
              <a:rPr lang="zh-CN" altLang="en-US" dirty="0"/>
              <a:t>的“分支</a:t>
            </a:r>
            <a:r>
              <a:rPr lang="en-US" altLang="zh-CN" dirty="0"/>
              <a:t>A</a:t>
            </a:r>
            <a:r>
              <a:rPr lang="zh-CN" altLang="en-US" dirty="0"/>
              <a:t>”到其所在远程</a:t>
            </a:r>
            <a:r>
              <a:rPr lang="en-US" altLang="zh-CN" dirty="0"/>
              <a:t>Repo</a:t>
            </a:r>
            <a:r>
              <a:rPr lang="zh-CN" altLang="en-US" dirty="0"/>
              <a:t>里跟踪（</a:t>
            </a:r>
            <a:r>
              <a:rPr lang="en-US" altLang="zh-CN" dirty="0"/>
              <a:t>Trace</a:t>
            </a:r>
            <a:r>
              <a:rPr lang="zh-CN" altLang="en-US" dirty="0"/>
              <a:t>）的“分支</a:t>
            </a:r>
            <a:r>
              <a:rPr lang="en-US" altLang="zh-CN" dirty="0"/>
              <a:t>r/A</a:t>
            </a:r>
            <a:r>
              <a:rPr lang="zh-CN" altLang="en-US" dirty="0"/>
              <a:t>”，更新</a:t>
            </a:r>
            <a:r>
              <a:rPr lang="en-US" altLang="zh-CN" dirty="0"/>
              <a:t>r/A</a:t>
            </a:r>
            <a:r>
              <a:rPr lang="zh-CN" altLang="en-US" dirty="0"/>
              <a:t>的状态。</a:t>
            </a:r>
            <a:endParaRPr lang="en-US" altLang="zh-CN" dirty="0"/>
          </a:p>
          <a:p>
            <a:pPr marL="201168" lvl="1" indent="0">
              <a:buNone/>
            </a:pPr>
            <a:r>
              <a:rPr lang="zh-CN" altLang="en-US" i="1" dirty="0"/>
              <a:t>可以同时推送多个或所有分支</a:t>
            </a:r>
            <a:endParaRPr lang="en-US" altLang="zh-CN" i="1" dirty="0"/>
          </a:p>
          <a:p>
            <a:pPr marL="201168" lvl="1" indent="0">
              <a:buNone/>
            </a:pPr>
            <a:r>
              <a:rPr lang="en-US" altLang="zh-CN" i="1" dirty="0"/>
              <a:t>* </a:t>
            </a:r>
            <a:r>
              <a:rPr lang="zh-CN" altLang="en-US" i="1" dirty="0"/>
              <a:t>当</a:t>
            </a:r>
            <a:r>
              <a:rPr lang="zh-CN" altLang="en-US" b="1" i="1" u="sng" dirty="0"/>
              <a:t>本地分支</a:t>
            </a:r>
            <a:r>
              <a:rPr lang="zh-CN" altLang="en-US" i="1" dirty="0"/>
              <a:t>上不存在</a:t>
            </a:r>
            <a:r>
              <a:rPr lang="zh-CN" altLang="en-US" b="1" i="1" u="sng" dirty="0"/>
              <a:t>远程分支</a:t>
            </a:r>
            <a:r>
              <a:rPr lang="zh-CN" altLang="en-US" i="1" dirty="0"/>
              <a:t>的</a:t>
            </a:r>
            <a:r>
              <a:rPr lang="zh-CN" altLang="en-US" b="1" i="1" u="sng" dirty="0"/>
              <a:t>最新版本</a:t>
            </a:r>
            <a:r>
              <a:rPr lang="zh-CN" altLang="en-US" i="1" dirty="0"/>
              <a:t>时，就无法</a:t>
            </a:r>
            <a:r>
              <a:rPr lang="en-US" altLang="zh-CN" i="1" dirty="0"/>
              <a:t>push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Fetch</a:t>
            </a:r>
            <a:r>
              <a:rPr lang="en-US" altLang="zh-CN" dirty="0"/>
              <a:t> </a:t>
            </a:r>
            <a:r>
              <a:rPr lang="zh-CN" altLang="en-US" dirty="0"/>
              <a:t>获取一个远程</a:t>
            </a:r>
            <a:r>
              <a:rPr lang="en-US" altLang="zh-CN" dirty="0"/>
              <a:t>Repo</a:t>
            </a:r>
            <a:r>
              <a:rPr lang="zh-CN" altLang="en-US" dirty="0"/>
              <a:t>，并将所有“版本”更新到本地</a:t>
            </a:r>
            <a:r>
              <a:rPr lang="en-US" altLang="zh-CN" dirty="0"/>
              <a:t>Repo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01168" lvl="1" indent="0">
              <a:buNone/>
            </a:pPr>
            <a:r>
              <a:rPr lang="zh-CN" altLang="en-US" i="1" dirty="0"/>
              <a:t>这个操作并不影响文件系统，可以说“</a:t>
            </a:r>
            <a:r>
              <a:rPr lang="en-US" altLang="zh-CN" b="1" i="1" u="sng" dirty="0"/>
              <a:t>Fetch</a:t>
            </a:r>
            <a:r>
              <a:rPr lang="zh-CN" altLang="en-US" b="1" i="1" u="sng" dirty="0"/>
              <a:t>是无害的</a:t>
            </a:r>
            <a:r>
              <a:rPr lang="zh-CN" altLang="en-US" i="1" dirty="0"/>
              <a:t>”</a:t>
            </a:r>
            <a:endParaRPr lang="en-US" altLang="zh-CN" i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Repo</a:t>
            </a:r>
            <a:r>
              <a:rPr lang="zh-CN" altLang="en-US" dirty="0"/>
              <a:t>具有两个复合命令：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Pull = Fetch + Merge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Clone = Init + </a:t>
            </a:r>
            <a:r>
              <a:rPr lang="en-US" altLang="zh-CN" i="1" dirty="0"/>
              <a:t>Config</a:t>
            </a:r>
            <a:r>
              <a:rPr lang="en-US" altLang="zh-CN" dirty="0"/>
              <a:t> + Fetch + Checkout(HEAD)</a:t>
            </a:r>
          </a:p>
          <a:p>
            <a:pPr marL="201168" lvl="1" indent="0">
              <a:buNone/>
            </a:pP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1756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030B-3252-4233-8218-6F250412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来自开源社区的简单实践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39ED-4A4B-4E98-AE87-8CF5B929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创建</a:t>
            </a:r>
            <a:r>
              <a:rPr lang="en-US" altLang="zh-CN" dirty="0"/>
              <a:t>Tag</a:t>
            </a:r>
            <a:r>
              <a:rPr lang="zh-CN" altLang="en-US" dirty="0"/>
              <a:t>以</a:t>
            </a:r>
            <a:r>
              <a:rPr lang="en-US" altLang="zh-CN" dirty="0"/>
              <a:t>Release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重型的隔离研发创建新的</a:t>
            </a:r>
            <a:r>
              <a:rPr lang="en-US" altLang="zh-CN" dirty="0"/>
              <a:t>Branch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规划多个发行版的时候创建新的</a:t>
            </a:r>
            <a:r>
              <a:rPr lang="en-US" altLang="zh-CN" dirty="0"/>
              <a:t>Branch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请务必不要</a:t>
            </a:r>
            <a:r>
              <a:rPr lang="en-US" altLang="zh-CN" dirty="0"/>
              <a:t>Push –force</a:t>
            </a:r>
          </a:p>
          <a:p>
            <a:pPr marL="201168" lvl="1" indent="0">
              <a:buNone/>
            </a:pPr>
            <a:r>
              <a:rPr lang="zh-CN" altLang="en-US" i="1" dirty="0"/>
              <a:t>有被枪毙的案例</a:t>
            </a:r>
            <a:endParaRPr lang="en-US" altLang="zh-CN" i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鼓励使用</a:t>
            </a:r>
            <a:r>
              <a:rPr lang="en-US" altLang="zh-CN" dirty="0"/>
              <a:t>GUI</a:t>
            </a:r>
            <a:r>
              <a:rPr lang="zh-CN" altLang="en-US" dirty="0"/>
              <a:t>工具，不要错过形象理解</a:t>
            </a:r>
            <a:r>
              <a:rPr lang="en-US" altLang="zh-CN" dirty="0"/>
              <a:t>repo</a:t>
            </a:r>
            <a:r>
              <a:rPr lang="zh-CN" altLang="en-US" dirty="0"/>
              <a:t>状态的机会</a:t>
            </a:r>
          </a:p>
        </p:txBody>
      </p:sp>
    </p:spTree>
    <p:extLst>
      <p:ext uri="{BB962C8B-B14F-4D97-AF65-F5344CB8AC3E}">
        <p14:creationId xmlns:p14="http://schemas.microsoft.com/office/powerpoint/2010/main" val="387727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8B3A-32AD-4A5D-A51F-3C26F687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我该怎么办？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5F4E-F369-400C-BC8B-C2C6B574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Push</a:t>
            </a:r>
            <a:r>
              <a:rPr lang="zh-CN" altLang="en-US" dirty="0"/>
              <a:t>不成功怎么办？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先</a:t>
            </a:r>
            <a:r>
              <a:rPr lang="en-US" altLang="zh-CN" dirty="0"/>
              <a:t>Fetch</a:t>
            </a:r>
            <a:r>
              <a:rPr lang="zh-CN" altLang="en-US" dirty="0"/>
              <a:t>下来看看当前的</a:t>
            </a:r>
            <a:r>
              <a:rPr lang="en-US" altLang="zh-CN" dirty="0"/>
              <a:t>Repo</a:t>
            </a:r>
            <a:r>
              <a:rPr lang="zh-CN" altLang="en-US" dirty="0"/>
              <a:t>状态和日志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遇到了</a:t>
            </a:r>
            <a:r>
              <a:rPr lang="en-US" altLang="zh-CN" dirty="0"/>
              <a:t>Conflict</a:t>
            </a:r>
            <a:r>
              <a:rPr lang="zh-CN" altLang="en-US" dirty="0"/>
              <a:t>该做什么？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以达到研发目的为目标，便宜行事</a:t>
            </a:r>
            <a:endParaRPr lang="en-US" altLang="zh-CN" dirty="0"/>
          </a:p>
          <a:p>
            <a:pPr marL="201168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我有未保存的修改，但又急需</a:t>
            </a:r>
            <a:r>
              <a:rPr lang="en-US" altLang="zh-CN" dirty="0"/>
              <a:t>Rebase</a:t>
            </a:r>
            <a:r>
              <a:rPr lang="zh-CN" altLang="en-US" dirty="0"/>
              <a:t>，该如何解决？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先</a:t>
            </a:r>
            <a:r>
              <a:rPr lang="en-US" altLang="zh-CN" dirty="0"/>
              <a:t>commit</a:t>
            </a:r>
            <a:r>
              <a:rPr lang="zh-CN" altLang="en-US" dirty="0"/>
              <a:t>再</a:t>
            </a:r>
            <a:r>
              <a:rPr lang="en-US" altLang="zh-CN" dirty="0"/>
              <a:t>rebase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Stash push &amp; pop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51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DF26-675D-4022-A83B-02C841F0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CDA-975D-4A9C-9BA4-D3F32A22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问：</a:t>
            </a:r>
            <a:r>
              <a:rPr lang="en-US" altLang="zh-CN" dirty="0"/>
              <a:t>Git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/>
              <a:t>答：</a:t>
            </a:r>
            <a:r>
              <a:rPr lang="en-US" altLang="zh-CN" dirty="0"/>
              <a:t>Git</a:t>
            </a:r>
            <a:r>
              <a:rPr lang="zh-CN" altLang="en-US" dirty="0"/>
              <a:t>是一种版本控制工具。</a:t>
            </a:r>
            <a:endParaRPr lang="en-US" altLang="zh-CN" dirty="0"/>
          </a:p>
          <a:p>
            <a:pPr marL="0" lvl="1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zh-CN" altLang="en-US" sz="2000" dirty="0"/>
              <a:t>问：</a:t>
            </a:r>
            <a:r>
              <a:rPr lang="en-US" altLang="zh-CN" sz="2000" dirty="0"/>
              <a:t>Git</a:t>
            </a:r>
            <a:r>
              <a:rPr lang="zh-CN" altLang="en-US" sz="2000" dirty="0"/>
              <a:t>主要管理什么？</a:t>
            </a:r>
            <a:endParaRPr lang="en-US" altLang="zh-CN" sz="2000" dirty="0"/>
          </a:p>
          <a:p>
            <a:pPr marL="0" lvl="1" indent="0">
              <a:buNone/>
            </a:pPr>
            <a:r>
              <a:rPr lang="zh-CN" altLang="en-US" dirty="0"/>
              <a:t>答：</a:t>
            </a:r>
            <a:r>
              <a:rPr lang="en-US" altLang="zh-CN" dirty="0"/>
              <a:t>Git</a:t>
            </a:r>
            <a:r>
              <a:rPr lang="zh-CN" altLang="en-US" dirty="0"/>
              <a:t>主要管理“版本”。</a:t>
            </a:r>
            <a:endParaRPr lang="en-US" altLang="zh-CN" dirty="0"/>
          </a:p>
          <a:p>
            <a:pPr marL="0" lvl="1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zh-CN" altLang="en-US" sz="2000" dirty="0"/>
              <a:t>所以</a:t>
            </a:r>
            <a:r>
              <a:rPr lang="en-US" altLang="zh-CN" sz="2000" dirty="0"/>
              <a:t>Git</a:t>
            </a:r>
            <a:r>
              <a:rPr lang="zh-CN" altLang="en-US" sz="2000" dirty="0"/>
              <a:t>本身的发展，是以人们对“版本”管理的需求为根据的。</a:t>
            </a:r>
            <a:endParaRPr lang="en-US" altLang="zh-CN" sz="2000" dirty="0"/>
          </a:p>
          <a:p>
            <a:pPr marL="0" lvl="1" indent="0">
              <a:buNone/>
            </a:pPr>
            <a:r>
              <a:rPr lang="zh-CN" altLang="en-US" sz="2000" dirty="0"/>
              <a:t>理解</a:t>
            </a:r>
            <a:r>
              <a:rPr lang="en-US" altLang="zh-CN" sz="2000" dirty="0"/>
              <a:t>Git</a:t>
            </a:r>
            <a:r>
              <a:rPr lang="zh-CN" altLang="en-US" sz="2000" dirty="0"/>
              <a:t>的最核心内容是“版本”和“版本间关系”。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631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7408-6300-4F5A-B453-BD8ECDF9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的“版本”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3BA4-F4CC-4C44-8942-AD2B44A9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Git</a:t>
            </a:r>
            <a:r>
              <a:rPr lang="zh-CN" altLang="en-US" dirty="0"/>
              <a:t>的版本是对“文件系统”某一时刻的局部状态“快照”。</a:t>
            </a:r>
            <a:endParaRPr lang="en-US" altLang="zh-CN" dirty="0"/>
          </a:p>
          <a:p>
            <a:pPr marL="201168" lvl="1" indent="0">
              <a:buNone/>
            </a:pPr>
            <a:r>
              <a:rPr lang="zh-CN" altLang="en-US" b="1" dirty="0"/>
              <a:t>快照</a:t>
            </a:r>
            <a:r>
              <a:rPr lang="zh-CN" altLang="en-US" dirty="0"/>
              <a:t> 如同现实当中的一张照片</a:t>
            </a:r>
            <a:endParaRPr lang="en-US" altLang="zh-CN" dirty="0"/>
          </a:p>
          <a:p>
            <a:pPr marL="201168" lvl="1" indent="0">
              <a:buNone/>
            </a:pPr>
            <a:r>
              <a:rPr lang="zh-CN" altLang="en-US" b="1" dirty="0"/>
              <a:t>文件系统</a:t>
            </a:r>
            <a:r>
              <a:rPr lang="zh-CN" altLang="en-US" dirty="0"/>
              <a:t> 如同现实环境</a:t>
            </a: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根据来自生活中的朴素经验：</a:t>
            </a:r>
            <a:endParaRPr lang="en-US" altLang="zh-CN" sz="2000" dirty="0"/>
          </a:p>
          <a:p>
            <a:pPr marL="468630" lvl="2" indent="-285750">
              <a:buFont typeface="Wingdings" panose="05000000000000000000" pitchFamily="2" charset="2"/>
              <a:buChar char="ü"/>
            </a:pPr>
            <a:r>
              <a:rPr lang="zh-CN" altLang="en-US" sz="1800" dirty="0"/>
              <a:t>使用照相机对一个有限的场景拍照，把信息记录到照片，且通常不能篡改</a:t>
            </a:r>
            <a:endParaRPr lang="en-US" altLang="zh-CN" sz="1800" dirty="0"/>
          </a:p>
          <a:p>
            <a:pPr marL="468630" lvl="2" indent="-285750">
              <a:buFont typeface="Wingdings" panose="05000000000000000000" pitchFamily="2" charset="2"/>
              <a:buChar char="ü"/>
            </a:pPr>
            <a:r>
              <a:rPr lang="zh-CN" altLang="en-US" sz="1800" dirty="0"/>
              <a:t>利用通过照片尝试在现实中还原照片内的场景</a:t>
            </a:r>
            <a:endParaRPr lang="en-US" altLang="zh-CN" sz="1800" dirty="0"/>
          </a:p>
          <a:p>
            <a:pPr marL="468630" lvl="2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Git</a:t>
            </a:r>
            <a:r>
              <a:rPr lang="zh-CN" altLang="en-US" sz="2000" dirty="0"/>
              <a:t>中：</a:t>
            </a:r>
            <a:endParaRPr lang="en-US" altLang="zh-CN" sz="2000" dirty="0"/>
          </a:p>
          <a:p>
            <a:pPr marL="468630" lvl="2" indent="-285750">
              <a:buFont typeface="Wingdings" panose="05000000000000000000" pitchFamily="2" charset="2"/>
              <a:buChar char="ü"/>
            </a:pPr>
            <a:r>
              <a:rPr lang="zh-CN" altLang="en-US" sz="1800" dirty="0"/>
              <a:t>使用</a:t>
            </a:r>
            <a:r>
              <a:rPr lang="en-US" altLang="zh-CN" sz="1800" dirty="0"/>
              <a:t>commit</a:t>
            </a:r>
            <a:r>
              <a:rPr lang="zh-CN" altLang="en-US" sz="1800" dirty="0"/>
              <a:t>将文件系统的变化收集创建成版本</a:t>
            </a:r>
            <a:endParaRPr lang="en-US" altLang="zh-CN" sz="1800" dirty="0"/>
          </a:p>
          <a:p>
            <a:pPr marL="468630" lvl="2" indent="-285750">
              <a:buFont typeface="Wingdings" panose="05000000000000000000" pitchFamily="2" charset="2"/>
              <a:buChar char="ü"/>
            </a:pPr>
            <a:r>
              <a:rPr lang="zh-CN" altLang="en-US" sz="1800" dirty="0"/>
              <a:t>使用</a:t>
            </a:r>
            <a:r>
              <a:rPr lang="en-US" altLang="zh-CN" sz="1800" dirty="0"/>
              <a:t>checkout</a:t>
            </a:r>
            <a:r>
              <a:rPr lang="zh-CN" altLang="en-US" sz="1800" dirty="0"/>
              <a:t>将版本的信息在文件系统中重建</a:t>
            </a:r>
            <a:endParaRPr lang="en-US" altLang="zh-CN" sz="1800" dirty="0"/>
          </a:p>
          <a:p>
            <a:pPr marL="468630" lvl="2" indent="-285750">
              <a:buFont typeface="Wingdings" panose="05000000000000000000" pitchFamily="2" charset="2"/>
              <a:buChar char="ü"/>
            </a:pPr>
            <a:endParaRPr lang="en-US" altLang="zh-CN" sz="1800" dirty="0"/>
          </a:p>
          <a:p>
            <a:pPr marL="0" lvl="2" indent="0">
              <a:buNone/>
            </a:pPr>
            <a:r>
              <a:rPr lang="zh-CN" altLang="en-US" sz="1800" dirty="0"/>
              <a:t>“版本”这种数据对象只有</a:t>
            </a:r>
            <a:r>
              <a:rPr lang="zh-CN" altLang="en-US" sz="1800" b="1" dirty="0"/>
              <a:t>创建</a:t>
            </a:r>
            <a:r>
              <a:rPr lang="zh-CN" altLang="en-US" sz="1800" dirty="0"/>
              <a:t>、</a:t>
            </a:r>
            <a:r>
              <a:rPr lang="zh-CN" altLang="en-US" sz="1800" b="1" dirty="0"/>
              <a:t>查找</a:t>
            </a:r>
            <a:r>
              <a:rPr lang="zh-CN" altLang="en-US" sz="1800" dirty="0"/>
              <a:t>这</a:t>
            </a:r>
            <a:r>
              <a:rPr lang="en-US" altLang="zh-CN" sz="1800" dirty="0"/>
              <a:t>2</a:t>
            </a:r>
            <a:r>
              <a:rPr lang="zh-CN" altLang="en-US" sz="1800" dirty="0"/>
              <a:t>种物理方法，其中逻辑创建方法包括</a:t>
            </a:r>
            <a:r>
              <a:rPr lang="en-US" altLang="zh-CN" sz="1800" dirty="0"/>
              <a:t>commit</a:t>
            </a:r>
            <a:r>
              <a:rPr lang="zh-CN" altLang="en-US" sz="1800" dirty="0"/>
              <a:t>、</a:t>
            </a:r>
            <a:r>
              <a:rPr lang="en-US" altLang="zh-CN" sz="1800" dirty="0"/>
              <a:t>merge</a:t>
            </a:r>
            <a:r>
              <a:rPr lang="zh-CN" altLang="en-US" sz="1800" dirty="0"/>
              <a:t>、</a:t>
            </a:r>
            <a:r>
              <a:rPr lang="en-US" altLang="zh-CN" sz="1800" dirty="0"/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3813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B30D-72E2-41D8-8FD9-E482F3DF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版本间的关系“基于”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2BA6-CE95-4929-8DD0-DB9D7558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Git</a:t>
            </a:r>
            <a:r>
              <a:rPr lang="zh-CN" altLang="en-US" dirty="0"/>
              <a:t>当中的版本之间有且只有一种关系，就是基于关系。</a:t>
            </a:r>
            <a:endParaRPr lang="en-US" altLang="zh-CN" dirty="0"/>
          </a:p>
          <a:p>
            <a:pPr marL="384048" lvl="1" indent="-182880">
              <a:buFont typeface="Wingdings" panose="05000000000000000000" pitchFamily="2" charset="2"/>
              <a:buChar char="ü"/>
            </a:pPr>
            <a:r>
              <a:rPr lang="zh-CN" altLang="en-US" dirty="0"/>
              <a:t>基于关系指的是形如“版本</a:t>
            </a:r>
            <a:r>
              <a:rPr lang="en-US" altLang="zh-CN" dirty="0"/>
              <a:t>B</a:t>
            </a:r>
            <a:r>
              <a:rPr lang="zh-CN" altLang="en-US" dirty="0"/>
              <a:t>”是在“版本</a:t>
            </a:r>
            <a:r>
              <a:rPr lang="en-US" altLang="zh-CN" dirty="0"/>
              <a:t>A</a:t>
            </a:r>
            <a:r>
              <a:rPr lang="zh-CN" altLang="en-US" dirty="0"/>
              <a:t>”的基础上发展而来的概括</a:t>
            </a:r>
            <a:r>
              <a:rPr lang="zh-CN" altLang="en-US" baseline="0" dirty="0"/>
              <a:t>。通常记作 </a:t>
            </a:r>
            <a:r>
              <a:rPr lang="en-US" altLang="zh-CN" baseline="0" dirty="0"/>
              <a:t>A</a:t>
            </a:r>
            <a:r>
              <a:rPr lang="zh-CN" altLang="en-US" baseline="0" dirty="0"/>
              <a:t>←</a:t>
            </a:r>
            <a:r>
              <a:rPr lang="en-US" altLang="zh-CN" baseline="0" dirty="0"/>
              <a:t>B</a:t>
            </a:r>
            <a:r>
              <a:rPr lang="zh-CN" altLang="en-US" baseline="0" dirty="0"/>
              <a:t>，称“</a:t>
            </a:r>
            <a:r>
              <a:rPr lang="en-US" altLang="zh-CN" baseline="0" dirty="0"/>
              <a:t>A</a:t>
            </a:r>
            <a:r>
              <a:rPr lang="zh-CN" altLang="en-US" baseline="0" dirty="0"/>
              <a:t>是</a:t>
            </a:r>
            <a:r>
              <a:rPr lang="en-US" altLang="zh-CN" baseline="0" dirty="0"/>
              <a:t>B</a:t>
            </a:r>
            <a:r>
              <a:rPr lang="zh-CN" altLang="en-US" baseline="0" dirty="0"/>
              <a:t>的基（版本）”</a:t>
            </a:r>
            <a:endParaRPr lang="en-US" altLang="zh-CN" baseline="0" dirty="0"/>
          </a:p>
          <a:p>
            <a:pPr marL="384048" lvl="1" indent="-182880">
              <a:buFont typeface="Wingdings" panose="05000000000000000000" pitchFamily="2" charset="2"/>
              <a:buChar char="ü"/>
            </a:pPr>
            <a:r>
              <a:rPr lang="zh-CN" altLang="en-US" baseline="0" dirty="0"/>
              <a:t>通常能够见到形如“</a:t>
            </a:r>
            <a:r>
              <a:rPr lang="en-US" altLang="zh-CN" baseline="0" dirty="0"/>
              <a:t>0</a:t>
            </a:r>
            <a:r>
              <a:rPr lang="zh-CN" altLang="en-US" baseline="0" dirty="0"/>
              <a:t>←</a:t>
            </a:r>
            <a:r>
              <a:rPr lang="en-US" altLang="zh-CN" baseline="0" dirty="0"/>
              <a:t>1</a:t>
            </a:r>
            <a:r>
              <a:rPr lang="zh-CN" altLang="en-US" baseline="0" dirty="0"/>
              <a:t>←</a:t>
            </a:r>
            <a:r>
              <a:rPr lang="en-US" altLang="zh-CN" baseline="0" dirty="0"/>
              <a:t>2</a:t>
            </a:r>
            <a:r>
              <a:rPr lang="zh-CN" altLang="en-US" baseline="0" dirty="0"/>
              <a:t>←</a:t>
            </a:r>
            <a:r>
              <a:rPr lang="en-US" altLang="zh-CN" baseline="0" dirty="0"/>
              <a:t>n…</a:t>
            </a:r>
            <a:r>
              <a:rPr lang="zh-CN" altLang="en-US" baseline="0" dirty="0"/>
              <a:t>”这样的简单结构</a:t>
            </a:r>
            <a:endParaRPr lang="en-US" altLang="zh-CN" baseline="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对于基于关系有</a:t>
            </a:r>
            <a:r>
              <a:rPr lang="en-US" altLang="zh-CN" dirty="0"/>
              <a:t>4</a:t>
            </a:r>
            <a:r>
              <a:rPr lang="zh-CN" altLang="en-US" dirty="0"/>
              <a:t>个基本事实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每个版本最少有</a:t>
            </a:r>
            <a:r>
              <a:rPr lang="en-US" altLang="zh-CN" dirty="0"/>
              <a:t>0</a:t>
            </a:r>
            <a:r>
              <a:rPr lang="zh-CN" altLang="en-US" dirty="0"/>
              <a:t>个基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每个版本最多有</a:t>
            </a:r>
            <a:r>
              <a:rPr lang="en-US" altLang="zh-CN" dirty="0"/>
              <a:t>2</a:t>
            </a:r>
            <a:r>
              <a:rPr lang="zh-CN" altLang="en-US" dirty="0"/>
              <a:t>个基（由</a:t>
            </a:r>
            <a:r>
              <a:rPr lang="en-US" altLang="zh-CN" dirty="0"/>
              <a:t>merge</a:t>
            </a:r>
            <a:r>
              <a:rPr lang="zh-CN" altLang="en-US" dirty="0"/>
              <a:t>操作产生）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大部分的版本都有</a:t>
            </a:r>
            <a:r>
              <a:rPr lang="en-US" altLang="zh-CN" dirty="0"/>
              <a:t>1</a:t>
            </a:r>
            <a:r>
              <a:rPr lang="zh-CN" altLang="en-US" dirty="0"/>
              <a:t>个基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一个版本可以被∞个版本基于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版本通过基于关系组成了（</a:t>
            </a:r>
            <a:r>
              <a:rPr lang="en-US" altLang="zh-CN" dirty="0"/>
              <a:t>×</a:t>
            </a:r>
            <a:r>
              <a:rPr lang="zh-CN" altLang="en-US" dirty="0"/>
              <a:t>树</a:t>
            </a:r>
            <a:r>
              <a:rPr lang="en-US" altLang="zh-CN" dirty="0"/>
              <a:t>/</a:t>
            </a:r>
            <a:r>
              <a:rPr lang="zh-CN" altLang="en-US" dirty="0"/>
              <a:t>√图）。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用一个时髦的说法“版本通过基于关系组成了链”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另外说起来，</a:t>
            </a:r>
            <a:r>
              <a:rPr lang="en-US" altLang="zh-CN" dirty="0"/>
              <a:t>git</a:t>
            </a:r>
            <a:r>
              <a:rPr lang="zh-CN" altLang="en-US" dirty="0"/>
              <a:t>的版本也具有以下特点：防篡改、可回溯</a:t>
            </a:r>
          </a:p>
        </p:txBody>
      </p:sp>
    </p:spTree>
    <p:extLst>
      <p:ext uri="{BB962C8B-B14F-4D97-AF65-F5344CB8AC3E}">
        <p14:creationId xmlns:p14="http://schemas.microsoft.com/office/powerpoint/2010/main" val="268836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E641-5709-4023-9D6A-623C03C8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版本的“操作”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88B0-9538-4C6F-8418-0EF5D93E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Commit</a:t>
            </a:r>
            <a:r>
              <a:rPr lang="zh-CN" altLang="en-US" b="1" dirty="0"/>
              <a:t>（提交）</a:t>
            </a:r>
            <a:r>
              <a:rPr lang="en-US" altLang="zh-CN" dirty="0"/>
              <a:t> </a:t>
            </a:r>
            <a:r>
              <a:rPr lang="zh-CN" altLang="en-US" dirty="0"/>
              <a:t>由文件系统的未保存变化、目标“基版本</a:t>
            </a:r>
            <a:r>
              <a:rPr lang="en-US" altLang="zh-CN" dirty="0"/>
              <a:t>A</a:t>
            </a:r>
            <a:r>
              <a:rPr lang="zh-CN" altLang="en-US" dirty="0"/>
              <a:t>”为主要参数，创建</a:t>
            </a:r>
            <a:r>
              <a:rPr lang="zh-CN" altLang="en-US" b="1" i="1" u="sng" dirty="0"/>
              <a:t>新</a:t>
            </a:r>
            <a:r>
              <a:rPr lang="zh-CN" altLang="en-US" dirty="0"/>
              <a:t>“版本</a:t>
            </a:r>
            <a:r>
              <a:rPr lang="en-US" altLang="zh-CN" dirty="0"/>
              <a:t>B</a:t>
            </a:r>
            <a:r>
              <a:rPr lang="zh-CN" altLang="en-US" dirty="0"/>
              <a:t>”基于</a:t>
            </a:r>
            <a:r>
              <a:rPr lang="en-US" altLang="zh-CN" dirty="0"/>
              <a:t>A</a:t>
            </a:r>
            <a:r>
              <a:rPr lang="zh-CN" altLang="en-US" dirty="0"/>
              <a:t>，记作</a:t>
            </a:r>
            <a:r>
              <a:rPr lang="en-US" altLang="zh-CN" dirty="0"/>
              <a:t>A</a:t>
            </a:r>
            <a:r>
              <a:rPr lang="zh-CN" altLang="en-US" dirty="0"/>
              <a:t>←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Merge</a:t>
            </a:r>
            <a:r>
              <a:rPr lang="zh-CN" altLang="en-US" b="1" dirty="0"/>
              <a:t>（合并）</a:t>
            </a:r>
            <a:r>
              <a:rPr lang="en-US" altLang="zh-CN" dirty="0"/>
              <a:t> </a:t>
            </a:r>
            <a:r>
              <a:rPr lang="zh-CN" altLang="en-US" dirty="0"/>
              <a:t>由两个目标“基版本</a:t>
            </a:r>
            <a:r>
              <a:rPr lang="en-US" altLang="zh-CN" dirty="0"/>
              <a:t>A</a:t>
            </a:r>
            <a:r>
              <a:rPr lang="zh-CN" altLang="en-US" dirty="0"/>
              <a:t>”和“基版本</a:t>
            </a:r>
            <a:r>
              <a:rPr lang="en-US" altLang="zh-CN" dirty="0"/>
              <a:t>B</a:t>
            </a:r>
            <a:r>
              <a:rPr lang="zh-CN" altLang="en-US" dirty="0"/>
              <a:t>”为主要参数，创建</a:t>
            </a:r>
            <a:r>
              <a:rPr lang="zh-CN" altLang="en-US" b="1" i="1" u="sng" dirty="0"/>
              <a:t>新</a:t>
            </a:r>
            <a:r>
              <a:rPr lang="zh-CN" altLang="en-US" dirty="0"/>
              <a:t>“版本</a:t>
            </a:r>
            <a:r>
              <a:rPr lang="en-US" altLang="zh-CN" dirty="0"/>
              <a:t>C</a:t>
            </a:r>
            <a:r>
              <a:rPr lang="zh-CN" altLang="en-US" dirty="0"/>
              <a:t>”，同时基于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，记作</a:t>
            </a:r>
            <a:r>
              <a:rPr lang="en-US" altLang="zh-CN" dirty="0"/>
              <a:t>A</a:t>
            </a:r>
            <a:r>
              <a:rPr lang="zh-CN" altLang="en-US" dirty="0"/>
              <a:t>←</a:t>
            </a:r>
            <a:r>
              <a:rPr lang="en-US" altLang="zh-CN" dirty="0"/>
              <a:t>C</a:t>
            </a:r>
            <a:r>
              <a:rPr lang="zh-CN" altLang="en-US" dirty="0"/>
              <a:t>且</a:t>
            </a:r>
            <a:r>
              <a:rPr lang="en-US" altLang="zh-CN" dirty="0"/>
              <a:t>B</a:t>
            </a:r>
            <a:r>
              <a:rPr lang="zh-CN" altLang="en-US" dirty="0"/>
              <a:t>←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Rebase</a:t>
            </a:r>
            <a:r>
              <a:rPr lang="zh-CN" altLang="en-US" b="1" dirty="0"/>
              <a:t>（变基）</a:t>
            </a:r>
            <a:r>
              <a:rPr lang="en-US" altLang="zh-CN" dirty="0"/>
              <a:t> </a:t>
            </a:r>
            <a:r>
              <a:rPr lang="zh-CN" altLang="en-US" dirty="0"/>
              <a:t>由目标“版本</a:t>
            </a:r>
            <a:r>
              <a:rPr lang="en-US" altLang="zh-CN" dirty="0"/>
              <a:t>B</a:t>
            </a:r>
            <a:r>
              <a:rPr lang="zh-CN" altLang="en-US" dirty="0"/>
              <a:t>”和“基版本</a:t>
            </a:r>
            <a:r>
              <a:rPr lang="en-US" altLang="zh-CN" dirty="0"/>
              <a:t>A</a:t>
            </a:r>
            <a:r>
              <a:rPr lang="zh-CN" altLang="en-US" dirty="0"/>
              <a:t>”为主要参数，创建</a:t>
            </a:r>
            <a:r>
              <a:rPr lang="zh-CN" altLang="en-US" b="1" i="1" u="sng" dirty="0"/>
              <a:t>新</a:t>
            </a:r>
            <a:r>
              <a:rPr lang="zh-CN" altLang="en-US" dirty="0"/>
              <a:t>“版本</a:t>
            </a:r>
            <a:r>
              <a:rPr lang="en-US" altLang="zh-CN" dirty="0"/>
              <a:t>B’</a:t>
            </a:r>
            <a:r>
              <a:rPr lang="zh-CN" altLang="en-US" dirty="0"/>
              <a:t>”，同时</a:t>
            </a:r>
            <a:r>
              <a:rPr lang="en-US" altLang="zh-CN" dirty="0"/>
              <a:t>B’</a:t>
            </a:r>
            <a:r>
              <a:rPr lang="zh-CN" altLang="en-US" dirty="0"/>
              <a:t>基于</a:t>
            </a:r>
            <a:r>
              <a:rPr lang="en-US" altLang="zh-CN" dirty="0"/>
              <a:t>A</a:t>
            </a:r>
            <a:r>
              <a:rPr lang="zh-CN" altLang="en-US" dirty="0"/>
              <a:t>。记作由</a:t>
            </a:r>
            <a:r>
              <a:rPr lang="en-US" altLang="zh-CN" dirty="0"/>
              <a:t>X</a:t>
            </a:r>
            <a:r>
              <a:rPr lang="zh-CN" altLang="en-US" dirty="0"/>
              <a:t>←</a:t>
            </a:r>
            <a:r>
              <a:rPr lang="en-US" altLang="zh-CN" dirty="0"/>
              <a:t>B</a:t>
            </a:r>
            <a:r>
              <a:rPr lang="zh-CN" altLang="en-US" dirty="0"/>
              <a:t>转化为</a:t>
            </a:r>
            <a:r>
              <a:rPr lang="en-US" altLang="zh-CN" dirty="0"/>
              <a:t>A</a:t>
            </a:r>
            <a:r>
              <a:rPr lang="zh-CN" altLang="en-US" dirty="0"/>
              <a:t>←</a:t>
            </a:r>
            <a:r>
              <a:rPr lang="en-US" altLang="zh-CN" dirty="0"/>
              <a:t>B’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当</a:t>
            </a:r>
            <a:r>
              <a:rPr lang="en-US" altLang="zh-CN" dirty="0"/>
              <a:t>commit</a:t>
            </a:r>
            <a:r>
              <a:rPr lang="zh-CN" altLang="en-US" dirty="0"/>
              <a:t>的目标是一个</a:t>
            </a:r>
            <a:r>
              <a:rPr lang="en-US" altLang="zh-CN" dirty="0"/>
              <a:t>branch</a:t>
            </a:r>
            <a:r>
              <a:rPr lang="zh-CN" altLang="en-US" dirty="0"/>
              <a:t>的时候，还会在创建新版本后，把</a:t>
            </a:r>
            <a:r>
              <a:rPr lang="en-US" altLang="zh-CN" dirty="0"/>
              <a:t>branch</a:t>
            </a:r>
            <a:r>
              <a:rPr lang="zh-CN" altLang="en-US" dirty="0"/>
              <a:t>指向到该新版本。</a:t>
            </a:r>
            <a:endParaRPr lang="en-US" altLang="zh-CN" dirty="0"/>
          </a:p>
          <a:p>
            <a:pPr marL="292608" lvl="1" indent="0">
              <a:buNone/>
            </a:pPr>
            <a:r>
              <a:rPr lang="zh-CN" altLang="en-US" i="1" dirty="0"/>
              <a:t>所以用</a:t>
            </a:r>
            <a:r>
              <a:rPr lang="en-US" altLang="zh-CN" i="1" dirty="0"/>
              <a:t>Git</a:t>
            </a:r>
            <a:r>
              <a:rPr lang="zh-CN" altLang="en-US" i="1" dirty="0"/>
              <a:t>可能会感觉“很爽”。</a:t>
            </a:r>
            <a:endParaRPr lang="en-US" altLang="zh-CN" i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i="1" dirty="0"/>
              <a:t>Merge</a:t>
            </a:r>
            <a:r>
              <a:rPr lang="zh-CN" altLang="en-US" i="1" dirty="0"/>
              <a:t>的“目标版本”如果是直接或间接基于“源版本”，则会发生“快速指向”</a:t>
            </a:r>
            <a:endParaRPr lang="en-US" altLang="zh-CN" i="1" dirty="0"/>
          </a:p>
          <a:p>
            <a:pPr marL="292608" lvl="1" indent="0">
              <a:buNone/>
            </a:pPr>
            <a:r>
              <a:rPr lang="zh-CN" altLang="en-US" i="1" dirty="0"/>
              <a:t>虽然</a:t>
            </a:r>
            <a:r>
              <a:rPr lang="en-US" altLang="zh-CN" i="1" dirty="0"/>
              <a:t>Git</a:t>
            </a:r>
            <a:r>
              <a:rPr lang="zh-CN" altLang="en-US" i="1" dirty="0"/>
              <a:t>做了很多，但只有了解每一个操作的影响，才能游刃有余。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40107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B842-48E5-43D3-971A-B7E9C1D5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的“标签”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62FE-BD35-498E-8D7A-EC9DD6BB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话不多说，</a:t>
            </a:r>
            <a:r>
              <a:rPr lang="en-US" altLang="zh-CN" dirty="0"/>
              <a:t>Tag</a:t>
            </a:r>
            <a:r>
              <a:rPr lang="zh-CN" altLang="en-US" dirty="0"/>
              <a:t>真的就是版本的别名。</a:t>
            </a:r>
            <a:r>
              <a:rPr lang="en-US" altLang="zh-CN" dirty="0"/>
              <a:t>Tag</a:t>
            </a:r>
            <a:r>
              <a:rPr lang="zh-CN" altLang="en-US" dirty="0"/>
              <a:t>也可以理解为版本的静态别名。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i="1" dirty="0"/>
              <a:t>以下省略一万字</a:t>
            </a:r>
            <a:r>
              <a:rPr lang="en-US" altLang="zh-CN" i="1" dirty="0"/>
              <a:t>…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02664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AA86-C9A0-4014-946C-9156D1F5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的“分支”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12B8-2663-4BB3-A5BE-5731444B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分支是从其所指向版本根据基于关系向前遍历到“无基（创世）”版本的路径。</a:t>
            </a:r>
            <a:endParaRPr lang="en-US" altLang="zh-CN" dirty="0"/>
          </a:p>
          <a:p>
            <a:pPr marL="91440" indent="-91440">
              <a:buFont typeface="Wingdings" panose="05000000000000000000" pitchFamily="2" charset="2"/>
              <a:buChar char="l"/>
            </a:pPr>
            <a:r>
              <a:rPr lang="zh-CN" altLang="en-US" dirty="0"/>
              <a:t>关于分支的基本事实：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分支具有创建、删除、更新（</a:t>
            </a:r>
            <a:r>
              <a:rPr lang="en-US" altLang="zh-CN" dirty="0"/>
              <a:t>Reset</a:t>
            </a:r>
            <a:r>
              <a:rPr lang="zh-CN" altLang="en-US" dirty="0"/>
              <a:t>）和查找操作。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分支永远都指向最新的版本</a:t>
            </a:r>
            <a:endParaRPr lang="en-US" altLang="zh-CN" dirty="0"/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zh-CN" altLang="en-US" dirty="0"/>
              <a:t>但我们通常可以把分支理解为版本的“动态指针”，动态是相对于</a:t>
            </a:r>
            <a:r>
              <a:rPr lang="en-US" altLang="zh-CN" dirty="0"/>
              <a:t>Tag</a:t>
            </a:r>
            <a:r>
              <a:rPr lang="zh-CN" altLang="en-US" dirty="0"/>
              <a:t>来说的。</a:t>
            </a:r>
            <a:endParaRPr lang="en-US" altLang="zh-CN" dirty="0"/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i="1" dirty="0"/>
              <a:t>Git</a:t>
            </a:r>
            <a:r>
              <a:rPr lang="zh-CN" altLang="en-US" i="1" dirty="0"/>
              <a:t>的代码仓库通常维护一个默认的</a:t>
            </a:r>
            <a:r>
              <a:rPr lang="en-US" altLang="zh-CN" i="1" dirty="0"/>
              <a:t>Branch</a:t>
            </a:r>
            <a:r>
              <a:rPr lang="zh-CN" altLang="en-US" i="1" dirty="0"/>
              <a:t>，记作</a:t>
            </a:r>
            <a:r>
              <a:rPr lang="en-US" altLang="zh-CN" i="1" dirty="0"/>
              <a:t>HEAD</a:t>
            </a:r>
            <a:r>
              <a:rPr lang="zh-CN" altLang="en-US" i="1" dirty="0"/>
              <a:t>。</a:t>
            </a:r>
            <a:endParaRPr lang="en-US" altLang="zh-CN" i="1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zh-CN" altLang="en-US" i="1" dirty="0"/>
              <a:t>使得该默认分支作为某些操作的默认参数。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58117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CAAD-55CA-4DBE-8661-280FD233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的“冲突”现象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E34A-32E3-4A7F-8E9A-9153CF78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冲突（</a:t>
            </a:r>
            <a:r>
              <a:rPr lang="en-US" altLang="zh-CN" dirty="0"/>
              <a:t>conflict</a:t>
            </a:r>
            <a:r>
              <a:rPr lang="zh-CN" altLang="en-US" dirty="0"/>
              <a:t>） 是一种当将两个“版本”的成果进行“合成”时，检测到某些</a:t>
            </a:r>
            <a:r>
              <a:rPr lang="en-US" altLang="zh-CN" dirty="0"/>
              <a:t>URL</a:t>
            </a:r>
            <a:r>
              <a:rPr lang="zh-CN" altLang="en-US" dirty="0"/>
              <a:t>资源，在两个版本内都发生修改时而发生的现象。</a:t>
            </a:r>
            <a:endParaRPr lang="en-US" altLang="zh-CN" dirty="0"/>
          </a:p>
          <a:p>
            <a:pPr marL="292608" lvl="1" indent="0">
              <a:buNone/>
            </a:pPr>
            <a:r>
              <a:rPr lang="en-US" altLang="zh-CN" dirty="0"/>
              <a:t>Merge</a:t>
            </a:r>
            <a:r>
              <a:rPr lang="zh-CN" altLang="en-US" dirty="0"/>
              <a:t>、</a:t>
            </a:r>
            <a:r>
              <a:rPr lang="en-US" altLang="zh-CN" dirty="0"/>
              <a:t>Rebase</a:t>
            </a:r>
            <a:r>
              <a:rPr lang="zh-CN" altLang="en-US" dirty="0"/>
              <a:t>都可以将</a:t>
            </a:r>
            <a:r>
              <a:rPr lang="en-US" altLang="zh-CN" dirty="0"/>
              <a:t>2</a:t>
            </a:r>
            <a:r>
              <a:rPr lang="zh-CN" altLang="en-US" dirty="0"/>
              <a:t>个版本的成果进行合成。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最重要的一个事实是：</a:t>
            </a:r>
            <a:r>
              <a:rPr lang="en-US" altLang="zh-CN" dirty="0"/>
              <a:t>Conflict</a:t>
            </a:r>
            <a:r>
              <a:rPr lang="zh-CN" altLang="en-US" dirty="0"/>
              <a:t>发生于</a:t>
            </a:r>
            <a:r>
              <a:rPr lang="en-US" altLang="zh-CN" dirty="0"/>
              <a:t>FS</a:t>
            </a:r>
            <a:r>
              <a:rPr lang="zh-CN" altLang="en-US" dirty="0"/>
              <a:t>，版本不存在冲突现象。</a:t>
            </a:r>
            <a:endParaRPr lang="en-US" altLang="zh-CN" dirty="0"/>
          </a:p>
          <a:p>
            <a:pPr marL="292608" lvl="1" indent="0">
              <a:buNone/>
            </a:pPr>
            <a:r>
              <a:rPr lang="zh-CN" altLang="en-US" dirty="0"/>
              <a:t>我们不鼓励在日常生产中，将“</a:t>
            </a:r>
            <a:r>
              <a:rPr lang="en-US" altLang="zh-CN" dirty="0"/>
              <a:t>Push</a:t>
            </a:r>
            <a:r>
              <a:rPr lang="zh-CN" altLang="en-US" dirty="0"/>
              <a:t>失败”说成“跟远程库的版本冲突”以避免歧义。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冲突解决的目标：将两个版本的成果混合成一个新的有效成果。</a:t>
            </a:r>
            <a:endParaRPr lang="en-US" altLang="zh-CN" dirty="0"/>
          </a:p>
          <a:p>
            <a:pPr marL="292608" lvl="1" indent="0">
              <a:buNone/>
            </a:pPr>
            <a:r>
              <a:rPr lang="zh-CN" altLang="en-US" dirty="0"/>
              <a:t>不拘泥于：两者都、两者都不、选其一的方案。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09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665F-38DA-4682-98F3-FE5843D7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的“仓库”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77BE-EBC6-409E-851D-D9D4E647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Git</a:t>
            </a:r>
            <a:r>
              <a:rPr lang="zh-CN" altLang="en-US" dirty="0"/>
              <a:t>的仓库（</a:t>
            </a:r>
            <a:r>
              <a:rPr lang="en-US" altLang="zh-CN" dirty="0"/>
              <a:t>Repository</a:t>
            </a:r>
            <a:r>
              <a:rPr lang="zh-CN" altLang="en-US" dirty="0"/>
              <a:t>），有时也称代码仓库，是</a:t>
            </a:r>
            <a:r>
              <a:rPr lang="en-US" altLang="zh-CN" dirty="0"/>
              <a:t>Git</a:t>
            </a:r>
            <a:r>
              <a:rPr lang="zh-CN" altLang="en-US" dirty="0"/>
              <a:t>的版本、分支、标签的概念与操作及其数据对象的总和。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Repository</a:t>
            </a:r>
            <a:r>
              <a:rPr lang="zh-CN" altLang="en-US" dirty="0"/>
              <a:t>通常简称“</a:t>
            </a:r>
            <a:r>
              <a:rPr lang="en-US" altLang="zh-CN" dirty="0"/>
              <a:t>Repo.</a:t>
            </a:r>
            <a:r>
              <a:rPr lang="zh-CN" altLang="en-US" dirty="0"/>
              <a:t>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Repo</a:t>
            </a:r>
            <a:r>
              <a:rPr lang="zh-CN" altLang="en-US" dirty="0"/>
              <a:t>具有</a:t>
            </a:r>
            <a:r>
              <a:rPr lang="zh-CN" altLang="en-US" b="1" u="sng" dirty="0"/>
              <a:t>创建</a:t>
            </a:r>
            <a:r>
              <a:rPr lang="zh-CN" altLang="en-US" dirty="0"/>
              <a:t>、</a:t>
            </a:r>
            <a:r>
              <a:rPr lang="zh-CN" altLang="en-US" b="1" u="sng" dirty="0"/>
              <a:t>更新</a:t>
            </a:r>
            <a:r>
              <a:rPr lang="zh-CN" altLang="en-US" dirty="0"/>
              <a:t>的操作。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Repo</a:t>
            </a:r>
            <a:r>
              <a:rPr lang="zh-CN" altLang="en-US" dirty="0"/>
              <a:t>的</a:t>
            </a:r>
            <a:r>
              <a:rPr lang="zh-CN" altLang="en-US" b="1" i="1" dirty="0"/>
              <a:t>创建</a:t>
            </a:r>
            <a:r>
              <a:rPr lang="zh-CN" altLang="en-US" dirty="0"/>
              <a:t>是</a:t>
            </a:r>
            <a:r>
              <a:rPr lang="en-US" altLang="zh-CN" dirty="0"/>
              <a:t>Init</a:t>
            </a:r>
            <a:r>
              <a:rPr lang="zh-CN" altLang="en-US" dirty="0"/>
              <a:t>，</a:t>
            </a:r>
            <a:r>
              <a:rPr lang="zh-CN" altLang="en-US" b="1" i="1" dirty="0"/>
              <a:t>更新</a:t>
            </a:r>
            <a:r>
              <a:rPr lang="zh-CN" altLang="en-US" dirty="0"/>
              <a:t>是其内部要素的各种操作引发的间接修改。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Repo</a:t>
            </a:r>
            <a:r>
              <a:rPr lang="zh-CN" altLang="en-US" dirty="0"/>
              <a:t>之间通过</a:t>
            </a:r>
            <a:r>
              <a:rPr lang="en-US" altLang="zh-CN" dirty="0"/>
              <a:t>Push</a:t>
            </a:r>
            <a:r>
              <a:rPr lang="zh-CN" altLang="en-US" dirty="0"/>
              <a:t>（推送）和</a:t>
            </a:r>
            <a:r>
              <a:rPr lang="en-US" altLang="zh-CN" dirty="0"/>
              <a:t>Fetch</a:t>
            </a:r>
            <a:r>
              <a:rPr lang="zh-CN" altLang="en-US" dirty="0"/>
              <a:t>（获取）进行通讯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提问：</a:t>
            </a:r>
            <a:r>
              <a:rPr lang="en-US" altLang="zh-CN" dirty="0"/>
              <a:t>Git</a:t>
            </a:r>
            <a:r>
              <a:rPr lang="zh-CN" altLang="en-US" dirty="0"/>
              <a:t>分布式存方案是 </a:t>
            </a:r>
            <a:r>
              <a:rPr lang="en-US" altLang="zh-CN" dirty="0"/>
              <a:t>[</a:t>
            </a:r>
            <a:r>
              <a:rPr lang="zh-CN" altLang="en-US" dirty="0"/>
              <a:t>状态引用 </a:t>
            </a:r>
            <a:r>
              <a:rPr lang="en-US" altLang="zh-CN" dirty="0"/>
              <a:t>/ </a:t>
            </a:r>
            <a:r>
              <a:rPr lang="zh-CN" altLang="en-US" dirty="0"/>
              <a:t>状态复制</a:t>
            </a:r>
            <a:r>
              <a:rPr lang="en-US" altLang="zh-CN" dirty="0"/>
              <a:t>]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5039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</TotalTime>
  <Words>1341</Words>
  <Application>Microsoft Office PowerPoint</Application>
  <PresentationFormat>Widescreen</PresentationFormat>
  <Paragraphs>152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微软雅黑</vt:lpstr>
      <vt:lpstr>微软雅黑 Light</vt:lpstr>
      <vt:lpstr>等线</vt:lpstr>
      <vt:lpstr>Calibri</vt:lpstr>
      <vt:lpstr>Calibri Light</vt:lpstr>
      <vt:lpstr>Wingdings</vt:lpstr>
      <vt:lpstr>Retrospect</vt:lpstr>
      <vt:lpstr>简单Git</vt:lpstr>
      <vt:lpstr>关于Git</vt:lpstr>
      <vt:lpstr>Git的“版本”</vt:lpstr>
      <vt:lpstr>版本间的关系“基于”</vt:lpstr>
      <vt:lpstr>版本的“操作”</vt:lpstr>
      <vt:lpstr>Git的“标签”</vt:lpstr>
      <vt:lpstr>Git的“分支”</vt:lpstr>
      <vt:lpstr>Git的“冲突”现象</vt:lpstr>
      <vt:lpstr>Git的“仓库”</vt:lpstr>
      <vt:lpstr>仓库间的逻辑操作</vt:lpstr>
      <vt:lpstr>来自开源社区的简单实践</vt:lpstr>
      <vt:lpstr>我该怎么办？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简单Git</dc:title>
  <dc:creator>Lee Chao</dc:creator>
  <cp:lastModifiedBy>Lee Chao</cp:lastModifiedBy>
  <cp:revision>130</cp:revision>
  <dcterms:created xsi:type="dcterms:W3CDTF">2019-12-09T05:20:19Z</dcterms:created>
  <dcterms:modified xsi:type="dcterms:W3CDTF">2020-12-24T08:08:23Z</dcterms:modified>
</cp:coreProperties>
</file>