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4" y="15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F6DD-0F1A-4B8A-8705-AADCC8A82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JavaScript-ES5</a:t>
            </a:r>
            <a:r>
              <a:rPr lang="zh-CN" altLang="en-US" sz="6000"/>
              <a:t>阶段核心</a:t>
            </a:r>
            <a:endParaRPr lang="zh-CN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1F9D8-B804-494F-8366-8BC9A59C3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Browser/node.js - </a:t>
            </a:r>
            <a:r>
              <a:rPr lang="zh-CN" altLang="en-US" dirty="0"/>
              <a:t>通用的部分</a:t>
            </a:r>
            <a:endParaRPr lang="en-US" altLang="zh-CN" dirty="0"/>
          </a:p>
          <a:p>
            <a:r>
              <a:rPr lang="zh-CN" altLang="en-US" dirty="0"/>
              <a:t>查缺补漏提升理解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704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124D-1CA6-4400-8107-E5E0A741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数组（</a:t>
            </a:r>
            <a:r>
              <a:rPr lang="en-US" altLang="zh-CN" dirty="0"/>
              <a:t>Array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7940-9032-4D51-A1F5-D51F7DF4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数组是有序的</a:t>
            </a:r>
            <a:r>
              <a:rPr lang="zh-CN" altLang="en-US" b="1" u="sng" dirty="0"/>
              <a:t>数据</a:t>
            </a:r>
            <a:r>
              <a:rPr lang="zh-CN" altLang="en-US" dirty="0"/>
              <a:t>聚合，是一种</a:t>
            </a:r>
            <a:r>
              <a:rPr lang="en-US" altLang="zh-CN" dirty="0"/>
              <a:t>Object</a:t>
            </a:r>
            <a:r>
              <a:rPr lang="zh-CN" altLang="en-US" dirty="0"/>
              <a:t>，常当作：列表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直接量创建数组：</a:t>
            </a:r>
            <a:r>
              <a:rPr lang="en-US" altLang="zh-CN" dirty="0"/>
              <a:t>[0,</a:t>
            </a:r>
            <a:r>
              <a:rPr lang="zh-CN" altLang="en-US" dirty="0"/>
              <a:t> </a:t>
            </a:r>
            <a:r>
              <a:rPr lang="en-US" altLang="zh-CN" dirty="0"/>
              <a:t>'</a:t>
            </a:r>
            <a:r>
              <a:rPr lang="en-US" altLang="zh-CN" dirty="0" err="1"/>
              <a:t>abc</a:t>
            </a:r>
            <a:r>
              <a:rPr lang="en-US" altLang="zh-CN" dirty="0"/>
              <a:t>', {b: 2}, null, true, [1, ,3]]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运算符创建：</a:t>
            </a:r>
            <a:r>
              <a:rPr lang="en-US" altLang="zh-CN" dirty="0"/>
              <a:t>new Array(&lt;length&gt;)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拥有创建、更新、查询的物理操作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如果有</a:t>
            </a:r>
            <a:r>
              <a:rPr lang="en-US" altLang="zh-CN" dirty="0"/>
              <a:t>a = []</a:t>
            </a:r>
            <a:r>
              <a:rPr lang="zh-CN" altLang="en-US" dirty="0"/>
              <a:t>，则可以</a:t>
            </a:r>
            <a:r>
              <a:rPr lang="en-US" altLang="zh-CN" dirty="0"/>
              <a:t>a[4] = 3</a:t>
            </a:r>
            <a:r>
              <a:rPr lang="zh-CN" altLang="en-US" dirty="0"/>
              <a:t>来修改数组的属性</a:t>
            </a:r>
          </a:p>
          <a:p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数组有很多</a:t>
            </a:r>
            <a:r>
              <a:rPr lang="zh-CN" altLang="en-US" b="1" u="sng" dirty="0"/>
              <a:t>原型？</a:t>
            </a:r>
            <a:r>
              <a:rPr lang="zh-CN" altLang="en-US" dirty="0"/>
              <a:t>方法：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https://developer.mozilla.org/en-US/docs/Web/JavaScript/Reference/Global_Objects/Array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02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CCE1-FE66-495D-A534-10DED49B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函数（</a:t>
            </a:r>
            <a:r>
              <a:rPr lang="en-US" altLang="zh-CN" dirty="0"/>
              <a:t>Function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F52B-E694-4395-B45F-3A490909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函数定义是一个用于稍后执行的程序内容，是一种</a:t>
            </a:r>
            <a:r>
              <a:rPr lang="en-US" altLang="zh-CN" dirty="0"/>
              <a:t>Object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感觉像是撰写了一份合约，准备未来按照其内容执行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function</a:t>
            </a:r>
            <a:r>
              <a:rPr lang="zh-CN" altLang="en-US" dirty="0"/>
              <a:t>运算符创建函数定义：</a:t>
            </a:r>
            <a:r>
              <a:rPr lang="en-US" altLang="zh-CN" dirty="0"/>
              <a:t>function a() { … }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函数定义就是一种</a:t>
            </a:r>
            <a:r>
              <a:rPr lang="zh-CN" altLang="en-US" b="1" dirty="0"/>
              <a:t>数据</a:t>
            </a:r>
            <a:r>
              <a:rPr lang="zh-CN" altLang="en-US" dirty="0"/>
              <a:t>，就是一种</a:t>
            </a:r>
            <a:r>
              <a:rPr lang="zh-CN" altLang="en-US" b="1" dirty="0"/>
              <a:t>对象</a:t>
            </a:r>
            <a:r>
              <a:rPr lang="zh-CN" altLang="en-US" dirty="0"/>
              <a:t>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u="sng" dirty="0"/>
              <a:t>形参</a:t>
            </a:r>
            <a:r>
              <a:rPr lang="zh-CN" altLang="en-US" dirty="0"/>
              <a:t> 可以作为该作用域下的 </a:t>
            </a:r>
            <a:r>
              <a:rPr lang="zh-CN" altLang="en-US" b="1" u="sng" dirty="0"/>
              <a:t>变量标识符</a:t>
            </a:r>
            <a:endParaRPr lang="en-US" altLang="zh-CN" b="1" u="sng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函数调用是执行函数定义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随函数执行时创建的 </a:t>
            </a:r>
            <a:r>
              <a:rPr lang="zh-CN" altLang="en-US" b="1" u="sng" dirty="0"/>
              <a:t>词法作用域</a:t>
            </a:r>
            <a:r>
              <a:rPr lang="zh-CN" altLang="en-US" dirty="0"/>
              <a:t> 和</a:t>
            </a:r>
            <a:r>
              <a:rPr lang="en-US" altLang="zh-CN" dirty="0"/>
              <a:t> </a:t>
            </a:r>
            <a:r>
              <a:rPr lang="zh-CN" altLang="en-US" b="1" u="sng" dirty="0"/>
              <a:t>块级作用域</a:t>
            </a:r>
            <a:endParaRPr lang="en-US" altLang="zh-CN" b="1" u="sng" dirty="0"/>
          </a:p>
        </p:txBody>
      </p:sp>
    </p:spTree>
    <p:extLst>
      <p:ext uri="{BB962C8B-B14F-4D97-AF65-F5344CB8AC3E}">
        <p14:creationId xmlns:p14="http://schemas.microsoft.com/office/powerpoint/2010/main" val="341571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7B2F-1728-4037-A9CA-4FCB99C0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词法（</a:t>
            </a:r>
            <a:r>
              <a:rPr lang="en-US" altLang="zh-CN" dirty="0"/>
              <a:t>Lexical Structure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2955-0FAD-4AEA-8B87-CF97C8A4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编码（</a:t>
            </a:r>
            <a:r>
              <a:rPr lang="en-US" altLang="zh-CN" dirty="0"/>
              <a:t>Character Set</a:t>
            </a:r>
            <a:r>
              <a:rPr lang="zh-CN" altLang="en-US" dirty="0"/>
              <a:t>）：</a:t>
            </a:r>
            <a:r>
              <a:rPr lang="en-US" altLang="zh-CN" dirty="0"/>
              <a:t>ECMAScript</a:t>
            </a:r>
            <a:r>
              <a:rPr lang="zh-CN" altLang="en-US" dirty="0"/>
              <a:t>的代码文件被要求固定使用</a:t>
            </a:r>
            <a:r>
              <a:rPr lang="en-US" altLang="zh-CN" dirty="0"/>
              <a:t>Unicode</a:t>
            </a:r>
            <a:r>
              <a:rPr lang="zh-CN" altLang="en-US" dirty="0"/>
              <a:t>字符集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言外之意这是个要求，不需要被讨论。非</a:t>
            </a:r>
            <a:r>
              <a:rPr lang="en-US" altLang="zh-CN" dirty="0"/>
              <a:t>Unicode</a:t>
            </a:r>
            <a:r>
              <a:rPr lang="zh-CN" altLang="en-US" dirty="0"/>
              <a:t>的</a:t>
            </a:r>
            <a:r>
              <a:rPr lang="en-US" altLang="zh-CN" dirty="0"/>
              <a:t>*.</a:t>
            </a:r>
            <a:r>
              <a:rPr lang="en-US" altLang="zh-CN" dirty="0" err="1"/>
              <a:t>js</a:t>
            </a:r>
            <a:r>
              <a:rPr lang="zh-CN" altLang="en-US" dirty="0"/>
              <a:t>都是错误的。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注释（</a:t>
            </a:r>
            <a:r>
              <a:rPr lang="en-US" altLang="zh-CN" dirty="0"/>
              <a:t>Comments</a:t>
            </a:r>
            <a:r>
              <a:rPr lang="zh-CN" altLang="en-US" dirty="0"/>
              <a:t>）：不参与执行的文本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行注释 </a:t>
            </a:r>
            <a:r>
              <a:rPr lang="en-US" altLang="zh-CN" dirty="0"/>
              <a:t>- //</a:t>
            </a:r>
            <a:r>
              <a:rPr lang="zh-CN" altLang="en-US" dirty="0"/>
              <a:t> </a:t>
            </a:r>
            <a:r>
              <a:rPr lang="en-US" altLang="zh-CN" dirty="0"/>
              <a:t>TODO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块注释</a:t>
            </a:r>
            <a:r>
              <a:rPr lang="en-US" altLang="zh-CN" dirty="0"/>
              <a:t> - /* … */</a:t>
            </a:r>
            <a:r>
              <a:rPr lang="zh-CN" altLang="en-US" dirty="0"/>
              <a:t>，</a:t>
            </a:r>
            <a:r>
              <a:rPr lang="en-US" altLang="zh-CN" dirty="0"/>
              <a:t>/** … */</a:t>
            </a:r>
            <a:r>
              <a:rPr lang="zh-CN" altLang="en-US" dirty="0"/>
              <a:t>，</a:t>
            </a:r>
            <a:r>
              <a:rPr lang="en-US" altLang="zh-CN" dirty="0"/>
              <a:t>/!* … */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直接量（</a:t>
            </a:r>
            <a:r>
              <a:rPr lang="en-US" altLang="zh-CN" dirty="0"/>
              <a:t>Literals</a:t>
            </a:r>
            <a:r>
              <a:rPr lang="zh-CN" altLang="en-US" dirty="0"/>
              <a:t>）：用于直接表示数据的特定符号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数值、字符串、布尔值、正则表达式、</a:t>
            </a:r>
            <a:r>
              <a:rPr lang="en-US" altLang="zh-CN" dirty="0"/>
              <a:t>null</a:t>
            </a:r>
            <a:r>
              <a:rPr lang="zh-CN" altLang="en-US" dirty="0"/>
              <a:t>、对象、数组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分号（</a:t>
            </a:r>
            <a:r>
              <a:rPr lang="en-US" altLang="zh-CN" dirty="0"/>
              <a:t>Semicolons</a:t>
            </a:r>
            <a:r>
              <a:rPr lang="zh-CN" altLang="en-US" dirty="0"/>
              <a:t>）：截断语句的符号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可选的，根据个人习惯来决定。主讲认为不写分号会提高心智负担。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88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A5DF-7B61-4F17-92B2-B6FC1B60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 </a:t>
            </a:r>
            <a:r>
              <a:rPr lang="en-US" altLang="zh-CN" dirty="0"/>
              <a:t>- </a:t>
            </a:r>
            <a:r>
              <a:rPr lang="zh-CN" altLang="en-US" dirty="0"/>
              <a:t>保留字（</a:t>
            </a:r>
            <a:r>
              <a:rPr lang="en-US" altLang="zh-CN" dirty="0"/>
              <a:t>Reserved Word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3CDBA7-6E47-4622-B125-331D48FD8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765147"/>
              </p:ext>
            </p:extLst>
          </p:nvPr>
        </p:nvGraphicFramePr>
        <p:xfrm>
          <a:off x="1096963" y="1846263"/>
          <a:ext cx="10058398" cy="375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58627898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308852036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15667945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16068097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3198604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62739887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21453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break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return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typeof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6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switch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this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3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continue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instanceof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throw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debugger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finally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5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92827"/>
                  </a:ext>
                </a:extLst>
              </a:tr>
              <a:tr h="796945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ES6 </a:t>
                      </a:r>
                      <a:r>
                        <a:rPr lang="zh-CN" altLang="en-US" dirty="0"/>
                        <a:t>补充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4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import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90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implements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private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public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package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protected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await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295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1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134A-F881-44D4-9164-C557AE78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 </a:t>
            </a:r>
            <a:r>
              <a:rPr lang="en-US" altLang="zh-CN" dirty="0"/>
              <a:t>- </a:t>
            </a:r>
            <a:r>
              <a:rPr lang="zh-CN" altLang="en-US" dirty="0"/>
              <a:t>标识符（</a:t>
            </a:r>
            <a:r>
              <a:rPr lang="en-US" altLang="zh-CN" dirty="0"/>
              <a:t>Identifiers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F743-D500-4DAD-BF90-918BA2C8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在特定作用域（</a:t>
            </a:r>
            <a:r>
              <a:rPr lang="en-US" altLang="zh-CN" dirty="0"/>
              <a:t>Scope</a:t>
            </a:r>
            <a:r>
              <a:rPr lang="zh-CN" altLang="en-US" dirty="0"/>
              <a:t>）内标识“客观存在”唯一的符号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“</a:t>
            </a:r>
            <a:r>
              <a:rPr lang="en-US" altLang="zh-CN" dirty="0"/>
              <a:t>_</a:t>
            </a:r>
            <a:r>
              <a:rPr lang="zh-CN" altLang="en-US" dirty="0"/>
              <a:t>”、“</a:t>
            </a:r>
            <a:r>
              <a:rPr lang="en-US" altLang="zh-CN" dirty="0"/>
              <a:t>$</a:t>
            </a:r>
            <a:r>
              <a:rPr lang="zh-CN" altLang="en-US" dirty="0"/>
              <a:t>”和字母开头，包含数字、字母、</a:t>
            </a:r>
            <a:r>
              <a:rPr lang="en-US" altLang="zh-CN" dirty="0"/>
              <a:t>_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不是保留字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尽量不使用非英文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可以被创建、查询、修改（变量标识符）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命名规范（一些建议，不必盲从）：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名词性使用小驼峰 </a:t>
            </a:r>
            <a:r>
              <a:rPr lang="en-US" altLang="zh-CN" dirty="0"/>
              <a:t>- user, project, administrator, customer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动词性使用动宾短语小驼峰 </a:t>
            </a:r>
            <a:r>
              <a:rPr lang="en-US" altLang="zh-CN" dirty="0"/>
              <a:t>- </a:t>
            </a:r>
            <a:r>
              <a:rPr lang="en-US" altLang="zh-CN" dirty="0" err="1"/>
              <a:t>getUser</a:t>
            </a:r>
            <a:r>
              <a:rPr lang="en-US" altLang="zh-CN" dirty="0"/>
              <a:t>, </a:t>
            </a:r>
            <a:r>
              <a:rPr lang="en-US" altLang="zh-CN" dirty="0" err="1"/>
              <a:t>setState</a:t>
            </a:r>
            <a:r>
              <a:rPr lang="en-US" altLang="zh-CN" dirty="0"/>
              <a:t>, </a:t>
            </a:r>
            <a:r>
              <a:rPr lang="en-US" altLang="zh-CN" dirty="0" err="1"/>
              <a:t>getProjectById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构造函数、类、命名空间使用大驼峰 </a:t>
            </a:r>
            <a:r>
              <a:rPr lang="en-US" altLang="zh-CN" dirty="0"/>
              <a:t>- User, Project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u="sng" dirty="0"/>
              <a:t>避免使用复数</a:t>
            </a:r>
            <a:r>
              <a:rPr lang="zh-CN" altLang="en-US" dirty="0"/>
              <a:t>来表示复合体概念 </a:t>
            </a:r>
            <a:r>
              <a:rPr lang="en-US" altLang="zh-CN" dirty="0"/>
              <a:t>- users -&gt; </a:t>
            </a:r>
            <a:r>
              <a:rPr lang="en-US" altLang="zh-CN" dirty="0" err="1"/>
              <a:t>userList</a:t>
            </a:r>
            <a:r>
              <a:rPr lang="en-US" altLang="zh-CN" dirty="0"/>
              <a:t>, </a:t>
            </a:r>
            <a:r>
              <a:rPr lang="en-US" altLang="zh-CN" dirty="0" err="1"/>
              <a:t>userMap</a:t>
            </a:r>
            <a:r>
              <a:rPr lang="en-US" altLang="zh-CN" dirty="0"/>
              <a:t>, </a:t>
            </a:r>
            <a:r>
              <a:rPr lang="en-US" altLang="zh-CN" dirty="0" err="1"/>
              <a:t>userStore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01168" lvl="1" indent="0" algn="ctr">
              <a:buNone/>
            </a:pPr>
            <a:r>
              <a:rPr lang="zh-CN" altLang="en-US" dirty="0"/>
              <a:t>好的命名是成功的一般，给孩子取个好名字</a:t>
            </a:r>
            <a:r>
              <a:rPr lang="en-US" altLang="zh-CN" dirty="0"/>
              <a:t>~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843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FDB2-CE90-4167-A6D6-B90F9B02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数据类型（</a:t>
            </a:r>
            <a:r>
              <a:rPr lang="en-US" altLang="zh-CN" dirty="0"/>
              <a:t>Data Type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75E024-E115-4DB9-82DF-59380A30D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189735"/>
              </p:ext>
            </p:extLst>
          </p:nvPr>
        </p:nvGraphicFramePr>
        <p:xfrm>
          <a:off x="1096963" y="1846263"/>
          <a:ext cx="10058400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0948305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69853347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339585134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简单（传值）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</a:t>
                      </a: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0.2 0x23ae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0o65 -120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18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'a', '</a:t>
                      </a: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'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9685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布尔</a:t>
                      </a:r>
                      <a:r>
                        <a:rPr lang="en-US" altLang="zh-CN" dirty="0" err="1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true, 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7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引用（传地址）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</a:t>
                      </a:r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除了简单类型 </a:t>
                      </a:r>
                      <a:r>
                        <a:rPr lang="en-US" altLang="zh-CN" dirty="0"/>
                        <a:t>[] null undefined {}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3211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上述约定不能违背，所以</a:t>
                      </a:r>
                      <a:r>
                        <a:rPr lang="en-US" altLang="zh-CN" dirty="0"/>
                        <a:t>JS</a:t>
                      </a:r>
                      <a:r>
                        <a:rPr lang="zh-CN" altLang="en-US" dirty="0"/>
                        <a:t>程序员不需要考虑：简单类型是否传址</a:t>
                      </a:r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相比较支持取址的编程语言（比如</a:t>
                      </a: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），砍掉了一个思考维度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9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80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66AB-A662-4F43-974B-20C02BAE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 </a:t>
            </a:r>
            <a:r>
              <a:rPr lang="en-US" altLang="zh-CN" dirty="0"/>
              <a:t>- </a:t>
            </a:r>
            <a:r>
              <a:rPr lang="zh-CN" altLang="en-US" dirty="0"/>
              <a:t>弱数据类型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F097-5A8A-432A-8098-CBFB9C3D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u="sng" dirty="0"/>
              <a:t>解释</a:t>
            </a:r>
            <a:r>
              <a:rPr lang="zh-CN" altLang="en-US" dirty="0"/>
              <a:t>阶段不检查类型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u="sng" dirty="0"/>
              <a:t>运行</a:t>
            </a:r>
            <a:r>
              <a:rPr lang="zh-CN" altLang="en-US" dirty="0"/>
              <a:t>时引发数据类型问题引发的错误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大多数时候，你能保证数据符合类型要求，其实没必要检查。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你正处于你正在工作的作用域，意味着你可以完全对类型负责。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相对强类型的不安全感是可以理解的。本来就是两种“哲学”。</a:t>
            </a:r>
            <a:endParaRPr lang="en-US" altLang="zh-CN" dirty="0"/>
          </a:p>
          <a:p>
            <a:pPr marL="0" algn="ctr">
              <a:buNone/>
            </a:pPr>
            <a:endParaRPr lang="en-US" altLang="zh-CN" dirty="0"/>
          </a:p>
          <a:p>
            <a:pPr marL="0" algn="ctr">
              <a:buNone/>
            </a:pPr>
            <a:r>
              <a:rPr lang="zh-CN" altLang="en-US" dirty="0"/>
              <a:t>“实用主义”和“本源论”的碰撞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让程序员更关注“把它当作什么来用”，而相对的不关注“它本来是什么”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砸核桃的例子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改造个东西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42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342B-200B-4108-84E6-36D0F2CB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表达式（</a:t>
            </a:r>
            <a:r>
              <a:rPr lang="en-US" altLang="zh-CN" dirty="0"/>
              <a:t>Expression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D24710-3714-415D-BB75-8BCF9A094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885716"/>
              </p:ext>
            </p:extLst>
          </p:nvPr>
        </p:nvGraphicFramePr>
        <p:xfrm>
          <a:off x="1096963" y="1846263"/>
          <a:ext cx="10058400" cy="332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79703089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71827123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2190493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7366243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77895146"/>
                    </a:ext>
                  </a:extLst>
                </a:gridCol>
              </a:tblGrid>
              <a:tr h="1854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u="sng" dirty="0"/>
                        <a:t>表达式</a:t>
                      </a:r>
                      <a:r>
                        <a:rPr lang="zh-CN" altLang="en-US" dirty="0"/>
                        <a:t>是</a:t>
                      </a:r>
                      <a:r>
                        <a:rPr lang="zh-CN" altLang="en-US" b="1" u="sng" dirty="0"/>
                        <a:t>不改变世界状态</a:t>
                      </a:r>
                      <a:r>
                        <a:rPr lang="zh-CN" altLang="en-US" dirty="0"/>
                        <a:t>的执行概念</a:t>
                      </a:r>
                      <a:endParaRPr lang="en-US" altLang="zh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23873"/>
                  </a:ext>
                </a:extLst>
              </a:tr>
              <a:tr h="18542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8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</a:t>
                      </a:r>
                      <a:r>
                        <a:rPr lang="zh-CN" altLang="en-US" dirty="0"/>
                        <a:t>负数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转化为数值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2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typeof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*,/,%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0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+,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字符串连接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&gt;&gt;&gt;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0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&lt;, &lt;=, &gt;, 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instanceof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6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,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36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8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0033-EB38-4826-9AA9-1B3193B6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语句（</a:t>
            </a:r>
            <a:r>
              <a:rPr lang="en-US" altLang="zh-CN" dirty="0"/>
              <a:t>Statement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D462-CAA4-4490-AE7C-A327F2B1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u="sng" dirty="0"/>
              <a:t>语句</a:t>
            </a:r>
            <a:r>
              <a:rPr lang="zh-CN" altLang="en-US" dirty="0"/>
              <a:t>是</a:t>
            </a:r>
            <a:r>
              <a:rPr lang="zh-CN" altLang="en-US" b="1" u="sng" dirty="0"/>
              <a:t>不改变世界状态</a:t>
            </a:r>
            <a:r>
              <a:rPr lang="zh-CN" altLang="en-US" dirty="0"/>
              <a:t>的执行概念和</a:t>
            </a:r>
            <a:r>
              <a:rPr lang="zh-CN" altLang="en-US" b="1" u="sng" dirty="0"/>
              <a:t>控制结构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标识符声明语句：</a:t>
            </a:r>
            <a:r>
              <a:rPr lang="en-US" altLang="zh-CN" dirty="0"/>
              <a:t>var, function, const, let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条件语句：</a:t>
            </a:r>
            <a:r>
              <a:rPr lang="en-US" altLang="zh-CN" dirty="0"/>
              <a:t>if, else, switch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循环语句：</a:t>
            </a:r>
            <a:r>
              <a:rPr lang="en-US" altLang="zh-CN" dirty="0"/>
              <a:t>while, for, for/in, do/while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跳转语句：</a:t>
            </a:r>
            <a:r>
              <a:rPr lang="en-US" altLang="zh-CN" dirty="0"/>
              <a:t>break, continue, return, throw, try/catch/finally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6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84C0-AC9F-4613-ABA0-BD8496C2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对象（</a:t>
            </a:r>
            <a:r>
              <a:rPr lang="en-US" altLang="zh-CN" dirty="0"/>
              <a:t>Object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35B7-9E6E-4D90-A5AD-4E9AF5E3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对象是无序的</a:t>
            </a:r>
            <a:r>
              <a:rPr lang="zh-CN" altLang="en-US" b="1" u="sng" dirty="0"/>
              <a:t>数据</a:t>
            </a:r>
            <a:r>
              <a:rPr lang="zh-CN" altLang="en-US" dirty="0"/>
              <a:t>聚合，通常当作：字符映射、命名空间、朴素数据对象、集合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直接量创建对象：</a:t>
            </a:r>
            <a:r>
              <a:rPr lang="en-US" altLang="zh-CN" dirty="0"/>
              <a:t>{ a: 0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运算符创建：</a:t>
            </a:r>
            <a:r>
              <a:rPr lang="en-US" altLang="zh-CN" dirty="0"/>
              <a:t>new Object()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拥有创建、更新、查询的物理操作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属性（</a:t>
            </a:r>
            <a:r>
              <a:rPr lang="en-US" altLang="zh-CN" dirty="0"/>
              <a:t>Property</a:t>
            </a:r>
            <a:r>
              <a:rPr lang="zh-CN" altLang="en-US" dirty="0"/>
              <a:t>）相关操作，假如</a:t>
            </a:r>
            <a:r>
              <a:rPr lang="en-US" altLang="zh-CN" dirty="0"/>
              <a:t>a = { foo: 987 }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访问与更新（属性标识符、属性名表达式）：</a:t>
            </a:r>
            <a:r>
              <a:rPr lang="en-US" altLang="zh-CN" dirty="0" err="1"/>
              <a:t>a.abc</a:t>
            </a:r>
            <a:r>
              <a:rPr lang="en-US" altLang="zh-CN" dirty="0"/>
              <a:t> = 1, a[1 + 3] = true, </a:t>
            </a:r>
            <a:r>
              <a:rPr lang="en-US" altLang="zh-CN" dirty="0" err="1"/>
              <a:t>a.abc</a:t>
            </a:r>
            <a:endParaRPr lang="en-US" altLang="zh-CN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删除：</a:t>
            </a:r>
            <a:r>
              <a:rPr lang="en-US" altLang="zh-CN" dirty="0"/>
              <a:t>delete a[4],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 err="1"/>
              <a:t>a.abc</a:t>
            </a:r>
            <a:endParaRPr lang="en-US" altLang="zh-CN" dirty="0"/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存在性测试：</a:t>
            </a:r>
            <a:r>
              <a:rPr lang="en-US" altLang="zh-CN" dirty="0"/>
              <a:t>foo in a === true, b in a === false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3178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677</TotalTime>
  <Words>952</Words>
  <Application>Microsoft Office PowerPoint</Application>
  <PresentationFormat>Widescreen</PresentationFormat>
  <Paragraphs>175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微软雅黑 Light</vt:lpstr>
      <vt:lpstr>Arial</vt:lpstr>
      <vt:lpstr>Calibri</vt:lpstr>
      <vt:lpstr>Calibri Light</vt:lpstr>
      <vt:lpstr>Wingdings</vt:lpstr>
      <vt:lpstr>Retrospect</vt:lpstr>
      <vt:lpstr>JavaScript-ES5阶段核心</vt:lpstr>
      <vt:lpstr>词法（Lexical Structure）</vt:lpstr>
      <vt:lpstr>词法 - 保留字（Reserved Word）</vt:lpstr>
      <vt:lpstr>词法 - 标识符（Identifiers）</vt:lpstr>
      <vt:lpstr>数据类型（Data Type）</vt:lpstr>
      <vt:lpstr>数据类型 - 弱数据类型</vt:lpstr>
      <vt:lpstr>表达式（Expression）</vt:lpstr>
      <vt:lpstr>语句（Statement）</vt:lpstr>
      <vt:lpstr>对象（Object）</vt:lpstr>
      <vt:lpstr>数组（Array）</vt:lpstr>
      <vt:lpstr>函数（Function）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Chao</dc:creator>
  <cp:lastModifiedBy>Lee Chao</cp:lastModifiedBy>
  <cp:revision>167</cp:revision>
  <dcterms:created xsi:type="dcterms:W3CDTF">2021-01-13T00:55:08Z</dcterms:created>
  <dcterms:modified xsi:type="dcterms:W3CDTF">2021-01-20T07:52:05Z</dcterms:modified>
</cp:coreProperties>
</file>