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83" r:id="rId4"/>
    <p:sldId id="279" r:id="rId5"/>
    <p:sldId id="281" r:id="rId6"/>
    <p:sldId id="284" r:id="rId7"/>
    <p:sldId id="260" r:id="rId8"/>
    <p:sldId id="263" r:id="rId9"/>
    <p:sldId id="278" r:id="rId10"/>
    <p:sldId id="264" r:id="rId11"/>
    <p:sldId id="265" r:id="rId12"/>
    <p:sldId id="267" r:id="rId13"/>
    <p:sldId id="268" r:id="rId14"/>
    <p:sldId id="271" r:id="rId15"/>
    <p:sldId id="272" r:id="rId16"/>
    <p:sldId id="273" r:id="rId17"/>
    <p:sldId id="274" r:id="rId18"/>
    <p:sldId id="276" r:id="rId19"/>
    <p:sldId id="277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C9FD421-407B-43CE-951F-49B8B315E36E}">
  <a:tblStyle styleId="{6C9FD421-407B-43CE-951F-49B8B315E36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08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6256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anu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anu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nicole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Anu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Add a graphic with a graph with one set of weights and another graphic with another set of weights and show the weights and show how they are not the same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nicole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Nicole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Show github icons and then click and show the picture, add all of our urls on the top of the page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nicole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anu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Anu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Not the right information, use combinatorial control diagram which shows combinations of transcription factors which might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Anu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All are directed, but only some are weighted.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nicole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nicole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anu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anu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38761D"/>
              </a:buClr>
              <a:buSzPct val="100000"/>
              <a:defRPr sz="4800" b="1">
                <a:solidFill>
                  <a:srgbClr val="38761D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803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38761D"/>
              </a:buClr>
              <a:buSzPct val="100000"/>
              <a:buNone/>
              <a:defRPr sz="2800" b="1">
                <a:solidFill>
                  <a:srgbClr val="38761D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0" y="1224745"/>
            <a:ext cx="9144000" cy="152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900" dirty="0"/>
              <a:t>Design and Layout Improvement to GRNsight v2.0</a:t>
            </a:r>
            <a:r>
              <a:rPr lang="en" sz="3200" dirty="0"/>
              <a:t>: </a:t>
            </a:r>
            <a:r>
              <a:rPr lang="en" sz="2600" dirty="0"/>
              <a:t>a Web Application and Service for Visualizing Small- to Medium-Scale Gene Regulatory Networks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0750" y="2912383"/>
            <a:ext cx="9113400" cy="157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b="1"/>
              <a:t>Nicole Anguiano and Anindita Varshneya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Department of Biology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Department of Electrical Engineering and Computer Science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Loyola Marymount University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LMU Undergraduate Research Symposium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March 25, 2017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t="8525" b="9102"/>
          <a:stretch/>
        </p:blipFill>
        <p:spPr>
          <a:xfrm>
            <a:off x="7184750" y="76200"/>
            <a:ext cx="1883050" cy="8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72872"/>
            <a:ext cx="1345849" cy="6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GRNsight_logo_20140710_mai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0" y="108755"/>
            <a:ext cx="1898342" cy="8149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GRNsight Automatically Lays Out Weighted and Unweighted Networks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375" y="996474"/>
            <a:ext cx="6330425" cy="39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-1" y="4854684"/>
            <a:ext cx="442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Dahlquist</a:t>
            </a:r>
            <a:r>
              <a:rPr lang="en-US" sz="1400" b="1" dirty="0" smtClean="0"/>
              <a:t> et al. (2016) </a:t>
            </a:r>
            <a:r>
              <a:rPr lang="en-US" sz="1400" b="1" i="1" dirty="0" err="1" smtClean="0"/>
              <a:t>PeerJ</a:t>
            </a:r>
            <a:r>
              <a:rPr lang="en-US" sz="1400" b="1" i="1" dirty="0" smtClean="0"/>
              <a:t> Computer Science</a:t>
            </a:r>
            <a:endParaRPr lang="en-US" sz="1400" b="1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GRNsight Has a Service-Oriented Architecture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3925"/>
            <a:ext cx="8839200" cy="31968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-1" y="4854684"/>
            <a:ext cx="442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Dahlquist</a:t>
            </a:r>
            <a:r>
              <a:rPr lang="en-US" sz="1400" b="1" dirty="0" smtClean="0"/>
              <a:t> et al. (2016) </a:t>
            </a:r>
            <a:r>
              <a:rPr lang="en-US" sz="1400" b="1" i="1" dirty="0" err="1" smtClean="0"/>
              <a:t>PeerJ</a:t>
            </a:r>
            <a:r>
              <a:rPr lang="en-US" sz="1400" b="1" i="1" dirty="0" smtClean="0"/>
              <a:t> Computer Science</a:t>
            </a:r>
            <a:endParaRPr lang="en-US" sz="1400" b="1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528523" y="78269"/>
            <a:ext cx="790693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Errors and Warnings Library </a:t>
            </a:r>
            <a:r>
              <a:rPr lang="en-US" dirty="0" smtClean="0"/>
              <a:t>Was Established In </a:t>
            </a:r>
            <a:r>
              <a:rPr lang="en" dirty="0" smtClean="0"/>
              <a:t>v1.0</a:t>
            </a:r>
            <a:endParaRPr lang="en" dirty="0"/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l="2299" t="5457" r="2299" b="4775"/>
          <a:stretch/>
        </p:blipFill>
        <p:spPr>
          <a:xfrm>
            <a:off x="4964823" y="2962725"/>
            <a:ext cx="3891800" cy="20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 l="2166" t="4224" r="1974" b="3541"/>
          <a:stretch/>
        </p:blipFill>
        <p:spPr>
          <a:xfrm>
            <a:off x="4964823" y="1069120"/>
            <a:ext cx="4039075" cy="189360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0" y="1137462"/>
            <a:ext cx="4873358" cy="38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Arial"/>
              <a:buChar char="•"/>
            </a:pPr>
            <a:r>
              <a:rPr lang="en-US" b="1" dirty="0" smtClean="0">
                <a:solidFill>
                  <a:schemeClr val="dk1"/>
                </a:solidFill>
              </a:rPr>
              <a:t>When a user uploads a spreadsheet that is formatted incorrectly </a:t>
            </a:r>
            <a:r>
              <a:rPr lang="mr-IN" b="1" dirty="0" smtClean="0">
                <a:solidFill>
                  <a:schemeClr val="dk1"/>
                </a:solidFill>
              </a:rPr>
              <a:t>–</a:t>
            </a:r>
            <a:r>
              <a:rPr lang="en-US" b="1" dirty="0" smtClean="0">
                <a:solidFill>
                  <a:schemeClr val="dk1"/>
                </a:solidFill>
              </a:rPr>
              <a:t> </a:t>
            </a:r>
            <a:r>
              <a:rPr lang="en-US" b="1" dirty="0" err="1" smtClean="0">
                <a:solidFill>
                  <a:schemeClr val="dk1"/>
                </a:solidFill>
              </a:rPr>
              <a:t>GRNsight</a:t>
            </a:r>
            <a:r>
              <a:rPr lang="en-US" b="1" dirty="0" smtClean="0">
                <a:solidFill>
                  <a:schemeClr val="dk1"/>
                </a:solidFill>
              </a:rPr>
              <a:t> returns an error or a warning</a:t>
            </a:r>
          </a:p>
          <a:p>
            <a:pPr marL="571500" lvl="5" indent="-342900">
              <a:spcAft>
                <a:spcPts val="1000"/>
              </a:spcAft>
              <a:buClr>
                <a:schemeClr val="dk1"/>
              </a:buClr>
              <a:buFont typeface="Arial"/>
              <a:buChar char="•"/>
            </a:pPr>
            <a:r>
              <a:rPr lang="en-US" b="1" dirty="0" smtClean="0">
                <a:solidFill>
                  <a:schemeClr val="dk1"/>
                </a:solidFill>
              </a:rPr>
              <a:t>Fatal = graph fails to load</a:t>
            </a:r>
          </a:p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Arial"/>
              <a:buChar char="•"/>
            </a:pPr>
            <a:r>
              <a:rPr lang="en-US" b="1" dirty="0" err="1" smtClean="0">
                <a:solidFill>
                  <a:schemeClr val="dk1"/>
                </a:solidFill>
              </a:rPr>
              <a:t>Unfatal</a:t>
            </a:r>
            <a:r>
              <a:rPr lang="en-US" b="1" dirty="0" smtClean="0">
                <a:solidFill>
                  <a:schemeClr val="dk1"/>
                </a:solidFill>
              </a:rPr>
              <a:t> = graph will load</a:t>
            </a:r>
          </a:p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Arial"/>
              <a:buChar char="•"/>
            </a:pPr>
            <a:r>
              <a:rPr lang="en-US" b="1" dirty="0" smtClean="0">
                <a:solidFill>
                  <a:schemeClr val="dk1"/>
                </a:solidFill>
              </a:rPr>
              <a:t>Warning box can be closed and reopened at any time via a hyperlink underneath Force Graph Parameter sliders</a:t>
            </a:r>
            <a:endParaRPr lang="en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67151" y="216426"/>
            <a:ext cx="8805197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Test Driven Development (TDD) Ensures </a:t>
            </a:r>
            <a:r>
              <a:rPr lang="en" dirty="0" smtClean="0"/>
              <a:t>GRNsight </a:t>
            </a:r>
            <a:r>
              <a:rPr lang="en-US" dirty="0"/>
              <a:t>W</a:t>
            </a:r>
            <a:r>
              <a:rPr lang="en" dirty="0" smtClean="0"/>
              <a:t>orks </a:t>
            </a:r>
            <a:r>
              <a:rPr lang="en" dirty="0"/>
              <a:t>as </a:t>
            </a:r>
            <a:r>
              <a:rPr lang="en-US" dirty="0" smtClean="0"/>
              <a:t>E</a:t>
            </a:r>
            <a:r>
              <a:rPr lang="en" dirty="0" smtClean="0"/>
              <a:t>xpected</a:t>
            </a:r>
            <a:endParaRPr lang="en" dirty="0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75" y="2666549"/>
            <a:ext cx="3593601" cy="24017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Shape 142"/>
          <p:cNvGraphicFramePr/>
          <p:nvPr>
            <p:extLst>
              <p:ext uri="{D42A27DB-BD31-4B8C-83A1-F6EECF244321}">
                <p14:modId xmlns:p14="http://schemas.microsoft.com/office/powerpoint/2010/main" val="3624447589"/>
              </p:ext>
            </p:extLst>
          </p:nvPr>
        </p:nvGraphicFramePr>
        <p:xfrm>
          <a:off x="4419527" y="2570075"/>
          <a:ext cx="4183500" cy="2194409"/>
        </p:xfrm>
        <a:graphic>
          <a:graphicData uri="http://schemas.openxmlformats.org/drawingml/2006/table">
            <a:tbl>
              <a:tblPr>
                <a:noFill/>
                <a:tableStyleId>{6C9FD421-407B-43CE-951F-49B8B315E36E}</a:tableStyleId>
              </a:tblPr>
              <a:tblGrid>
                <a:gridCol w="1394500"/>
                <a:gridCol w="1394500"/>
                <a:gridCol w="1394500"/>
              </a:tblGrid>
              <a:tr h="364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Aspect of the code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Test coverage </a:t>
                      </a:r>
                      <a:r>
                        <a:rPr lang="en-US" b="1" dirty="0" smtClean="0"/>
                        <a:t>on</a:t>
                      </a:r>
                      <a:r>
                        <a:rPr lang="en-US" b="1" baseline="0" dirty="0" smtClean="0"/>
                        <a:t> v1.18.1 </a:t>
                      </a:r>
                      <a:r>
                        <a:rPr lang="en" b="1" dirty="0" smtClean="0"/>
                        <a:t>(%)</a:t>
                      </a:r>
                      <a:endParaRPr lang="en" b="1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Test coverage on </a:t>
                      </a:r>
                      <a:r>
                        <a:rPr lang="en-US" b="1" dirty="0" smtClean="0"/>
                        <a:t>v2.0.1</a:t>
                      </a:r>
                      <a:r>
                        <a:rPr lang="en-US" b="1" baseline="0" dirty="0" smtClean="0"/>
                        <a:t> (%)</a:t>
                      </a:r>
                      <a:endParaRPr lang="en" b="1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364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Statements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???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64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Branches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???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64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Functions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???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64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Lines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???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43" name="Shape 143"/>
          <p:cNvSpPr txBox="1"/>
          <p:nvPr/>
        </p:nvSpPr>
        <p:spPr>
          <a:xfrm>
            <a:off x="311700" y="1060343"/>
            <a:ext cx="8446200" cy="15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000" b="1" dirty="0">
                <a:solidFill>
                  <a:schemeClr val="dk1"/>
                </a:solidFill>
              </a:rPr>
              <a:t>Consists of 161 passing tests covering over 500 test </a:t>
            </a:r>
            <a:r>
              <a:rPr lang="en" sz="2000" b="1" dirty="0" smtClean="0">
                <a:solidFill>
                  <a:schemeClr val="dk1"/>
                </a:solidFill>
              </a:rPr>
              <a:t>files</a:t>
            </a:r>
            <a:r>
              <a:rPr lang="en-US" sz="2000" b="1" dirty="0" smtClean="0">
                <a:solidFill>
                  <a:schemeClr val="dk1"/>
                </a:solidFill>
              </a:rPr>
              <a:t> in beta</a:t>
            </a:r>
            <a:endParaRPr lang="en" sz="2000" b="1" dirty="0">
              <a:solidFill>
                <a:schemeClr val="dk1"/>
              </a:solidFill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000" b="1" dirty="0">
                <a:solidFill>
                  <a:schemeClr val="dk1"/>
                </a:solidFill>
              </a:rPr>
              <a:t>Executed through Mocha, a JavaScript test framework running on node.js and written in Chai, an assertion library for node.js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5522700" cy="106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Visualization of Edge Weights is User Customizable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82599" y="1438800"/>
            <a:ext cx="5421801" cy="208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 b="1" dirty="0"/>
              <a:t>By default, weights are shown only upon mouse-over of the </a:t>
            </a:r>
            <a:r>
              <a:rPr lang="en" b="1" dirty="0" smtClean="0"/>
              <a:t>edge</a:t>
            </a:r>
            <a:r>
              <a:rPr lang="en-US" b="1" dirty="0" smtClean="0"/>
              <a:t>.</a:t>
            </a:r>
            <a:endParaRPr lang="en" b="1" dirty="0"/>
          </a:p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 b="1" dirty="0"/>
              <a:t>Users can choose to always show or always hide </a:t>
            </a:r>
            <a:r>
              <a:rPr lang="en" b="1" dirty="0" smtClean="0"/>
              <a:t>weights</a:t>
            </a:r>
            <a:r>
              <a:rPr lang="en-US" b="1" dirty="0" smtClean="0"/>
              <a:t>.</a:t>
            </a:r>
            <a:endParaRPr lang="en" b="1" dirty="0"/>
          </a:p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 b="1" dirty="0"/>
              <a:t>Option exists in sidebar menu, and under Format tab in the File </a:t>
            </a:r>
            <a:r>
              <a:rPr lang="en" b="1" dirty="0" smtClean="0"/>
              <a:t>menu</a:t>
            </a:r>
            <a:r>
              <a:rPr lang="en-US" b="1" dirty="0" smtClean="0"/>
              <a:t>.</a:t>
            </a:r>
            <a:endParaRPr lang="en" b="1" dirty="0"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098" y="268575"/>
            <a:ext cx="3109401" cy="1797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9099" y="2990099"/>
            <a:ext cx="3256250" cy="18989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7230525" y="2130300"/>
            <a:ext cx="476100" cy="777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0425" y="3679200"/>
            <a:ext cx="3009373" cy="125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viewport was enlarged to allow for easier visualization on different screen sizes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34430" y="1291250"/>
            <a:ext cx="8520600" cy="366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/>
              <a:t>Three different viewport (visible area) sizes were added to adjust for different screen sizes.</a:t>
            </a:r>
          </a:p>
          <a:p>
            <a:pPr marL="1028700" lvl="1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/>
              <a:t>Small is best for 13-15” laptops</a:t>
            </a:r>
          </a:p>
          <a:p>
            <a:pPr marL="1028700" lvl="1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/>
              <a:t>Medium is best for 24” screens</a:t>
            </a:r>
          </a:p>
          <a:p>
            <a:pPr marL="1028700" lvl="1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/>
              <a:t>Large is best for 32”+ screens</a:t>
            </a:r>
          </a:p>
          <a:p>
            <a:pPr marL="571500" lvl="0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/>
              <a:t>The initial size of the viewport is chosen automatically based on the amount of available space on the user’s screen.</a:t>
            </a:r>
          </a:p>
          <a:p>
            <a:pPr marL="1028700" lvl="1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/>
              <a:t>It can also be changed via toggle switch.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t="4798"/>
          <a:stretch/>
        </p:blipFill>
        <p:spPr>
          <a:xfrm>
            <a:off x="6362625" y="1829174"/>
            <a:ext cx="2362200" cy="140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Customizable Normalization Factor Allows Users to Compare Graphs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56827" y="1305522"/>
            <a:ext cx="5607300" cy="356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/>
              <a:t>Relationship data is normalized to fit within 12 distinct edge thicknesses</a:t>
            </a:r>
          </a:p>
          <a:p>
            <a:pPr marL="571500" lvl="0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/>
              <a:t>Data from each graph is normalized according to matrix data</a:t>
            </a:r>
          </a:p>
          <a:p>
            <a:pPr marL="571500" lvl="0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/>
              <a:t>In order to compare graph visualizations, normalization factor must be the same</a:t>
            </a:r>
          </a:p>
          <a:p>
            <a:pPr marL="571500" lvl="0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/>
              <a:t>User inputs smallest value and largest value in all comparable matrices, and edge thicknesses adjust accordingly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186" y="2932504"/>
            <a:ext cx="2444855" cy="21283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906" y="861405"/>
            <a:ext cx="2148623" cy="1891209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7186138" y="2560780"/>
            <a:ext cx="289097" cy="402702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Drafting Board was Enlarged for Optimal Graph Loading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107525" y="847675"/>
            <a:ext cx="8882100" cy="38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endParaRPr b="1"/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b="1"/>
              <a:t>The drafting board (drawable area) was initially too small to allow for the graph to fully expand to an optimal layout.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b="1"/>
              <a:t>Larger viewport sizings allow for the graph to fully expand on load.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b="1"/>
              <a:t>An automatic drafting board resizing algorithm is in development to allow graphs of all sizes to come to an optimal layout.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</a:pPr>
            <a:r>
              <a:rPr lang="en" b="1"/>
              <a:t>The drafting board will expand past the size of the viewport, and can be fully seen with zooming and scrolling.</a:t>
            </a:r>
          </a:p>
          <a:p>
            <a:pPr marL="457200" lvl="0" indent="-228600">
              <a:spcBef>
                <a:spcPts val="0"/>
              </a:spcBef>
              <a:spcAft>
                <a:spcPts val="1000"/>
              </a:spcAft>
            </a:pPr>
            <a:r>
              <a:rPr lang="en" b="1"/>
              <a:t>The option of a hard (fixed to viewport) or adaptive (dynamic resizing) drafting board can be selected. 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Acknowledgments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64100" y="1000075"/>
            <a:ext cx="2513400" cy="38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Loyola Marymount University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Dr. Kam D. Dahlquist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Dr. John David N. Dionisio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Dr. Ben G. Fitzpatrick 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 u="sng"/>
              <a:t>GRNsight Team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Mihir Samdarshi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Jen Shin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Eileen Choe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Edward Bachoura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 u="sng"/>
              <a:t>GRNmap Team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Trixie Anne Roque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Edward Azinge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Natalie Williams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Kristen Horstmann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Maggie O’Neil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Brandon Klein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77500" y="1000075"/>
            <a:ext cx="2513400" cy="38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rgbClr val="FF0000"/>
                </a:solidFill>
              </a:rPr>
              <a:t>Wet Lab Team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FF0000"/>
                </a:solidFill>
              </a:rPr>
              <a:t>Monica Hong (sp?)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FF0000"/>
                </a:solidFill>
              </a:rPr>
              <a:t>Nika ???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FF0000"/>
                </a:solidFill>
              </a:rPr>
              <a:t>Katherine ???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0000"/>
                </a:solidFill>
              </a:rPr>
              <a:t>Justin????????????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850" y="178050"/>
            <a:ext cx="207645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/>
          <p:nvPr/>
        </p:nvSpPr>
        <p:spPr>
          <a:xfrm>
            <a:off x="3560975" y="2420875"/>
            <a:ext cx="4759800" cy="25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Insert Most Recent Photo Here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26080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9099"/>
          <a:stretch/>
        </p:blipFill>
        <p:spPr>
          <a:xfrm>
            <a:off x="3194000" y="1201150"/>
            <a:ext cx="2756000" cy="14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7993" y="1041305"/>
            <a:ext cx="8702408" cy="38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100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>
                <a:solidFill>
                  <a:schemeClr val="tx1"/>
                </a:solidFill>
              </a:rPr>
              <a:t>Gene regulatory networks (GRNs) consist of genes, transcription factors, and the regulatory relationships between them.</a:t>
            </a:r>
          </a:p>
          <a:p>
            <a:pPr marL="571500" lvl="0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>
                <a:solidFill>
                  <a:schemeClr val="tx1"/>
                </a:solidFill>
              </a:rPr>
              <a:t>GRNsight is an open source web application and service for visualizing models of gene regulatory networks.</a:t>
            </a:r>
          </a:p>
          <a:p>
            <a:pPr marL="571500" lvl="0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>
                <a:solidFill>
                  <a:schemeClr val="tx1"/>
                </a:solidFill>
              </a:rPr>
              <a:t>Version 1.0 established a testing framework </a:t>
            </a:r>
            <a:r>
              <a:rPr lang="en-US" b="1" dirty="0" smtClean="0">
                <a:solidFill>
                  <a:schemeClr val="tx1"/>
                </a:solidFill>
              </a:rPr>
              <a:t>created an</a:t>
            </a:r>
            <a:r>
              <a:rPr lang="en" b="1" dirty="0" smtClean="0">
                <a:solidFill>
                  <a:schemeClr val="tx1"/>
                </a:solidFill>
              </a:rPr>
              <a:t> errors </a:t>
            </a:r>
            <a:r>
              <a:rPr lang="en" b="1" dirty="0">
                <a:solidFill>
                  <a:schemeClr val="tx1"/>
                </a:solidFill>
              </a:rPr>
              <a:t>and warnings library.</a:t>
            </a:r>
          </a:p>
          <a:p>
            <a:pPr marL="571500" lvl="0" indent="-34290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b="1" dirty="0">
                <a:solidFill>
                  <a:schemeClr val="tx1"/>
                </a:solidFill>
              </a:rPr>
              <a:t>Version 2.0 is in active development, available in </a:t>
            </a:r>
            <a:r>
              <a:rPr lang="en" b="1" dirty="0" smtClean="0">
                <a:solidFill>
                  <a:schemeClr val="tx1"/>
                </a:solidFill>
              </a:rPr>
              <a:t>beta</a:t>
            </a:r>
            <a:r>
              <a:rPr lang="en-US" b="1" dirty="0" smtClean="0">
                <a:solidFill>
                  <a:schemeClr val="tx1"/>
                </a:solidFill>
              </a:rPr>
              <a:t> website</a:t>
            </a:r>
            <a:r>
              <a:rPr lang="en" b="1" dirty="0" smtClean="0">
                <a:solidFill>
                  <a:schemeClr val="tx1"/>
                </a:solidFill>
              </a:rPr>
              <a:t>, </a:t>
            </a:r>
            <a:r>
              <a:rPr lang="en" b="1" dirty="0">
                <a:solidFill>
                  <a:schemeClr val="tx1"/>
                </a:solidFill>
              </a:rPr>
              <a:t>and will allow for greater customization of the graph visuals.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102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Transcription Factors Control Gene Expression By Binding to Regulatory DNA Sequences</a:t>
            </a:r>
            <a:endParaRPr lang="en" dirty="0"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l="6976"/>
          <a:stretch/>
        </p:blipFill>
        <p:spPr>
          <a:xfrm>
            <a:off x="0" y="1320825"/>
            <a:ext cx="4064650" cy="365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275" y="3385113"/>
            <a:ext cx="4369451" cy="163130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162425" y="2335275"/>
            <a:ext cx="1366500" cy="3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Transcription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984125" y="2593100"/>
            <a:ext cx="743400" cy="3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mRNA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220950" y="3927750"/>
            <a:ext cx="898200" cy="3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Protein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2060325" y="2028200"/>
            <a:ext cx="660300" cy="3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DNA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91025" y="3927750"/>
            <a:ext cx="1182900" cy="3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Translation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3902975" y="802675"/>
            <a:ext cx="51327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 b="1" dirty="0" smtClean="0">
                <a:solidFill>
                  <a:schemeClr val="dk1"/>
                </a:solidFill>
              </a:rPr>
              <a:t>Activators </a:t>
            </a:r>
            <a:r>
              <a:rPr lang="en" sz="1800" b="1" dirty="0">
                <a:solidFill>
                  <a:schemeClr val="dk1"/>
                </a:solidFill>
              </a:rPr>
              <a:t>increase gene expression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 b="1" dirty="0">
                <a:solidFill>
                  <a:schemeClr val="dk1"/>
                </a:solidFill>
              </a:rPr>
              <a:t>Repressors decrease gene expression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 b="1" dirty="0" smtClean="0">
                <a:solidFill>
                  <a:schemeClr val="dk1"/>
                </a:solidFill>
              </a:rPr>
              <a:t>G</a:t>
            </a:r>
            <a:r>
              <a:rPr lang="en-US" sz="1800" b="1" dirty="0" err="1" smtClean="0">
                <a:solidFill>
                  <a:schemeClr val="dk1"/>
                </a:solidFill>
              </a:rPr>
              <a:t>ene</a:t>
            </a:r>
            <a:r>
              <a:rPr lang="en-US" sz="1800" b="1" dirty="0" smtClean="0">
                <a:solidFill>
                  <a:schemeClr val="dk1"/>
                </a:solidFill>
              </a:rPr>
              <a:t> regulatory network</a:t>
            </a:r>
            <a:r>
              <a:rPr lang="en" sz="1800" b="1" dirty="0" smtClean="0">
                <a:solidFill>
                  <a:schemeClr val="dk1"/>
                </a:solidFill>
              </a:rPr>
              <a:t>s </a:t>
            </a:r>
            <a:r>
              <a:rPr lang="en" sz="1800" b="1" dirty="0">
                <a:solidFill>
                  <a:schemeClr val="dk1"/>
                </a:solidFill>
              </a:rPr>
              <a:t>govern the level of expression of mRNA and proteins from those genes.</a:t>
            </a:r>
          </a:p>
        </p:txBody>
      </p:sp>
    </p:spTree>
    <p:extLst>
      <p:ext uri="{BB962C8B-B14F-4D97-AF65-F5344CB8AC3E}">
        <p14:creationId xmlns:p14="http://schemas.microsoft.com/office/powerpoint/2010/main" val="70114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0429"/>
            <a:ext cx="8520600" cy="572700"/>
          </a:xfrm>
        </p:spPr>
        <p:txBody>
          <a:bodyPr/>
          <a:lstStyle/>
          <a:p>
            <a:r>
              <a:rPr lang="en-US" altLang="en-US" dirty="0">
                <a:solidFill>
                  <a:srgbClr val="16693F"/>
                </a:solidFill>
              </a:rPr>
              <a:t>In Yeast, ~250 Transcription Factors Regulate the ~6000 Genes through Combinatorial Control</a:t>
            </a:r>
            <a:br>
              <a:rPr lang="en-US" altLang="en-US" dirty="0">
                <a:solidFill>
                  <a:srgbClr val="16693F"/>
                </a:solidFill>
              </a:rPr>
            </a:br>
            <a:endParaRPr lang="en-US" dirty="0"/>
          </a:p>
        </p:txBody>
      </p:sp>
      <p:pic>
        <p:nvPicPr>
          <p:cNvPr id="3" name="Picture 2" descr="Figure 8-17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2" t="20094" b="6676"/>
          <a:stretch/>
        </p:blipFill>
        <p:spPr bwMode="auto">
          <a:xfrm>
            <a:off x="991564" y="1217717"/>
            <a:ext cx="3057775" cy="362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811827"/>
            <a:ext cx="2339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Alberts</a:t>
            </a:r>
            <a:r>
              <a:rPr lang="en-US" sz="1600" b="1" dirty="0" smtClean="0"/>
              <a:t> </a:t>
            </a:r>
            <a:r>
              <a:rPr lang="en-US" sz="1600" b="1" i="1" dirty="0" smtClean="0"/>
              <a:t>et al.</a:t>
            </a:r>
            <a:r>
              <a:rPr lang="en-US" sz="1600" b="1" dirty="0" smtClean="0"/>
              <a:t> (2014)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2281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0429"/>
            <a:ext cx="8520600" cy="572700"/>
          </a:xfrm>
        </p:spPr>
        <p:txBody>
          <a:bodyPr/>
          <a:lstStyle/>
          <a:p>
            <a:r>
              <a:rPr lang="en-US" altLang="en-US" dirty="0">
                <a:solidFill>
                  <a:srgbClr val="16693F"/>
                </a:solidFill>
              </a:rPr>
              <a:t>In Yeast, ~250 Transcription Factors Regulate the ~6000 Genes through Combinatorial Control</a:t>
            </a:r>
            <a:br>
              <a:rPr lang="en-US" altLang="en-US" dirty="0">
                <a:solidFill>
                  <a:srgbClr val="16693F"/>
                </a:solidFill>
              </a:rPr>
            </a:br>
            <a:endParaRPr lang="en-US" dirty="0"/>
          </a:p>
        </p:txBody>
      </p:sp>
      <p:pic>
        <p:nvPicPr>
          <p:cNvPr id="3" name="Picture 2" descr="Figure 8-17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2" t="20094" b="6676"/>
          <a:stretch/>
        </p:blipFill>
        <p:spPr bwMode="auto">
          <a:xfrm>
            <a:off x="991564" y="1217717"/>
            <a:ext cx="3057775" cy="362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811827"/>
            <a:ext cx="2339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Alberts</a:t>
            </a:r>
            <a:r>
              <a:rPr lang="en-US" sz="1600" b="1" dirty="0" smtClean="0"/>
              <a:t> </a:t>
            </a:r>
            <a:r>
              <a:rPr lang="en-US" sz="1600" b="1" i="1" dirty="0" smtClean="0"/>
              <a:t>et al.</a:t>
            </a:r>
            <a:r>
              <a:rPr lang="en-US" sz="1600" b="1" dirty="0" smtClean="0"/>
              <a:t> (2014)</a:t>
            </a:r>
            <a:endParaRPr lang="en-US" sz="1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859" y="1748172"/>
            <a:ext cx="2862016" cy="29770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28466" y="4811827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Lee </a:t>
            </a:r>
            <a:r>
              <a:rPr lang="en-US" sz="1600" b="1" i="1" dirty="0" smtClean="0"/>
              <a:t>et al. </a:t>
            </a:r>
            <a:r>
              <a:rPr lang="en-US" sz="1600" b="1" dirty="0" smtClean="0"/>
              <a:t>(2002)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57121" y="119740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Gene Regulatory Network (GRN) </a:t>
            </a:r>
          </a:p>
          <a:p>
            <a:r>
              <a:rPr lang="en-US" b="1" dirty="0" smtClean="0"/>
              <a:t>of 106 Transcription Factors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29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18410"/>
            <a:ext cx="8520600" cy="572700"/>
          </a:xfrm>
        </p:spPr>
        <p:txBody>
          <a:bodyPr/>
          <a:lstStyle/>
          <a:p>
            <a:r>
              <a:rPr lang="en-US" dirty="0" err="1" smtClean="0"/>
              <a:t>GRNsight</a:t>
            </a:r>
            <a:r>
              <a:rPr lang="en-US" dirty="0" smtClean="0"/>
              <a:t> is Optimized to Visualize Small- to Medium-Scale Networks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53405"/>
            <a:ext cx="8520600" cy="354976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1" dirty="0" smtClean="0"/>
              <a:t>Programs such as </a:t>
            </a:r>
            <a:r>
              <a:rPr lang="en-US" b="1" dirty="0" err="1" smtClean="0"/>
              <a:t>Cytoscape</a:t>
            </a:r>
            <a:r>
              <a:rPr lang="en-US" b="1" dirty="0" smtClean="0"/>
              <a:t> and </a:t>
            </a:r>
            <a:r>
              <a:rPr lang="en-US" b="1" dirty="0" err="1" smtClean="0"/>
              <a:t>Gephi</a:t>
            </a:r>
            <a:r>
              <a:rPr lang="en-US" b="1" dirty="0" smtClean="0"/>
              <a:t> visualize gene regulatory networks, but are optimized for large-scale graphs.</a:t>
            </a:r>
          </a:p>
          <a:p>
            <a:endParaRPr lang="en-US" sz="1000" b="1" dirty="0" smtClean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These programs need to be installed onto computers.</a:t>
            </a:r>
          </a:p>
          <a:p>
            <a:endParaRPr lang="en-US" sz="1000" b="1" dirty="0" smtClean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Both programs are complex and have several features in addition to visualization.</a:t>
            </a:r>
          </a:p>
          <a:p>
            <a:endParaRPr lang="en-US" sz="1000" b="1" dirty="0"/>
          </a:p>
          <a:p>
            <a:pPr marL="342900" indent="-342900">
              <a:buFont typeface="Arial"/>
              <a:buChar char="•"/>
            </a:pPr>
            <a:r>
              <a:rPr lang="en-US" b="1" dirty="0" err="1" smtClean="0"/>
              <a:t>GRNsight</a:t>
            </a:r>
            <a:r>
              <a:rPr lang="en-US" b="1" dirty="0" smtClean="0"/>
              <a:t> is user-friendly, exists as a web application, and lays out network graphs that are easily interpretable.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019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95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GRNsight Accepts Excel Spreadsheets with an Adjacency Matrix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700" y="899635"/>
            <a:ext cx="5454024" cy="194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4708" y="2892735"/>
            <a:ext cx="5454015" cy="19407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715293" y="4833459"/>
            <a:ext cx="442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Dahlquist</a:t>
            </a:r>
            <a:r>
              <a:rPr lang="en-US" sz="1400" b="1" dirty="0" smtClean="0"/>
              <a:t> et al. (2016) </a:t>
            </a:r>
            <a:r>
              <a:rPr lang="en-US" sz="1400" b="1" i="1" dirty="0" err="1" smtClean="0"/>
              <a:t>PeerJ</a:t>
            </a:r>
            <a:r>
              <a:rPr lang="en-US" sz="1400" b="1" i="1" dirty="0" smtClean="0"/>
              <a:t> Computer Science</a:t>
            </a:r>
            <a:endParaRPr lang="en-US" sz="14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34222" y="1073410"/>
            <a:ext cx="3355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/>
              <a:t>Regulators and targets are in columns and rows respectively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err="1" smtClean="0"/>
              <a:t>Unweighted</a:t>
            </a:r>
            <a:r>
              <a:rPr lang="en-US" sz="2000" b="1" dirty="0" smtClean="0"/>
              <a:t> networks have 1’s and 0’s, weighted networks have real numbers instead of 1’s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/>
              <a:t>Positive numbers indicate activation and negative numbers indicate repression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15080" y="1674761"/>
            <a:ext cx="1609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8000"/>
                </a:solidFill>
              </a:rPr>
              <a:t>unweighted</a:t>
            </a:r>
            <a:endParaRPr lang="en-US" sz="2000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8654" y="3629081"/>
            <a:ext cx="1296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weighted</a:t>
            </a:r>
            <a:endParaRPr lang="en-US" sz="20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138023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600" dirty="0" err="1"/>
              <a:t>GRNsight</a:t>
            </a:r>
            <a:r>
              <a:rPr lang="en-US" sz="2600" dirty="0"/>
              <a:t> Rapidly Generates GRN Graphs Using Our Customizations to the Open Source D3 Library</a:t>
            </a:r>
            <a:br>
              <a:rPr lang="en-US" sz="2600" dirty="0"/>
            </a:br>
            <a:endParaRPr sz="26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95834" y="1108605"/>
            <a:ext cx="7207988" cy="3669338"/>
            <a:chOff x="0" y="1652387"/>
            <a:chExt cx="9094587" cy="51594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t="13497" r="16876" b="766"/>
            <a:stretch/>
          </p:blipFill>
          <p:spPr>
            <a:xfrm>
              <a:off x="0" y="1652630"/>
              <a:ext cx="9094587" cy="515923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80937" t="13447" r="938" b="75758"/>
            <a:stretch/>
          </p:blipFill>
          <p:spPr>
            <a:xfrm>
              <a:off x="7111557" y="1652387"/>
              <a:ext cx="1983030" cy="649613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311700" y="3771478"/>
            <a:ext cx="235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 milliseconds to generate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4854684"/>
            <a:ext cx="442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Dahlquist</a:t>
            </a:r>
            <a:r>
              <a:rPr lang="en-US" sz="1400" b="1" dirty="0" smtClean="0"/>
              <a:t> et al. (2016) </a:t>
            </a:r>
            <a:r>
              <a:rPr lang="en-US" sz="1400" b="1" i="1" dirty="0" err="1" smtClean="0"/>
              <a:t>PeerJ</a:t>
            </a:r>
            <a:r>
              <a:rPr lang="en-US" sz="1400" b="1" i="1" dirty="0" smtClean="0"/>
              <a:t> Computer Science</a:t>
            </a:r>
            <a:endParaRPr lang="en-US" sz="1400" b="1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9212"/>
            <a:ext cx="8520600" cy="572700"/>
          </a:xfrm>
        </p:spPr>
        <p:txBody>
          <a:bodyPr/>
          <a:lstStyle/>
          <a:p>
            <a:r>
              <a:rPr lang="en-US" sz="2600" dirty="0" err="1"/>
              <a:t>GRNsight</a:t>
            </a:r>
            <a:r>
              <a:rPr lang="en-US" sz="2600" dirty="0"/>
              <a:t> Rapidly Generates GRN Graphs Using Our Customizations to the Open Source D3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2103" y="1017916"/>
            <a:ext cx="7929194" cy="4061868"/>
            <a:chOff x="-933559" y="1635609"/>
            <a:chExt cx="10078480" cy="5159474"/>
          </a:xfrm>
        </p:grpSpPr>
        <p:grpSp>
          <p:nvGrpSpPr>
            <p:cNvPr id="4" name="Group 3"/>
            <p:cNvGrpSpPr/>
            <p:nvPr/>
          </p:nvGrpSpPr>
          <p:grpSpPr>
            <a:xfrm>
              <a:off x="50333" y="1635609"/>
              <a:ext cx="9094588" cy="5159474"/>
              <a:chOff x="-1" y="1652387"/>
              <a:chExt cx="9094588" cy="5159474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2"/>
              <a:srcRect t="13497" r="16876" b="766"/>
              <a:stretch/>
            </p:blipFill>
            <p:spPr>
              <a:xfrm>
                <a:off x="-1" y="1652630"/>
                <a:ext cx="9094588" cy="5159231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2"/>
              <a:srcRect l="80937" t="13447" r="938" b="75758"/>
              <a:stretch/>
            </p:blipFill>
            <p:spPr>
              <a:xfrm>
                <a:off x="7111557" y="1652387"/>
                <a:ext cx="1983030" cy="649613"/>
              </a:xfrm>
              <a:prstGeom prst="rect">
                <a:avLst/>
              </a:prstGeom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-933559" y="5388861"/>
              <a:ext cx="3309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10 milliseconds to generate, 5 minutes to arrange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pic>
          <p:nvPicPr>
            <p:cNvPr id="6" name="Picture 2" descr="demo-3-paper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3873" y="3205925"/>
              <a:ext cx="4408567" cy="3532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000375" y="5267325"/>
              <a:ext cx="600075" cy="40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752441" y="5372100"/>
              <a:ext cx="191409" cy="390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4835723"/>
            <a:ext cx="425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Dahlquist</a:t>
            </a:r>
            <a:r>
              <a:rPr lang="en-US" sz="1400" b="1" dirty="0" smtClean="0"/>
              <a:t> et al. (2016) </a:t>
            </a:r>
            <a:r>
              <a:rPr lang="en-US" sz="1400" b="1" i="1" dirty="0" err="1" smtClean="0"/>
              <a:t>PeerJ</a:t>
            </a:r>
            <a:r>
              <a:rPr lang="en-US" sz="1400" b="1" i="1" dirty="0" smtClean="0"/>
              <a:t> Computer Science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9276768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1039</Words>
  <Application>Microsoft Macintosh PowerPoint</Application>
  <PresentationFormat>On-screen Show (16:9)</PresentationFormat>
  <Paragraphs>143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simple-light-2</vt:lpstr>
      <vt:lpstr>Design and Layout Improvement to GRNsight v2.0: a Web Application and Service for Visualizing Small- to Medium-Scale Gene Regulatory Networks</vt:lpstr>
      <vt:lpstr>Outline</vt:lpstr>
      <vt:lpstr>Transcription Factors Control Gene Expression By Binding to Regulatory DNA Sequences</vt:lpstr>
      <vt:lpstr>In Yeast, ~250 Transcription Factors Regulate the ~6000 Genes through Combinatorial Control </vt:lpstr>
      <vt:lpstr>In Yeast, ~250 Transcription Factors Regulate the ~6000 Genes through Combinatorial Control </vt:lpstr>
      <vt:lpstr>GRNsight is Optimized to Visualize Small- to Medium-Scale Networks</vt:lpstr>
      <vt:lpstr>GRNsight Accepts Excel Spreadsheets with an Adjacency Matrix</vt:lpstr>
      <vt:lpstr>GRNsight Rapidly Generates GRN Graphs Using Our Customizations to the Open Source D3 Library </vt:lpstr>
      <vt:lpstr>GRNsight Rapidly Generates GRN Graphs Using Our Customizations to the Open Source D3 Library</vt:lpstr>
      <vt:lpstr>GRNsight Automatically Lays Out Weighted and Unweighted Networks</vt:lpstr>
      <vt:lpstr>GRNsight Has a Service-Oriented Architecture</vt:lpstr>
      <vt:lpstr>The Errors and Warnings Library Was Established In v1.0</vt:lpstr>
      <vt:lpstr>Test Driven Development (TDD) Ensures GRNsight Works as Expected</vt:lpstr>
      <vt:lpstr>Visualization of Edge Weights is User Customizable</vt:lpstr>
      <vt:lpstr>The viewport was enlarged to allow for easier visualization on different screen sizes</vt:lpstr>
      <vt:lpstr>A Customizable Normalization Factor Allows Users to Compare Graphs</vt:lpstr>
      <vt:lpstr>The Drafting Board was Enlarged for Optimal Graph Loading</vt:lpstr>
      <vt:lpstr>Acknowledgments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Layout Improvement to GRNsight v2.0: a Web Application and Service for Visualizing Small- to Medium-Scale Gene Regulatory Networks</dc:title>
  <cp:lastModifiedBy>Anu Varshneya</cp:lastModifiedBy>
  <cp:revision>10</cp:revision>
  <dcterms:modified xsi:type="dcterms:W3CDTF">2017-03-22T23:29:49Z</dcterms:modified>
</cp:coreProperties>
</file>