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23A2C0-922B-44DA-ABE6-FFCDE9D1CBB4}">
  <a:tblStyle styleName="Table_0" styleId="{2723A2C0-922B-44DA-ABE6-FFCDE9D1CBB4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Name="Table_1" styleId="{359110A9-25F4-42CA-8DC1-E134C7B6EE4B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algn="l" rtl="0" lvl="0" marR="0" indent="-171450" marL="1714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0226042" x="3291839"/>
            <a:ext cy="7056120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8653759" x="6583678"/>
            <a:ext cy="8412480" cx="30723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algn="ctr" rtl="0" marR="0" indent="-3245" marL="2403546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algn="ctr" rtl="0" marR="0" indent="-6491" marL="4807092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algn="ctr" rtl="0" marR="0" indent="-9738" marL="721063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algn="ctr" rtl="0" marR="0" indent="-283" marL="9614184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algn="ctr" rtl="0" marR="0" indent="-3530" marL="1201773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algn="ctr" rtl="0" marR="0" indent="-6776" marL="14421276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algn="ctr" rtl="0" marR="0" indent="-10024" marL="16824824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algn="ctr" rtl="0" marR="0" indent="-567" marL="1922836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07766" x="11083289"/>
            <a:ext cy="39502080" cx="2172462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469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894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3192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4622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4527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4560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4592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4624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4530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0424165" x="22715220"/>
            <a:ext cy="9875520" cx="280873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914404" x="2598420"/>
            <a:ext cy="28895038" cx="280873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469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894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3192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4622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4527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4560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4592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4624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4530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7680963" x="2194558"/>
            <a:ext cy="21724621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46958" marL="1802659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489461" marL="3905762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319265" marL="6008865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462211" marL="8412411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452757" marL="10815958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456004" marL="13219505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459249" marL="15623049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462495" marL="18026596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453042" marL="20430142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1153120" x="3467103"/>
            <a:ext cy="6537960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3952226" x="3467103"/>
            <a:ext cy="7200897" cx="3730751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7680963" x="2194558"/>
            <a:ext cy="21724621" cx="19385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7680963" x="22311359"/>
            <a:ext cy="21724621" cx="193852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7368542" x="2194559"/>
            <a:ext cy="3070857" cx="19392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0439400" x="2194559"/>
            <a:ext cy="18966180" cx="19392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7368542" x="22296123"/>
            <a:ext cy="3070857" cx="19400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10439400" x="22296123"/>
            <a:ext cy="18966180" cx="19400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10640" x="2194564"/>
            <a:ext cy="5577838" cx="14439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310641" x="17160240"/>
            <a:ext cy="28094942" cx="24536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6888482" x="2194564"/>
            <a:ext cy="22517103" cx="144399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3042881" x="8602982"/>
            <a:ext cy="2720343" cx="26334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2941318" x="8602982"/>
            <a:ext cy="19751040" cx="2633472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5763223" x="8602982"/>
            <a:ext cy="3863335" cx="26334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-3245" marL="2403546">
              <a:spcBef>
                <a:spcPts val="0"/>
              </a:spcBef>
              <a:buFont typeface="Calibri"/>
              <a:buNone/>
              <a:defRPr/>
            </a:lvl2pPr>
            <a:lvl3pPr rtl="0" indent="-6491" marL="4807092">
              <a:spcBef>
                <a:spcPts val="0"/>
              </a:spcBef>
              <a:buFont typeface="Calibri"/>
              <a:buNone/>
              <a:defRPr/>
            </a:lvl3pPr>
            <a:lvl4pPr rtl="0" indent="-9738" marL="7210638">
              <a:spcBef>
                <a:spcPts val="0"/>
              </a:spcBef>
              <a:buFont typeface="Calibri"/>
              <a:buNone/>
              <a:defRPr/>
            </a:lvl4pPr>
            <a:lvl5pPr rtl="0" indent="-283" marL="9614184">
              <a:spcBef>
                <a:spcPts val="0"/>
              </a:spcBef>
              <a:buFont typeface="Calibri"/>
              <a:buNone/>
              <a:defRPr/>
            </a:lvl5pPr>
            <a:lvl6pPr rtl="0" indent="-3530" marL="12017731">
              <a:spcBef>
                <a:spcPts val="0"/>
              </a:spcBef>
              <a:buFont typeface="Calibri"/>
              <a:buNone/>
              <a:defRPr/>
            </a:lvl6pPr>
            <a:lvl7pPr rtl="0" indent="-6776" marL="14421276">
              <a:spcBef>
                <a:spcPts val="0"/>
              </a:spcBef>
              <a:buFont typeface="Calibri"/>
              <a:buNone/>
              <a:defRPr/>
            </a:lvl7pPr>
            <a:lvl8pPr rtl="0" indent="-10024" marL="16824824">
              <a:spcBef>
                <a:spcPts val="0"/>
              </a:spcBef>
              <a:buFont typeface="Calibri"/>
              <a:buNone/>
              <a:defRPr/>
            </a:lvl8pPr>
            <a:lvl9pPr rtl="0" indent="-567" marL="19228368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1318262" x="2194558"/>
            <a:ext cy="5486399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7680963" x="2194558"/>
            <a:ext cy="21724621" cx="395020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646958" marL="1802659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489461" marL="3905762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319265" marL="6008865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462211" marL="841241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452757" marL="10815958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456004" marL="13219505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459249" marL="15623049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462495" marL="18026596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453042" marL="20430142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30510484" x="2194558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30510484" x="14996159"/>
            <a:ext cy="1752600" cx="13898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-3245" marL="24035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-6491" marL="48070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-9738" marL="72106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-283" marL="96141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-3530" marL="12017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-6776" marL="144212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-10024" marL="168248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-567" marL="1922836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30510484" x="31455359"/>
            <a:ext cy="1752600" cx="10241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19"/><Relationship Target="../media/image07.jpg" Type="http://schemas.openxmlformats.org/officeDocument/2006/relationships/image" Id="rId18"/><Relationship Target="../media/image04.jpg" Type="http://schemas.openxmlformats.org/officeDocument/2006/relationships/image" Id="rId17"/><Relationship Target="../media/image03.jpg" Type="http://schemas.openxmlformats.org/officeDocument/2006/relationships/image" Id="rId16"/><Relationship Target="../media/image18.png" Type="http://schemas.openxmlformats.org/officeDocument/2006/relationships/image" Id="rId15"/><Relationship Target="../media/image16.png" Type="http://schemas.openxmlformats.org/officeDocument/2006/relationships/image" Id="rId14"/><Relationship Target="../media/image09.png" Type="http://schemas.openxmlformats.org/officeDocument/2006/relationships/image" Id="rId21"/><Relationship Target="../notesSlides/notesSlide1.xml" Type="http://schemas.openxmlformats.org/officeDocument/2006/relationships/notesSlide" Id="rId2"/><Relationship Target="http://kdahlquist.github.io/GRNmap/" Type="http://schemas.openxmlformats.org/officeDocument/2006/relationships/hyperlink" TargetMode="External" Id="rId12"/><Relationship Target="../media/image10.png" Type="http://schemas.openxmlformats.org/officeDocument/2006/relationships/image" Id="rId22"/><Relationship Target="../media/image15.png" Type="http://schemas.openxmlformats.org/officeDocument/2006/relationships/image" Id="rId13"/><Relationship Target="../slideLayouts/slideLayout1.xml" Type="http://schemas.openxmlformats.org/officeDocument/2006/relationships/slideLayout" Id="rId1"/><Relationship Target="../media/image11.png" Type="http://schemas.openxmlformats.org/officeDocument/2006/relationships/image" Id="rId4"/><Relationship Target="../media/image13.png" Type="http://schemas.openxmlformats.org/officeDocument/2006/relationships/image" Id="rId10"/><Relationship Target="../media/image01.png" Type="http://schemas.openxmlformats.org/officeDocument/2006/relationships/image" Id="rId3"/><Relationship Target="../media/image06.png" Type="http://schemas.openxmlformats.org/officeDocument/2006/relationships/image" Id="rId11"/><Relationship Target="../media/image08.png" Type="http://schemas.openxmlformats.org/officeDocument/2006/relationships/image" Id="rId20"/><Relationship Target="../media/image00.png" Type="http://schemas.openxmlformats.org/officeDocument/2006/relationships/image" Id="rId9"/><Relationship Target="../media/image14.png" Type="http://schemas.openxmlformats.org/officeDocument/2006/relationships/image" Id="rId6"/><Relationship Target="../media/image05.png" Type="http://schemas.openxmlformats.org/officeDocument/2006/relationships/image" Id="rId5"/><Relationship Target="../media/image02.jpg" Type="http://schemas.openxmlformats.org/officeDocument/2006/relationships/image" Id="rId8"/><Relationship Target="../media/image17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577545" x="634954"/>
            <a:ext cy="4968090" cx="427364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240350" rIns="480700" lIns="480700" tIns="2403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90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GRNsight: a Web Application for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90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Anindita Varshneya**, Kam D. Dahlquist**, John David N. Dionisio*, and Ben G. Fitzpatrick***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strike="noStrike" u="none" b="0" cap="none" baseline="0" sz="3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strike="noStrike" u="none" b="0" cap="none" baseline="0" sz="3800" lang="en-US" i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y="6136989" x="835487"/>
            <a:ext cy="935205" cx="9754534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86384" x="1743592"/>
            <a:ext cy="3008923" cx="50998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y="7052425" x="11500250"/>
            <a:ext cy="13563883" cx="9924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a service-oriented architecture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two pieces: a server and a web client.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The s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erver uses the Node.js framework to receive and parse </a:t>
            </a:r>
            <a:r>
              <a:rPr sz="2200" lang="en-US">
                <a:solidFill>
                  <a:schemeClr val="dk1"/>
                </a:solidFill>
                <a:rtl val="0"/>
              </a:rPr>
              <a:t>the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excel spreadsheet uploaded by the user.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The w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eb client receives the data from the server and generates the graph visualization.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implementation takes advantage of other open source tools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GRNsight u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ses the Data-Driven Documents (D3) JavaScript library to generate a graph derived from input network data.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Sector Vector Graphics (SVG) to form the elements of the graph.</a:t>
            </a:r>
          </a:p>
          <a:p>
            <a:pPr algn="l" rtl="0" lvl="1" marR="0" indent="-455613" marL="11414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implements D3’s force layout which applies a physics-based simulation to the graph.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The d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efault implementation simply had nodes and edges. We added several features including:</a:t>
            </a:r>
          </a:p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follows an open development model using an open source github.com code repository and issue-tracking.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149228" x="13117093"/>
            <a:ext cy="2625310" cx="668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7264395" x="15971426"/>
            <a:ext cy="2547642" cx="49063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y="7072196" x="835487"/>
            <a:ext cy="9910406" cx="9754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the gene.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strike="noStrike" u="none" b="0" cap="none" baseline="0" sz="15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3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y="11679725" x="1752540"/>
            <a:ext cy="248205" cx="19158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95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y="18196790" x="835487"/>
            <a:ext cy="9991790" cx="9754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Gene Regulatory Network Modeling and Parameter Equation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The M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atlab model is available at http://kdahlquist.github.io/GRNmap/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rtl val="0"/>
              </a:rPr>
              <a:t>GRNmap uses a d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ifferential equations model of the changes in gene expression over time for a gene regulatory network.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The p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arameters in the model are estimated from laboratory data.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</a:rPr>
              <a:t>The w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eight parameter, </a:t>
            </a:r>
            <a:r>
              <a:rPr strike="noStrike" u="none" b="0" cap="none" baseline="0" sz="2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produces an Excel spreadsheet with an adjacency matrix representing the network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The m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agnitude of t</a:t>
            </a:r>
            <a:r>
              <a:rPr sz="2200" lang="en-US">
                <a:solidFill>
                  <a:schemeClr val="dk1"/>
                </a:solidFill>
                <a:rtl val="0"/>
              </a:rPr>
              <a:t>he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 defines the strength of the relationship.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GRNmap does not generate any visual representation of the GRN.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y="17264395" x="835486"/>
            <a:ext cy="935205" cx="9754534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y="28470371" x="835484"/>
            <a:ext cy="935205" cx="9754534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y="29405578" x="835486"/>
            <a:ext cy="2664873" cx="9754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an adjacency matrix. 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y="6128439" x="11500260"/>
            <a:ext cy="935205" cx="9924221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t="28368" b="44624" r="0" l="78215"/>
          <a:stretch/>
        </p:blipFill>
        <p:spPr>
          <a:xfrm>
            <a:off y="17500393" x="11940439"/>
            <a:ext cy="1982443" cx="21298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Shape 98"/>
          <p:cNvGraphicFramePr/>
          <p:nvPr/>
        </p:nvGraphicFramePr>
        <p:xfrm>
          <a:off y="15870731" x="1206236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{2723A2C0-922B-44DA-ABE6-FFCDE9D1CBB4}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R="91450" marB="45725" marT="45725" anchor="ctr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strike="noStrike" u="none" cap="none" baseline="0" sz="1800" lang="en-US" i="1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R="91450" marB="45725" marT="45725" anchor="ctr" marL="91450"/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 rot="-5400000">
            <a:off y="17882114" x="14809300"/>
            <a:ext cy="1433417" cx="43341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95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y="20848320" x="11505282"/>
            <a:ext cy="935205" cx="9924221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21779060" x="11505282"/>
            <a:ext cy="10291392" cx="992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y="12513814" x="33111484"/>
            <a:ext cy="935099" cx="9921300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3" name="Shape 103"/>
          <p:cNvSpPr/>
          <p:nvPr/>
        </p:nvSpPr>
        <p:spPr>
          <a:xfrm>
            <a:off y="22947104" x="33120662"/>
            <a:ext cy="935099" cx="9924299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4" name="Shape 104"/>
          <p:cNvSpPr/>
          <p:nvPr/>
        </p:nvSpPr>
        <p:spPr>
          <a:xfrm>
            <a:off y="26805606" x="33114118"/>
            <a:ext cy="935099" cx="9921300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5" name="Shape 105"/>
          <p:cNvSpPr/>
          <p:nvPr/>
        </p:nvSpPr>
        <p:spPr>
          <a:xfrm>
            <a:off y="13448925" x="33116175"/>
            <a:ext cy="48896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revent self referential edges from being able to go outside the bounding box.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Add n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ode coloring based off of expression data.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Display of asymmetrical adjacency matrices is being tested in the beta version.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 automated unit testing and error-catching framework is currently being developed.</a:t>
            </a:r>
          </a:p>
        </p:txBody>
      </p:sp>
      <p:sp>
        <p:nvSpPr>
          <p:cNvPr id="106" name="Shape 106"/>
          <p:cNvSpPr/>
          <p:nvPr/>
        </p:nvSpPr>
        <p:spPr>
          <a:xfrm>
            <a:off y="22114026" x="22329526"/>
            <a:ext cy="7353193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Two demo files were added to the “Demo” menu, with more to be added.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y="18763076" x="33122359"/>
            <a:ext cy="935099" cx="9921300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8" name="Shape 108"/>
          <p:cNvSpPr/>
          <p:nvPr/>
        </p:nvSpPr>
        <p:spPr>
          <a:xfrm>
            <a:off y="19698175" x="33123825"/>
            <a:ext cy="28478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Alike. GRNsight code is available under the open source BSD license.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25940401" x="997579"/>
            <a:ext cy="2178162" cx="943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y="6162935" x="33119200"/>
            <a:ext cy="935205" cx="9924221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11" name="Shape 111"/>
          <p:cNvSpPr/>
          <p:nvPr/>
        </p:nvSpPr>
        <p:spPr>
          <a:xfrm>
            <a:off y="7098140" x="33121125"/>
            <a:ext cy="4968104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GRNsight returns an error.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8925996" x="40264925"/>
            <a:ext cy="2847975" cx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8854877" x="33102453"/>
            <a:ext cy="3477899" cx="690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z="2200" lang="en-US"/>
              <a:t>A b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eta version was created to allow for testing of new features and catching any potential new errors before releasing to master.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Currently, a new spreadsheet controller is being bug tested on beta that would accept asymmetrical matrices.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y="23882301" x="33119200"/>
            <a:ext cy="2451299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t="0" b="37211" r="0" l="0"/>
          <a:stretch/>
        </p:blipFill>
        <p:spPr>
          <a:xfrm>
            <a:off y="24635470" x="22806775"/>
            <a:ext cy="3219009" cx="896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y="27740825" x="33114750"/>
            <a:ext cy="4340700" cx="99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1191937" x="36728400"/>
            <a:ext cy="2915071" cx="544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y="0" x="0"/>
            <a:ext cy="0" cx="4389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strike="noStrike" u="none" b="0" cap="none" baseline="0" sz="900" lang="en-US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strike="noStrike" u="sng" b="0" cap="none" baseline="0" sz="9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  <a:rtl val="0"/>
              </a:rPr>
              <a:t>http://kdahlquist.github.io/GRNmap/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13">
            <a:alphaModFix/>
          </a:blip>
          <a:srcRect t="1807" b="3159" r="7142" l="8867"/>
          <a:stretch/>
        </p:blipFill>
        <p:spPr>
          <a:xfrm>
            <a:off y="18935700" x="7505243"/>
            <a:ext cy="2004060" cx="196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4">
            <a:alphaModFix/>
          </a:blip>
          <a:srcRect t="0" b="0" r="0" l="0"/>
          <a:stretch/>
        </p:blipFill>
        <p:spPr>
          <a:xfrm>
            <a:off y="19131995" x="1848332"/>
            <a:ext cy="1484313" cx="40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15">
            <a:alphaModFix/>
          </a:blip>
          <a:srcRect t="0" b="0" r="0" l="0"/>
          <a:stretch/>
        </p:blipFill>
        <p:spPr>
          <a:xfrm>
            <a:off y="13514312" x="2708913"/>
            <a:ext cy="2066574" cx="561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16">
            <a:alphaModFix/>
          </a:blip>
          <a:srcRect t="0" b="0" r="10183" l="0"/>
          <a:stretch/>
        </p:blipFill>
        <p:spPr>
          <a:xfrm>
            <a:off y="9605653" x="1680858"/>
            <a:ext cy="2083526" cx="249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17">
            <a:alphaModFix/>
          </a:blip>
          <a:srcRect t="34020" b="29849" r="0" l="27345"/>
          <a:stretch/>
        </p:blipFill>
        <p:spPr>
          <a:xfrm>
            <a:off y="9757125" x="4758346"/>
            <a:ext cy="1903250" cx="5101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Shape 124"/>
          <p:cNvGraphicFramePr/>
          <p:nvPr/>
        </p:nvGraphicFramePr>
        <p:xfrm>
          <a:off y="16549884" x="11806193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{359110A9-25F4-42CA-8DC1-E134C7B6EE4B}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800" lang="en-US" i="1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y="6078285" x="22321281"/>
            <a:ext cy="935205" cx="9924221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6" name="Shape 126"/>
          <p:cNvSpPr/>
          <p:nvPr/>
        </p:nvSpPr>
        <p:spPr>
          <a:xfrm>
            <a:off y="7013485" x="22321270"/>
            <a:ext cy="4493398" cx="7463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7" name="Shape 127"/>
          <p:cNvSpPr/>
          <p:nvPr/>
        </p:nvSpPr>
        <p:spPr>
          <a:xfrm>
            <a:off y="11412021" x="22327315"/>
            <a:ext cy="5847753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18">
            <a:alphaModFix/>
          </a:blip>
          <a:srcRect t="35156" b="0" r="0" l="0"/>
          <a:stretch/>
        </p:blipFill>
        <p:spPr>
          <a:xfrm>
            <a:off y="13547189" x="23503470"/>
            <a:ext cy="3623690" cx="760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19">
            <a:alphaModFix/>
          </a:blip>
          <a:srcRect t="0" b="0" r="0" l="0"/>
          <a:stretch/>
        </p:blipFill>
        <p:spPr>
          <a:xfrm>
            <a:off y="7004613" x="29763762"/>
            <a:ext cy="4502400" cx="248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y="17244534" x="22326865"/>
            <a:ext cy="4889531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E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dge thickness </a:t>
            </a:r>
            <a:r>
              <a:rPr sz="2200" lang="en-US">
                <a:solidFill>
                  <a:schemeClr val="dk1"/>
                </a:solidFill>
                <a:rtl val="0"/>
              </a:rPr>
              <a:t>was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changed to be based on a linear scale instead of four quartiles.</a:t>
            </a: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l" rtl="0" lvl="1" marR="0" indent="-523875" marL="9683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The size of the a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rrowheads w</a:t>
            </a:r>
            <a:r>
              <a:rPr sz="2200" lang="en-US">
                <a:solidFill>
                  <a:schemeClr val="dk1"/>
                </a:solidFill>
                <a:rtl val="0"/>
              </a:rPr>
              <a:t>as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matched to the size of the new edge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strike="noStrike" u="none" b="0" cap="none" baseline="0" sz="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</a:t>
            </a:r>
            <a:r>
              <a:rPr sz="2200" lang="en-US">
                <a:solidFill>
                  <a:schemeClr val="dk1"/>
                </a:solidFill>
                <a:rtl val="0"/>
              </a:rPr>
              <a:t>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20">
            <a:alphaModFix/>
          </a:blip>
          <a:srcRect t="0" b="0" r="0" l="0"/>
          <a:stretch/>
        </p:blipFill>
        <p:spPr>
          <a:xfrm>
            <a:off y="20492084" x="22545729"/>
            <a:ext cy="447600" cx="95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21">
            <a:alphaModFix/>
          </a:blip>
          <a:srcRect t="0" b="0" r="0" l="0"/>
          <a:stretch/>
        </p:blipFill>
        <p:spPr>
          <a:xfrm>
            <a:off y="21322206" x="30205062"/>
            <a:ext cy="1706345" cx="179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y="27897043" x="22329525"/>
            <a:ext cy="4184378" cx="992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Unweighted Graphs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unweighted graphs.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z="2200" lang="en-US">
                <a:solidFill>
                  <a:schemeClr val="dk1"/>
                </a:solidFill>
                <a:rtl val="0"/>
              </a:rPr>
              <a:t>The r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eload menu option under “File” reloads the current graph with the active settings.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reload.</a:t>
            </a:r>
          </a:p>
          <a:p>
            <a:pPr algn="l" rtl="0" lvl="0" marR="0" indent="-2032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2">
            <a:alphaModFix/>
          </a:blip>
          <a:srcRect t="0" b="0" r="0" l="0"/>
          <a:stretch/>
        </p:blipFill>
        <p:spPr>
          <a:xfrm>
            <a:off y="28376937" x="26960812"/>
            <a:ext cy="1739899" cx="5043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