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084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9464" y="1559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467103" y="21153120"/>
            <a:ext cx="37307518" cy="653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467103" y="13952226"/>
            <a:ext cx="37307518" cy="720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10" Type="http://schemas.openxmlformats.org/officeDocument/2006/relationships/image" Target="../media/image7.png"/><Relationship Id="rId11" Type="http://schemas.openxmlformats.org/officeDocument/2006/relationships/image" Target="../media/image8.jpg"/><Relationship Id="rId12" Type="http://schemas.openxmlformats.org/officeDocument/2006/relationships/image" Target="../media/image9.jpg"/><Relationship Id="rId13" Type="http://schemas.openxmlformats.org/officeDocument/2006/relationships/image" Target="../media/image10.jp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hyperlink" Target="http://kdahlquist.github.io/GRNmap/" TargetMode="Externa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10.jpg"/><Relationship Id="rId15" Type="http://schemas.openxmlformats.org/officeDocument/2006/relationships/image" Target="../media/image22.jpg"/><Relationship Id="rId16" Type="http://schemas.openxmlformats.org/officeDocument/2006/relationships/image" Target="../media/image23.jpg"/><Relationship Id="rId17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6.png"/><Relationship Id="rId8" Type="http://schemas.openxmlformats.org/officeDocument/2006/relationships/image" Target="../media/image19.png"/><Relationship Id="rId9" Type="http://schemas.openxmlformats.org/officeDocument/2006/relationships/image" Target="../media/image18.png"/><Relationship Id="rId1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Improvements to </a:t>
            </a:r>
            <a:r>
              <a:rPr lang="en-US" sz="9000" b="0" i="0" u="none" strike="noStrike" cap="none" baseline="0" dirty="0" err="1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a Web Application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Visualizing Models of Gene Regulatory Networks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Nicole Anguiano*,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Varshneya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John 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Electrical Engineering and Computer Science, **Department of Biology, ***Department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sp>
        <p:nvSpPr>
          <p:cNvPr id="85" name="Shape 85"/>
          <p:cNvSpPr/>
          <p:nvPr/>
        </p:nvSpPr>
        <p:spPr>
          <a:xfrm>
            <a:off x="835487" y="6136989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3200" b="1" dirty="0">
                <a:solidFill>
                  <a:schemeClr val="dk1"/>
                </a:solidFill>
              </a:rPr>
              <a:t>Gene Regulatory Networks Can Be Illustrated By Directed Graphs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591" y="1186383"/>
            <a:ext cx="5099868" cy="300892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11500250" y="7052425"/>
            <a:ext cx="9924299" cy="13563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 a service-oriented architecture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 two pieces: a server and a web client.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server uses the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framework to receive and parse the Excel spreadsheet uploaded by the user.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web client receives the data from the server and generates the graph visualization.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implementation takes advantage of other open source tools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uses the Data-Driven Documents (D3) JavaScript library to generate a graph derived from input network data.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dynamically manipulates HTML and Scalable Vector Graphics (SVG) to form the elements of the graph.</a:t>
            </a:r>
          </a:p>
          <a:p>
            <a:pPr marL="1141413" marR="0" lvl="1" indent="-455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implements D3’s force layout which applies a physics-based simulation to the graph.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also allows for the fine tuning of Cascading Style Sheets (CSS), the code that styles web pages.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default implementation simply had nodes and edges. We added several features including: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follows an open development model using an open source 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github.com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 code repository and issue tracking.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17093" y="7149228"/>
            <a:ext cx="6681349" cy="262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71426" y="17264395"/>
            <a:ext cx="4906390" cy="254764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835487" y="7072196"/>
            <a:ext cx="9754536" cy="92806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 (GRN) consists of genes, transcription factors, and the regulatory connections between them, which govern the level of expression of mRNA and proteins from those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91" name="Shape 91"/>
          <p:cNvSpPr/>
          <p:nvPr/>
        </p:nvSpPr>
        <p:spPr>
          <a:xfrm>
            <a:off x="1752540" y="11679725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is available at http://kdahlquist.github.io/GRNmap/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changes in gene expression over time for a gene regulatory network.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regulatory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relationship.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produces an Excel spreadsheet with an adjacency matrix representing the network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0 represents no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positive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value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indicates activation.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negative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 value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indicates repression.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magnitude of the weight defines the strength of the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However,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does not generate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 representation of the GRN.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835486" y="17264395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3200" b="1" dirty="0" err="1">
                <a:solidFill>
                  <a:schemeClr val="dk1"/>
                </a:solidFill>
              </a:rPr>
              <a:t>GRNmap</a:t>
            </a:r>
            <a:r>
              <a:rPr lang="en-US" sz="3200" b="1" dirty="0">
                <a:solidFill>
                  <a:schemeClr val="dk1"/>
                </a:solidFill>
              </a:rPr>
              <a:t>: Gene Regulatory Network Modeling and Parameter Estimation</a:t>
            </a:r>
          </a:p>
        </p:txBody>
      </p:sp>
      <p:sp>
        <p:nvSpPr>
          <p:cNvPr id="94" name="Shape 94"/>
          <p:cNvSpPr/>
          <p:nvPr/>
        </p:nvSpPr>
        <p:spPr>
          <a:xfrm>
            <a:off x="835483" y="28470371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Requirements</a:t>
            </a:r>
          </a:p>
        </p:txBody>
      </p:sp>
      <p:sp>
        <p:nvSpPr>
          <p:cNvPr id="95" name="Shape 95"/>
          <p:cNvSpPr/>
          <p:nvPr/>
        </p:nvSpPr>
        <p:spPr>
          <a:xfrm>
            <a:off x="835486" y="29405578"/>
            <a:ext cx="9754534" cy="26648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Accepts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r>
              <a:rPr lang="en-US" sz="22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xlsx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Files in the Proper Format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need a “network” or “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network_optimized_weights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 sheet containing a</a:t>
            </a:r>
            <a:r>
              <a:rPr lang="en-US" sz="2200" dirty="0">
                <a:solidFill>
                  <a:schemeClr val="dk1"/>
                </a:solidFill>
                <a:rtl val="0"/>
              </a:rPr>
              <a:t> symmetrical or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asymmetrical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matrix.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should then automatically lay out the graph based on the adjacency matrix.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input and output spreadsheets are accepted without adjustment.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from databases such as YEASTRACT can be used with some modification.</a:t>
            </a:r>
          </a:p>
        </p:txBody>
      </p:sp>
      <p:sp>
        <p:nvSpPr>
          <p:cNvPr id="96" name="Shape 96"/>
          <p:cNvSpPr/>
          <p:nvPr/>
        </p:nvSpPr>
        <p:spPr>
          <a:xfrm>
            <a:off x="11500260" y="6128439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Architecture and Open Development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12062360" y="15870731"/>
          <a:ext cx="8743900" cy="640090"/>
        </p:xfrm>
        <a:graphic>
          <a:graphicData uri="http://schemas.openxmlformats.org/drawingml/2006/table">
            <a:tbl>
              <a:tblPr firstRow="1" bandRow="1">
                <a:noFill/>
                <a:tableStyleId>{B6AFFA0F-1E04-4A8A-9273-D587D5D4E392}</a:tableStyleId>
              </a:tblPr>
              <a:tblGrid>
                <a:gridCol w="2185975"/>
                <a:gridCol w="2185975"/>
                <a:gridCol w="2185975"/>
                <a:gridCol w="2185975"/>
              </a:tblGrid>
              <a:tr h="48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Labels on nodes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Rectangular nodes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Variant node size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Edge thickness based on weight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98" name="Shape 98"/>
          <p:cNvSpPr/>
          <p:nvPr/>
        </p:nvSpPr>
        <p:spPr>
          <a:xfrm rot="-5400000">
            <a:off x="14809300" y="17882114"/>
            <a:ext cx="433413" cy="14334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17C00"/>
          </a:soli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11505282" y="20848320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State Diagram</a:t>
            </a:r>
          </a:p>
        </p:txBody>
      </p:sp>
      <p:sp>
        <p:nvSpPr>
          <p:cNvPr id="100" name="Shape 100"/>
          <p:cNvSpPr/>
          <p:nvPr/>
        </p:nvSpPr>
        <p:spPr>
          <a:xfrm>
            <a:off x="33111484" y="1914321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101" name="Shape 101"/>
          <p:cNvSpPr/>
          <p:nvPr/>
        </p:nvSpPr>
        <p:spPr>
          <a:xfrm>
            <a:off x="33114762" y="25398167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102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103" name="Shape 103"/>
          <p:cNvSpPr/>
          <p:nvPr/>
        </p:nvSpPr>
        <p:spPr>
          <a:xfrm>
            <a:off x="33116175" y="20030625"/>
            <a:ext cx="9921300" cy="208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 different sizes for the graph drawing area.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rtl val="0"/>
              </a:rPr>
              <a:t>Implement draggable edges to allow further graph customization.</a:t>
            </a:r>
          </a:p>
        </p:txBody>
      </p:sp>
      <p:sp>
        <p:nvSpPr>
          <p:cNvPr id="104" name="Shape 104"/>
          <p:cNvSpPr/>
          <p:nvPr/>
        </p:nvSpPr>
        <p:spPr>
          <a:xfrm>
            <a:off x="22329526" y="22114026"/>
            <a:ext cx="9921240" cy="73531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was Introduced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with multiple options was added.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Four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demo files were added to the “Demo” menu</a:t>
            </a:r>
            <a:r>
              <a:rPr lang="en-US" sz="2200" dirty="0"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Print functionality was enabled in the “File” menu option.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Force graph parameter sliders are active before a graph is loaded.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3099134" y="2241416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106" name="Shape 106"/>
          <p:cNvSpPr/>
          <p:nvPr/>
        </p:nvSpPr>
        <p:spPr>
          <a:xfrm>
            <a:off x="33111475" y="23328550"/>
            <a:ext cx="9921300" cy="1706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is free and open to all users and there is no login requirement.  Web site content is available under the Creative Commons Attribution Non-Commercial Share Alike license. GRNsight code is available under the open source BSD license.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7579" y="25940401"/>
            <a:ext cx="9430342" cy="217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Implemented Mocha Unit-testing Framework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3121125" y="7098163"/>
            <a:ext cx="9921300" cy="11605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Error Catching was Greatly Improved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Robustness was greatly extended.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Instead of crashing when given an improperly formatted or incorrect file,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returns an error.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Information about the error is returned in a modal without crashing the server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3102453" y="8854877"/>
            <a:ext cx="6907200" cy="20673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Beta Version Allows for Testing of New Features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beta version was created to allow for testing of new features and catching any potential new errors before releasing to master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3114775" y="26333271"/>
            <a:ext cx="9921300" cy="1706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(Kam D. Dahlquist, Ben G. Fitzpatrick) and by the Loyola Marymount University Rains Research Assistant Program (Nicole Anguiano). </a:t>
            </a:r>
          </a:p>
        </p:txBody>
      </p:sp>
      <p:sp>
        <p:nvSpPr>
          <p:cNvPr id="112" name="Shape 112"/>
          <p:cNvSpPr/>
          <p:nvPr/>
        </p:nvSpPr>
        <p:spPr>
          <a:xfrm>
            <a:off x="33114750" y="29338000"/>
            <a:ext cx="9921300" cy="27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D3.js: http://d3js.org/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 Framework: http://expressjs.com/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GRNmap: http://kdahlquist.github.io/GRNmap/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Node.js: http://nodejs.org/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37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728400" y="1191937"/>
            <a:ext cx="5449371" cy="291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0" y="0"/>
            <a:ext cx="43891199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-US" sz="900" b="0" i="0" u="none" strike="noStrike" cap="none" baseline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available at </a:t>
            </a:r>
            <a:r>
              <a:rPr lang="en-US" sz="9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  <a:rtl val="0"/>
              </a:rPr>
              <a:t>http://kdahlquist.github.io/GRNmap/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9">
            <a:alphaModFix/>
          </a:blip>
          <a:srcRect l="8866" t="1807" r="7142" b="3158"/>
          <a:stretch/>
        </p:blipFill>
        <p:spPr>
          <a:xfrm>
            <a:off x="7505242" y="18935700"/>
            <a:ext cx="1965846" cy="200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08913" y="12982687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11">
            <a:alphaModFix/>
          </a:blip>
          <a:srcRect r="10182"/>
          <a:stretch/>
        </p:blipFill>
        <p:spPr>
          <a:xfrm>
            <a:off x="1680858" y="9605653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12">
            <a:alphaModFix/>
          </a:blip>
          <a:srcRect l="27345" t="34020" b="29849"/>
          <a:stretch/>
        </p:blipFill>
        <p:spPr>
          <a:xfrm>
            <a:off x="4758346" y="9757125"/>
            <a:ext cx="5101933" cy="1903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Shape 119"/>
          <p:cNvGraphicFramePr/>
          <p:nvPr/>
        </p:nvGraphicFramePr>
        <p:xfrm>
          <a:off x="11806192" y="16549884"/>
          <a:ext cx="9360375" cy="640090"/>
        </p:xfrm>
        <a:graphic>
          <a:graphicData uri="http://schemas.openxmlformats.org/drawingml/2006/table">
            <a:tbl>
              <a:tblPr firstRow="1" bandRow="1">
                <a:noFill/>
                <a:tableStyleId>{9DAB2FBC-741B-4774-8CB7-E9F43E21F9E4}</a:tableStyleId>
              </a:tblPr>
              <a:tblGrid>
                <a:gridCol w="3120125"/>
                <a:gridCol w="3120125"/>
                <a:gridCol w="3120125"/>
              </a:tblGrid>
              <a:tr h="63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Edge color based on type of relation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Tooltips to display the value of an edge on hover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Curved edges that remain on screen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0" name="Shape 120"/>
          <p:cNvSpPr/>
          <p:nvPr/>
        </p:nvSpPr>
        <p:spPr>
          <a:xfrm>
            <a:off x="22321281" y="607828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 Interface</a:t>
            </a:r>
          </a:p>
        </p:txBody>
      </p:sp>
      <p:sp>
        <p:nvSpPr>
          <p:cNvPr id="121" name="Shape 121"/>
          <p:cNvSpPr/>
          <p:nvPr/>
        </p:nvSpPr>
        <p:spPr>
          <a:xfrm>
            <a:off x="22321270" y="7013485"/>
            <a:ext cx="7463999" cy="4493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User Interface is compatible with Firefox and Chrome browsers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File upload is via simple HTML form element.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are displayed as interactive HTML elements, and can be clicked and moved.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Users can utilize force graph parameter sliders to refine the automatic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layout.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have a charge, which repels or attracts other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charge distance determines at what range a node’s charge will affect other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link distance determines the minimum distance maintained between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Sliders can be locked to prevent changes.</a:t>
            </a:r>
          </a:p>
        </p:txBody>
      </p:sp>
      <p:sp>
        <p:nvSpPr>
          <p:cNvPr id="122" name="Shape 122"/>
          <p:cNvSpPr/>
          <p:nvPr/>
        </p:nvSpPr>
        <p:spPr>
          <a:xfrm>
            <a:off x="22327315" y="11412021"/>
            <a:ext cx="9921240" cy="58477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customized to show activation, repression, and self-regulation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Multiple arrowheads were created as to represent the different types of edges depicted by the graph (activation, repression, and self-regulation).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special case was added to add a looping edge if a node regulated itself.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13">
            <a:alphaModFix/>
          </a:blip>
          <a:srcRect t="35156"/>
          <a:stretch/>
        </p:blipFill>
        <p:spPr>
          <a:xfrm>
            <a:off x="23503470" y="13547189"/>
            <a:ext cx="7607070" cy="362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9763762" y="7004613"/>
            <a:ext cx="2481598" cy="45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22326865" y="17244534"/>
            <a:ext cx="9921240" cy="48895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Aesthetic Improvements Focused Primarily on the Edges and Arrows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 thickness was changed to be based on a linear scale instead of four quartiles.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values are normalized to between 0 and 1, then the thicknesses of the lines are adjusted to vary continuously from the minimum thickness (for normalized weights near zero) to the maximum thickness (weights of 1).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changed to curves with control points to prevent the curves from going outside the bounding box.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size of the arrowheads was matched to the size of the new edge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</a:t>
            </a:r>
            <a:r>
              <a:rPr lang="en-US" sz="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thicknesses.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 bars were changed to have rounded ends.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Arrowheads were given a bezel.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centered in the arrowheads and repressor bars.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545729" y="20492084"/>
            <a:ext cx="9582298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0205062" y="21322206"/>
            <a:ext cx="1798937" cy="170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22321270" y="26406405"/>
            <a:ext cx="9957717" cy="56640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Weighted Graphs can be Drawn as </a:t>
            </a: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the Edit &gt; Preferences menu,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the user can select for weighted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graphs to be displayed 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Reload Functionality Enables Graph Reload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reload menu option under “File” reloads the current graph with the active settings.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Changes made in the Edit &gt; Preferences menu become visible on reload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 smtClean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200" b="1" dirty="0" smtClean="0">
                <a:solidFill>
                  <a:schemeClr val="dk1"/>
                </a:solidFill>
              </a:rPr>
              <a:t>More Expansive Requirements for Valid Adjacency Matrix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Asymmetric matrices are valid; there can be more columns vs. rows or </a:t>
            </a:r>
            <a:r>
              <a:rPr lang="en-US" sz="2200" dirty="0" err="1" smtClean="0">
                <a:solidFill>
                  <a:schemeClr val="dk1"/>
                </a:solidFill>
              </a:rPr>
              <a:t>vis</a:t>
            </a:r>
            <a:r>
              <a:rPr lang="en-US" sz="2200" dirty="0" smtClean="0">
                <a:solidFill>
                  <a:schemeClr val="dk1"/>
                </a:solidFill>
              </a:rPr>
              <a:t> versa of gene names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Gene names along top and side do not need to be in the same order or have same capitalization</a:t>
            </a: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endParaRPr lang="en-US" sz="2200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7290013" y="26965795"/>
            <a:ext cx="4601104" cy="122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1846939" y="17375239"/>
            <a:ext cx="2540307" cy="220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1516175" y="21783525"/>
            <a:ext cx="9921300" cy="1028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826200" y="21352350"/>
            <a:ext cx="10083771" cy="11247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20">
            <a:alphaModFix/>
          </a:blip>
          <a:srcRect b="48214"/>
          <a:stretch/>
        </p:blipFill>
        <p:spPr>
          <a:xfrm>
            <a:off x="22484971" y="24653600"/>
            <a:ext cx="9582298" cy="1679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0253468" y="8906800"/>
            <a:ext cx="2339430" cy="30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44125" y="18993898"/>
            <a:ext cx="4229100" cy="1663700"/>
          </a:xfrm>
          <a:prstGeom prst="rect">
            <a:avLst/>
          </a:prstGeom>
        </p:spPr>
      </p:pic>
      <p:sp>
        <p:nvSpPr>
          <p:cNvPr id="56" name="Shape 121"/>
          <p:cNvSpPr/>
          <p:nvPr/>
        </p:nvSpPr>
        <p:spPr>
          <a:xfrm>
            <a:off x="33121125" y="11267613"/>
            <a:ext cx="9922296" cy="4493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New Unit Testing Framework Implemented</a:t>
            </a:r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testing executed through Mocha, a JavaScript test framework running on </a:t>
            </a:r>
            <a:r>
              <a:rPr lang="en-US" sz="2200" dirty="0" err="1" smtClean="0"/>
              <a:t>node.js</a:t>
            </a:r>
            <a:endParaRPr lang="en-US" sz="2200" dirty="0" smtClean="0"/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All tests are written in Chai, a BDD/TDD assertion library for node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 smtClean="0"/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 smtClean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endParaRPr lang="en-US" sz="220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Improvements to </a:t>
            </a:r>
            <a:r>
              <a:rPr lang="en-US" sz="9000" b="0" i="0" u="none" strike="noStrike" cap="none" baseline="0" dirty="0" err="1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a Web Application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Visualizing Models of Gene Regulatory Networks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Nicole Anguiano*,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Varshneya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John 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Electrical Engineering and Computer Science, **Department of Biology, ***Department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28400" y="1191937"/>
            <a:ext cx="5449371" cy="291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0" y="0"/>
            <a:ext cx="43891199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endParaRPr lang="en-US"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7" name="Shape 90"/>
          <p:cNvSpPr/>
          <p:nvPr/>
        </p:nvSpPr>
        <p:spPr>
          <a:xfrm>
            <a:off x="835487" y="7331101"/>
            <a:ext cx="9754536" cy="92806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 (GRN) consists of genes, transcription factors, and the regulatory connections between them, which govern the level of expression of mRNA and proteins from those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58" name="Shape 91"/>
          <p:cNvSpPr/>
          <p:nvPr/>
        </p:nvSpPr>
        <p:spPr>
          <a:xfrm>
            <a:off x="1752540" y="11938630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60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8913" y="13241592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117"/>
          <p:cNvPicPr preferRelativeResize="0"/>
          <p:nvPr/>
        </p:nvPicPr>
        <p:blipFill rotWithShape="1">
          <a:blip r:embed="rId5">
            <a:alphaModFix/>
          </a:blip>
          <a:srcRect r="10182"/>
          <a:stretch/>
        </p:blipFill>
        <p:spPr>
          <a:xfrm>
            <a:off x="1680858" y="9864558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6">
            <a:alphaModFix/>
          </a:blip>
          <a:srcRect l="27345" t="34020" b="29849"/>
          <a:stretch/>
        </p:blipFill>
        <p:spPr>
          <a:xfrm>
            <a:off x="4758346" y="10016030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92"/>
          <p:cNvSpPr txBox="1"/>
          <p:nvPr/>
        </p:nvSpPr>
        <p:spPr>
          <a:xfrm>
            <a:off x="835487" y="18196790"/>
            <a:ext cx="9754534" cy="64920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is available at http://kdahlquist.github.io/GRNmap/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</a:t>
            </a: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200" dirty="0"/>
              <a:t> </a:t>
            </a:r>
            <a:r>
              <a:rPr lang="en-US" sz="2200" dirty="0" smtClean="0"/>
              <a:t> </a:t>
            </a:r>
            <a:r>
              <a:rPr lang="en-US" sz="800" dirty="0" smtClean="0"/>
              <a:t>       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changes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gene expression over time for a gene regulatory network.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regulatory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relationship.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produces an Excel spreadsheet with an adjacency matrix representing the network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magnitude of the weight defines the strength of the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However, 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does not generate a visual representation of the GRN.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94"/>
          <p:cNvSpPr/>
          <p:nvPr/>
        </p:nvSpPr>
        <p:spPr>
          <a:xfrm>
            <a:off x="835490" y="25133301"/>
            <a:ext cx="9754534" cy="1109976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Accepts .</a:t>
            </a: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xlsx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Files in the Proper Format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95"/>
          <p:cNvSpPr/>
          <p:nvPr/>
        </p:nvSpPr>
        <p:spPr>
          <a:xfrm>
            <a:off x="835493" y="26243278"/>
            <a:ext cx="9754534" cy="58382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Accepts .</a:t>
            </a:r>
            <a:r>
              <a:rPr lang="en-US" sz="22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xlsx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Files in the Proper Format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need a “network” or “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network_optimized_weights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 sheet containing a</a:t>
            </a:r>
            <a:r>
              <a:rPr lang="en-US" sz="2200" dirty="0">
                <a:solidFill>
                  <a:schemeClr val="dk1"/>
                </a:solidFill>
                <a:rtl val="0"/>
              </a:rPr>
              <a:t> symmetrical or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asymmetrical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matrix.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0 represents no relationship.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A positive weight value indicates activation.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A negative weight value indicates repression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input and output spreadsheets are accepted without adjustment.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from databases such as YEASTRACT can be used with some modification.</a:t>
            </a:r>
          </a:p>
        </p:txBody>
      </p:sp>
      <p:pic>
        <p:nvPicPr>
          <p:cNvPr id="67" name="Shape 115"/>
          <p:cNvPicPr preferRelativeResize="0"/>
          <p:nvPr/>
        </p:nvPicPr>
        <p:blipFill rotWithShape="1">
          <a:blip r:embed="rId7">
            <a:alphaModFix/>
          </a:blip>
          <a:srcRect l="8866" t="1807" r="7142" b="3158"/>
          <a:stretch/>
        </p:blipFill>
        <p:spPr>
          <a:xfrm>
            <a:off x="7505242" y="18935700"/>
            <a:ext cx="1965846" cy="200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4125" y="18993898"/>
            <a:ext cx="4229100" cy="1663700"/>
          </a:xfrm>
          <a:prstGeom prst="rect">
            <a:avLst/>
          </a:prstGeom>
        </p:spPr>
      </p:pic>
      <p:sp>
        <p:nvSpPr>
          <p:cNvPr id="69" name="Shape 100"/>
          <p:cNvSpPr/>
          <p:nvPr/>
        </p:nvSpPr>
        <p:spPr>
          <a:xfrm>
            <a:off x="33111484" y="1914321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14762" y="25398167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16175" y="20030625"/>
            <a:ext cx="9921300" cy="208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 different sizes for the graph drawing area.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rtl val="0"/>
              </a:rPr>
              <a:t>Implement draggable edges to allow further graph customization.</a:t>
            </a:r>
          </a:p>
        </p:txBody>
      </p:sp>
      <p:sp>
        <p:nvSpPr>
          <p:cNvPr id="73" name="Shape 105"/>
          <p:cNvSpPr/>
          <p:nvPr/>
        </p:nvSpPr>
        <p:spPr>
          <a:xfrm>
            <a:off x="33099134" y="2241416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74" name="Shape 106"/>
          <p:cNvSpPr/>
          <p:nvPr/>
        </p:nvSpPr>
        <p:spPr>
          <a:xfrm>
            <a:off x="33111475" y="23328550"/>
            <a:ext cx="9921300" cy="1706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free and open to all users and there is no login requirement. 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Web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site content is available under the Creative Commons Attribution Non-Commercial Share Alike license.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 is available under the open source BSD license.</a:t>
            </a:r>
          </a:p>
        </p:txBody>
      </p:sp>
      <p:sp>
        <p:nvSpPr>
          <p:cNvPr id="75" name="Shape 111"/>
          <p:cNvSpPr/>
          <p:nvPr/>
        </p:nvSpPr>
        <p:spPr>
          <a:xfrm>
            <a:off x="33114775" y="26333271"/>
            <a:ext cx="9921300" cy="1706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(Kam D. Dahlquist, Ben G. Fitzpatrick) and by the Loyola Marymount University Rains Research Assistant Program (Nicole Anguiano). </a:t>
            </a:r>
          </a:p>
        </p:txBody>
      </p:sp>
      <p:sp>
        <p:nvSpPr>
          <p:cNvPr id="76" name="Shape 112"/>
          <p:cNvSpPr/>
          <p:nvPr/>
        </p:nvSpPr>
        <p:spPr>
          <a:xfrm>
            <a:off x="33114750" y="29338000"/>
            <a:ext cx="9921300" cy="27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D3.js: http://d3js.org/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 Framework: http://expressjs.com/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GRNmap: http://kdahlquist.github.io/GRNmap/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Node.js: http://nodejs.org/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37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1" name="Shape 108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Implemented Mocha Unit-testing Framework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2" name="Shape 109"/>
          <p:cNvSpPr/>
          <p:nvPr/>
        </p:nvSpPr>
        <p:spPr>
          <a:xfrm>
            <a:off x="33121125" y="7098163"/>
            <a:ext cx="9921300" cy="11605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Error Catching was Greatly Improved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Robustness was greatly extended.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Instead of crashing when given an improperly formatted or incorrect file,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returns an error.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Information about the error is returned in a modal without crashing the server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3" name="Shape 110"/>
          <p:cNvSpPr txBox="1"/>
          <p:nvPr/>
        </p:nvSpPr>
        <p:spPr>
          <a:xfrm>
            <a:off x="33102453" y="8854877"/>
            <a:ext cx="6907200" cy="20673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Beta Version Allows for Testing of New Features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beta version was created to allow for testing of new features and catching any potential new errors before releasing to master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30" name="Shape 1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253468" y="8906800"/>
            <a:ext cx="2339430" cy="30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21"/>
          <p:cNvSpPr/>
          <p:nvPr/>
        </p:nvSpPr>
        <p:spPr>
          <a:xfrm>
            <a:off x="33121125" y="11267613"/>
            <a:ext cx="9922296" cy="4493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New Unit Testing Framework Implemented</a:t>
            </a:r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testing executed through Mocha, a JavaScript test framework running on </a:t>
            </a:r>
            <a:r>
              <a:rPr lang="en-US" sz="2200" dirty="0" err="1" smtClean="0"/>
              <a:t>node.js</a:t>
            </a:r>
            <a:endParaRPr lang="en-US" sz="2200" dirty="0" smtClean="0"/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All tests are written in Chai, a BDD/TDD assertion library for node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 smtClean="0"/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 smtClean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endParaRPr lang="en-US" sz="220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7" name="Shape 99"/>
          <p:cNvSpPr/>
          <p:nvPr/>
        </p:nvSpPr>
        <p:spPr>
          <a:xfrm>
            <a:off x="835484" y="6162935"/>
            <a:ext cx="9754540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Can Be Illustrated By 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8" name="Shape 99"/>
          <p:cNvSpPr/>
          <p:nvPr/>
        </p:nvSpPr>
        <p:spPr>
          <a:xfrm>
            <a:off x="835483" y="16930985"/>
            <a:ext cx="9754541" cy="12658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Gene Regulatory Network Modeling and Parameter Estimation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87"/>
          <p:cNvSpPr/>
          <p:nvPr/>
        </p:nvSpPr>
        <p:spPr>
          <a:xfrm>
            <a:off x="11494515" y="7087436"/>
            <a:ext cx="20660887" cy="1160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87"/>
          <p:cNvSpPr/>
          <p:nvPr/>
        </p:nvSpPr>
        <p:spPr>
          <a:xfrm>
            <a:off x="11500250" y="20078313"/>
            <a:ext cx="20660887" cy="11979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96"/>
          <p:cNvSpPr/>
          <p:nvPr/>
        </p:nvSpPr>
        <p:spPr>
          <a:xfrm>
            <a:off x="11500250" y="19143214"/>
            <a:ext cx="20660887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Architecture and 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Development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500251" y="6159261"/>
            <a:ext cx="20660886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Key Features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4" name="Shape 133"/>
          <p:cNvPicPr preferRelativeResize="0"/>
          <p:nvPr/>
        </p:nvPicPr>
        <p:blipFill rotWithShape="1">
          <a:blip r:embed="rId10">
            <a:alphaModFix/>
          </a:blip>
          <a:srcRect t="4724"/>
          <a:stretch/>
        </p:blipFill>
        <p:spPr>
          <a:xfrm>
            <a:off x="11191176" y="20544572"/>
            <a:ext cx="11550688" cy="119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8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993073" y="21077989"/>
            <a:ext cx="8054585" cy="31648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436130" y="25034949"/>
            <a:ext cx="9419273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has a service-oriented architecture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has two pieces: a server and a web client.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server uses the </a:t>
            </a:r>
            <a:r>
              <a:rPr lang="en-US" sz="2200" dirty="0" err="1">
                <a:solidFill>
                  <a:schemeClr val="dk1"/>
                </a:solidFill>
              </a:rPr>
              <a:t>Node.js</a:t>
            </a:r>
            <a:r>
              <a:rPr lang="en-US" sz="2200" dirty="0">
                <a:solidFill>
                  <a:schemeClr val="dk1"/>
                </a:solidFill>
              </a:rPr>
              <a:t> framework to receive and parse the Excel spreadsheet uploaded by the user.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web client receives the data from the server and generates the graph visualization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The user interface is compatible with Firefox and Chrome browsers.</a:t>
            </a:r>
            <a:endParaRPr lang="en-US" sz="2200" dirty="0"/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/>
          <a:srcRect l="19671" t="8977" r="944" b="10451"/>
          <a:stretch/>
        </p:blipFill>
        <p:spPr>
          <a:xfrm>
            <a:off x="28322711" y="8323469"/>
            <a:ext cx="3532692" cy="2010441"/>
          </a:xfrm>
          <a:prstGeom prst="rect">
            <a:avLst/>
          </a:prstGeom>
        </p:spPr>
      </p:pic>
      <p:pic>
        <p:nvPicPr>
          <p:cNvPr id="147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22711" y="11760101"/>
            <a:ext cx="3532692" cy="17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277163" y="7858715"/>
            <a:ext cx="11125733" cy="62259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5344607" y="9173338"/>
            <a:ext cx="932556" cy="485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27334612" y="9279172"/>
            <a:ext cx="997868" cy="485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301755" y="7786748"/>
            <a:ext cx="2693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Excel Spreadsheet</a:t>
            </a:r>
            <a:endParaRPr lang="en-US" sz="22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9937577" y="7312911"/>
            <a:ext cx="4997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/>
              <a:t>GRNsight</a:t>
            </a:r>
            <a:r>
              <a:rPr lang="en-US" sz="2200" b="1" dirty="0" smtClean="0"/>
              <a:t> Automatic Network Graph</a:t>
            </a:r>
            <a:endParaRPr lang="en-US" sz="22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28332480" y="7741900"/>
            <a:ext cx="3407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/>
              <a:t>GRNsight</a:t>
            </a:r>
            <a:r>
              <a:rPr lang="en-US" sz="2200" b="1" dirty="0" smtClean="0"/>
              <a:t> Adjusted Network Graph</a:t>
            </a:r>
            <a:endParaRPr lang="en-US" sz="2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8484880" y="10148771"/>
            <a:ext cx="3407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</a:t>
            </a:r>
            <a:endParaRPr lang="en-US" sz="2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8322711" y="11066371"/>
            <a:ext cx="3407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Manual Network Graph via Adobe Illustrator</a:t>
            </a:r>
            <a:endParaRPr lang="en-US" sz="2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20242099" y="13994054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~10 milliseconds</a:t>
            </a:r>
            <a:endParaRPr lang="en-US" sz="2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8363784" y="13356747"/>
            <a:ext cx="344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several hours 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16593932" y="7810642"/>
            <a:ext cx="7285956" cy="57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645506" y="811595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55" name="Rectangle 154"/>
          <p:cNvSpPr/>
          <p:nvPr/>
        </p:nvSpPr>
        <p:spPr>
          <a:xfrm>
            <a:off x="16277164" y="8467676"/>
            <a:ext cx="2037992" cy="3677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8047352" y="1184227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89048" y="14535829"/>
            <a:ext cx="4585456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 smtClean="0"/>
              <a:t>2. </a:t>
            </a:r>
            <a:r>
              <a:rPr lang="en-US" sz="2200" b="1" dirty="0"/>
              <a:t>F</a:t>
            </a:r>
            <a:r>
              <a:rPr lang="en-US" sz="2200" b="1" dirty="0" smtClean="0"/>
              <a:t>orce </a:t>
            </a:r>
            <a:r>
              <a:rPr lang="en-US" sz="2200" b="1" dirty="0"/>
              <a:t>G</a:t>
            </a:r>
            <a:r>
              <a:rPr lang="en-US" sz="2200" b="1" dirty="0" smtClean="0"/>
              <a:t>raph </a:t>
            </a:r>
            <a:r>
              <a:rPr lang="en-US" sz="2200" b="1" dirty="0" smtClean="0"/>
              <a:t>P</a:t>
            </a:r>
            <a:r>
              <a:rPr lang="en-US" sz="2200" b="1" dirty="0" smtClean="0"/>
              <a:t>arameter  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 </a:t>
            </a:r>
            <a:r>
              <a:rPr lang="en-US" sz="2200" b="1" dirty="0" smtClean="0"/>
              <a:t>   </a:t>
            </a:r>
            <a:r>
              <a:rPr lang="en-US" sz="2200" b="1" dirty="0" smtClean="0"/>
              <a:t>Sliders </a:t>
            </a:r>
            <a:endParaRPr lang="en-US" sz="2200" b="1" dirty="0" smtClean="0">
              <a:solidFill>
                <a:schemeClr val="dk1"/>
              </a:solidFill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The </a:t>
            </a:r>
            <a:r>
              <a:rPr lang="en-US" sz="2200" dirty="0">
                <a:solidFill>
                  <a:schemeClr val="dk1"/>
                </a:solidFill>
              </a:rPr>
              <a:t>link distance determines the minimum distance maintained between </a:t>
            </a:r>
            <a:r>
              <a:rPr lang="en-US" sz="2200" dirty="0" smtClean="0">
                <a:solidFill>
                  <a:schemeClr val="dk1"/>
                </a:solidFill>
              </a:rPr>
              <a:t>nodes.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Nodes </a:t>
            </a:r>
            <a:r>
              <a:rPr lang="en-US" sz="2200" dirty="0">
                <a:solidFill>
                  <a:schemeClr val="dk1"/>
                </a:solidFill>
              </a:rPr>
              <a:t>have a charge, which repels or attracts other </a:t>
            </a:r>
            <a:r>
              <a:rPr lang="en-US" sz="2200" dirty="0" smtClean="0">
                <a:solidFill>
                  <a:schemeClr val="dk1"/>
                </a:solidFill>
              </a:rPr>
              <a:t>nodes.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The </a:t>
            </a:r>
            <a:r>
              <a:rPr lang="en-US" sz="2200" dirty="0">
                <a:solidFill>
                  <a:schemeClr val="dk1"/>
                </a:solidFill>
              </a:rPr>
              <a:t>charge distance determines </a:t>
            </a:r>
            <a:r>
              <a:rPr lang="en-US" sz="2200" dirty="0" smtClean="0">
                <a:solidFill>
                  <a:schemeClr val="dk1"/>
                </a:solidFill>
              </a:rPr>
              <a:t>at what range </a:t>
            </a:r>
            <a:r>
              <a:rPr lang="en-US" sz="2200" dirty="0">
                <a:solidFill>
                  <a:schemeClr val="dk1"/>
                </a:solidFill>
              </a:rPr>
              <a:t>a node’s charge will affect other nodes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The force graph parameters can be locked or reset.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515923" y="10363853"/>
            <a:ext cx="4623304" cy="449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1. </a:t>
            </a:r>
            <a:r>
              <a:rPr lang="en-US" sz="2200" b="1" dirty="0" smtClean="0"/>
              <a:t>Menu Bar</a:t>
            </a:r>
            <a:endParaRPr lang="en-US" sz="2200" b="1" dirty="0"/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Four </a:t>
            </a:r>
            <a:r>
              <a:rPr lang="en-US" sz="2200" dirty="0"/>
              <a:t>demo files </a:t>
            </a:r>
            <a:r>
              <a:rPr lang="en-US" sz="2200" dirty="0" smtClean="0"/>
              <a:t>are contained in </a:t>
            </a:r>
            <a:r>
              <a:rPr lang="en-US" sz="2200" dirty="0"/>
              <a:t>the “</a:t>
            </a:r>
            <a:r>
              <a:rPr lang="en-US" sz="2200" dirty="0" smtClean="0"/>
              <a:t>Demo” menu.</a:t>
            </a:r>
            <a:endParaRPr lang="en-US" sz="2200" dirty="0"/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Print functionality </a:t>
            </a:r>
            <a:r>
              <a:rPr lang="en-US" sz="2200" dirty="0" smtClean="0"/>
              <a:t>is enabled </a:t>
            </a:r>
            <a:r>
              <a:rPr lang="en-US" sz="2200" dirty="0"/>
              <a:t>in the “File” menu option</a:t>
            </a:r>
            <a:r>
              <a:rPr lang="en-US" sz="2200" dirty="0" smtClean="0"/>
              <a:t>.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reload menu option under “File” reloads the current graph with the active settings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the Edit &gt; Preferences menu,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2200" dirty="0">
                <a:solidFill>
                  <a:schemeClr val="dk1"/>
                </a:solidFill>
              </a:rPr>
              <a:t>     the user can select for weighted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2200" dirty="0">
                <a:solidFill>
                  <a:schemeClr val="dk1"/>
                </a:solidFill>
              </a:rPr>
              <a:t>     graphs to be displayed as 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2200" dirty="0">
                <a:solidFill>
                  <a:schemeClr val="dk1"/>
                </a:solidFill>
              </a:rPr>
              <a:t>     </a:t>
            </a:r>
            <a:r>
              <a:rPr lang="en-US" sz="2200" dirty="0" err="1">
                <a:solidFill>
                  <a:schemeClr val="dk1"/>
                </a:solidFill>
              </a:rPr>
              <a:t>unweighted</a:t>
            </a:r>
            <a:r>
              <a:rPr lang="en-US" sz="2200" dirty="0">
                <a:solidFill>
                  <a:schemeClr val="dk1"/>
                </a:solidFill>
              </a:rPr>
              <a:t> graphs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lang="en-US" sz="2200" dirty="0">
              <a:solidFill>
                <a:schemeClr val="dk1"/>
              </a:solidFill>
            </a:endParaRPr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</p:txBody>
      </p:sp>
      <p:sp>
        <p:nvSpPr>
          <p:cNvPr id="162" name="Shape 125"/>
          <p:cNvSpPr/>
          <p:nvPr/>
        </p:nvSpPr>
        <p:spPr>
          <a:xfrm>
            <a:off x="16277164" y="14338300"/>
            <a:ext cx="12045548" cy="43653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Aesthetic Improvements Focused Primarily on the Edges and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Arrows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22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22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2200" b="1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2200" b="1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thickness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is based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on a linear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scale.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values are normalized to between 0 and 1, then the thicknesses of the lines are adjusted to vary continuously from the minimum thickness 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(normalized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weights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near zero) to the maximum thickness (weights of 1). </a:t>
            </a:r>
          </a:p>
          <a:p>
            <a:pPr marL="342900" lvl="0" indent="-342900">
              <a:buClr>
                <a:srgbClr val="000000"/>
              </a:buClr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Edges </a:t>
            </a:r>
            <a:r>
              <a:rPr lang="en-US" sz="2200" dirty="0">
                <a:solidFill>
                  <a:schemeClr val="dk1"/>
                </a:solidFill>
              </a:rPr>
              <a:t>with </a:t>
            </a:r>
            <a:r>
              <a:rPr lang="en-US" sz="2200" dirty="0" smtClean="0">
                <a:solidFill>
                  <a:schemeClr val="dk1"/>
                </a:solidFill>
              </a:rPr>
              <a:t>normalized </a:t>
            </a:r>
            <a:r>
              <a:rPr lang="en-US" sz="2200" dirty="0">
                <a:solidFill>
                  <a:schemeClr val="dk1"/>
                </a:solidFill>
              </a:rPr>
              <a:t>weight values from 0.05 to 1 are colored magenta; edges with </a:t>
            </a:r>
            <a:r>
              <a:rPr lang="en-US" sz="2200" dirty="0" smtClean="0">
                <a:solidFill>
                  <a:schemeClr val="dk1"/>
                </a:solidFill>
              </a:rPr>
              <a:t>normalized </a:t>
            </a:r>
            <a:r>
              <a:rPr lang="en-US" sz="2200" dirty="0">
                <a:solidFill>
                  <a:schemeClr val="dk1"/>
                </a:solidFill>
              </a:rPr>
              <a:t>weight values from -0.05 to -1 are colored cyan. Edges with normalized weight values between -0.05 and 0.05 are </a:t>
            </a:r>
            <a:r>
              <a:rPr lang="en-US" sz="2200" dirty="0" smtClean="0">
                <a:solidFill>
                  <a:schemeClr val="dk1"/>
                </a:solidFill>
              </a:rPr>
              <a:t>colored grey.</a:t>
            </a:r>
            <a:endParaRPr sz="220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58" name="Shape 123"/>
          <p:cNvPicPr preferRelativeResize="0"/>
          <p:nvPr/>
        </p:nvPicPr>
        <p:blipFill rotWithShape="1">
          <a:blip r:embed="rId14">
            <a:alphaModFix/>
          </a:blip>
          <a:srcRect l="51219" t="35156" b="33193"/>
          <a:stretch/>
        </p:blipFill>
        <p:spPr>
          <a:xfrm>
            <a:off x="18874695" y="14854240"/>
            <a:ext cx="3223666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23"/>
          <p:cNvPicPr preferRelativeResize="0"/>
          <p:nvPr/>
        </p:nvPicPr>
        <p:blipFill rotWithShape="1">
          <a:blip r:embed="rId14">
            <a:alphaModFix/>
          </a:blip>
          <a:srcRect t="68506" r="36449"/>
          <a:stretch/>
        </p:blipFill>
        <p:spPr>
          <a:xfrm>
            <a:off x="21692663" y="14823151"/>
            <a:ext cx="4136889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23"/>
          <p:cNvPicPr preferRelativeResize="0"/>
          <p:nvPr/>
        </p:nvPicPr>
        <p:blipFill rotWithShape="1">
          <a:blip r:embed="rId14">
            <a:alphaModFix/>
          </a:blip>
          <a:srcRect t="35156" r="56613" b="33193"/>
          <a:stretch/>
        </p:blipFill>
        <p:spPr>
          <a:xfrm>
            <a:off x="16060542" y="14781755"/>
            <a:ext cx="2867225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23"/>
          <p:cNvPicPr preferRelativeResize="0"/>
          <p:nvPr/>
        </p:nvPicPr>
        <p:blipFill rotWithShape="1">
          <a:blip r:embed="rId14">
            <a:alphaModFix/>
          </a:blip>
          <a:srcRect l="66784" t="68506"/>
          <a:stretch/>
        </p:blipFill>
        <p:spPr>
          <a:xfrm>
            <a:off x="25764060" y="14823151"/>
            <a:ext cx="2162231" cy="14152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8047352" y="27937617"/>
            <a:ext cx="136921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implementation takes advantage of other open source tools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uses the Data-Driven Documents (D3) JavaScript library to generate a graph derived from input network data.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dynamically manipulates HTML and Scalable Vector Graphics (SVG) to form the elements of the graph.</a:t>
            </a:r>
          </a:p>
          <a:p>
            <a:pPr marL="1141413" lvl="1" indent="-455613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implements D3’s force layout which applies a physics-based simulation to the graph.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also allows for the fine tuning of Cascading Style Sheets (CSS), the code that styles web pages.</a:t>
            </a:r>
          </a:p>
          <a:p>
            <a:pPr marL="45720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follows an open development model using an open source </a:t>
            </a:r>
            <a:r>
              <a:rPr lang="en-US" sz="2200" dirty="0" err="1"/>
              <a:t>github.com</a:t>
            </a:r>
            <a:r>
              <a:rPr lang="en-US" sz="2200" dirty="0"/>
              <a:t> code repository and issue tracking.</a:t>
            </a:r>
            <a:endParaRPr lang="en-US" dirty="0"/>
          </a:p>
        </p:txBody>
      </p:sp>
      <p:pic>
        <p:nvPicPr>
          <p:cNvPr id="10" name="Picture 9" descr="GRNsight_logo_20140710_ma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25" y="1629906"/>
            <a:ext cx="5415186" cy="2324701"/>
          </a:xfrm>
          <a:prstGeom prst="rect">
            <a:avLst/>
          </a:prstGeom>
        </p:spPr>
      </p:pic>
      <p:pic>
        <p:nvPicPr>
          <p:cNvPr id="78" name="Picture 77" descr="Sample_network_worksheet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88" y="29494918"/>
            <a:ext cx="7013512" cy="244827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7"/>
          <a:srcRect t="2820" b="8677"/>
          <a:stretch/>
        </p:blipFill>
        <p:spPr>
          <a:xfrm>
            <a:off x="11734243" y="8290338"/>
            <a:ext cx="3455514" cy="191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2683</Words>
  <Application>Microsoft Macintosh PowerPoint</Application>
  <PresentationFormat>Custom</PresentationFormat>
  <Paragraphs>381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Nicole Anguiano</cp:lastModifiedBy>
  <cp:revision>31</cp:revision>
  <dcterms:modified xsi:type="dcterms:W3CDTF">2015-03-19T07:09:26Z</dcterms:modified>
</cp:coreProperties>
</file>