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7" r:id="rId2"/>
    <p:sldId id="258" r:id="rId3"/>
  </p:sldIdLst>
  <p:sldSz cx="43891200" cy="32918400"/>
  <p:notesSz cx="7010400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AFFA0F-1E04-4A8A-9273-D587D5D4E392}">
  <a:tblStyle styleId="{B6AFFA0F-1E04-4A8A-9273-D587D5D4E39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9DAB2FBC-741B-4774-8CB7-E9F43E21F9E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napToObjects="1">
      <p:cViewPr>
        <p:scale>
          <a:sx n="41" d="100"/>
          <a:sy n="41" d="100"/>
        </p:scale>
        <p:origin x="3624" y="433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1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>
            <a:noAutofit/>
          </a:bodyPr>
          <a:lstStyle/>
          <a:p>
            <a:pPr>
              <a:buClr>
                <a:srgbClr val="000000"/>
              </a:buClr>
            </a:pPr>
            <a:endParaRPr lang="en-US" smtClean="0"/>
          </a:p>
          <a:p>
            <a:pPr lvl="1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2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3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4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5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6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7">
              <a:buClr>
                <a:srgbClr val="000000"/>
              </a:buClr>
              <a:buFont typeface="Arial"/>
              <a:buNone/>
            </a:pPr>
            <a:endParaRPr lang="en-US" smtClean="0"/>
          </a:p>
          <a:p>
            <a:pPr lvl="8">
              <a:buClr>
                <a:srgbClr val="000000"/>
              </a:buClr>
              <a:buFont typeface="Arial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42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t" anchorCtr="0">
            <a:noAutofit/>
          </a:bodyPr>
          <a:lstStyle/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 for edges screenshot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839" y="10226042"/>
            <a:ext cx="37307518" cy="705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678" y="18653759"/>
            <a:ext cx="30723838" cy="84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2403546" marR="0" indent="-3245" algn="ctr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4807092" marR="0" indent="-6491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7210638" marR="0" indent="-9738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9614184" marR="0" indent="-283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2017731" marR="0" indent="-353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14421276" marR="0" indent="-6776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16824824" marR="0" indent="-10024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19228368" marR="0" indent="-567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6"/>
            <a:ext cx="21724621" cy="39502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598420" y="914403"/>
            <a:ext cx="28087320" cy="28895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467103" y="21153120"/>
            <a:ext cx="37307518" cy="6537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467103" y="13952226"/>
            <a:ext cx="37307518" cy="7200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22311359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194558" y="7368542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558" y="10439400"/>
            <a:ext cx="19392903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22296123" y="7368542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22296123" y="10439400"/>
            <a:ext cx="19400519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194564" y="1310640"/>
            <a:ext cx="14439903" cy="5577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7160240" y="1310641"/>
            <a:ext cx="24536398" cy="28094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2194564" y="688848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602982" y="23042881"/>
            <a:ext cx="26334720" cy="2720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8602982" y="2941317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602982" y="25763223"/>
            <a:ext cx="26334720" cy="3863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marR="0" indent="-558058" algn="l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905762" marR="0" indent="-400561" algn="l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008865" marR="0" indent="-23036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412411" marR="0" indent="-373311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0815958" marR="0" indent="-363857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3219505" marR="0" indent="-367104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15623049" marR="0" indent="-370349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18026596" marR="0" indent="-37359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20430142" marR="0" indent="-364142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microsoft.com/office/2007/relationships/hdphoto" Target="../media/hdphoto1.wdp"/><Relationship Id="rId23" Type="http://schemas.openxmlformats.org/officeDocument/2006/relationships/image" Target="../media/image20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jp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7C00"/>
            </a:gs>
            <a:gs pos="1000">
              <a:srgbClr val="017C00"/>
            </a:gs>
            <a:gs pos="99000">
              <a:srgbClr val="003700"/>
            </a:gs>
            <a:gs pos="100000">
              <a:srgbClr val="003700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634954" y="577545"/>
            <a:ext cx="42736498" cy="49680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80700" tIns="240350" rIns="480700" bIns="240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rgbClr val="014D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Improvements to </a:t>
            </a:r>
            <a:r>
              <a:rPr lang="en-US" sz="9000" b="0" i="0" u="none" strike="noStrike" cap="none" baseline="0" dirty="0" err="1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a Web Application for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Visualizing Models of Gene Regulatory Networks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Anindita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Varshneya*, </a:t>
            </a: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Mihir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Samdarsh</a:t>
            </a:r>
            <a:r>
              <a:rPr lang="en-US" sz="4000" dirty="0" err="1" smtClean="0">
                <a:solidFill>
                  <a:schemeClr val="dk1"/>
                </a:solidFill>
              </a:rPr>
              <a:t>i</a:t>
            </a:r>
            <a:r>
              <a:rPr lang="en-US" sz="4000" dirty="0" smtClean="0">
                <a:solidFill>
                  <a:schemeClr val="dk1"/>
                </a:solidFill>
              </a:rPr>
              <a:t>*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Kam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D. </a:t>
            </a: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Dahlquist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John David N. </a:t>
            </a:r>
            <a:r>
              <a:rPr lang="en-US" sz="4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Dionisio</a:t>
            </a: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and Ben G. Fitzpatrick***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Department of Biology, </a:t>
            </a:r>
            <a:r>
              <a:rPr lang="en-US" sz="3200" dirty="0" smtClean="0">
                <a:solidFill>
                  <a:schemeClr val="dk1"/>
                </a:solidFill>
              </a:rPr>
              <a:t>**Department </a:t>
            </a:r>
            <a:r>
              <a:rPr lang="en-US" sz="3200" dirty="0">
                <a:solidFill>
                  <a:schemeClr val="dk1"/>
                </a:solidFill>
              </a:rPr>
              <a:t>of Electrical Engineering and Computer Science, *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**Department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of Mathematics, Loyola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Marymount University, 1 LMU Drive, Los Angeles, CA 90045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38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http://dondi.github.io/GRNsight/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28400" y="1191937"/>
            <a:ext cx="5449371" cy="291507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90"/>
          <p:cNvSpPr/>
          <p:nvPr/>
        </p:nvSpPr>
        <p:spPr>
          <a:xfrm>
            <a:off x="835487" y="7331101"/>
            <a:ext cx="9754536" cy="92806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central dogma of molecular biology describes the flow of information in a cell during gene expression from DNA to RNA to protein.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control gene expression by binding to regulatory DNA sequences.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Activators increase gene expression.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Repressors decrease gene expression.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are themselves proteins encoded by genes.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</a:t>
            </a:r>
            <a:r>
              <a:rPr lang="en-US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 (2002)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 network (GRN) consists of genes, transcription factors, and the regulatory connections between them, which govern the level of expression of mRNA and proteins from those genes.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node represents the gene, the mRNA, and the protein expressed from the gene.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edge represents a regulatory relationship.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the nodes are transcription factors themselves.</a:t>
            </a:r>
          </a:p>
        </p:txBody>
      </p:sp>
      <p:sp>
        <p:nvSpPr>
          <p:cNvPr id="58" name="Shape 91"/>
          <p:cNvSpPr/>
          <p:nvPr/>
        </p:nvSpPr>
        <p:spPr>
          <a:xfrm>
            <a:off x="1752540" y="11938630"/>
            <a:ext cx="191585" cy="248205"/>
          </a:xfrm>
          <a:prstGeom prst="rect">
            <a:avLst/>
          </a:prstGeom>
          <a:solidFill>
            <a:schemeClr val="lt1"/>
          </a:solidFill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5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60" name="Shape 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8913" y="13241592"/>
            <a:ext cx="5616845" cy="2066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117"/>
          <p:cNvPicPr preferRelativeResize="0"/>
          <p:nvPr/>
        </p:nvPicPr>
        <p:blipFill rotWithShape="1">
          <a:blip r:embed="rId5">
            <a:alphaModFix/>
          </a:blip>
          <a:srcRect r="10182"/>
          <a:stretch/>
        </p:blipFill>
        <p:spPr>
          <a:xfrm>
            <a:off x="1680858" y="9864558"/>
            <a:ext cx="2490747" cy="208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118"/>
          <p:cNvPicPr preferRelativeResize="0"/>
          <p:nvPr/>
        </p:nvPicPr>
        <p:blipFill rotWithShape="1">
          <a:blip r:embed="rId6">
            <a:alphaModFix/>
          </a:blip>
          <a:srcRect l="27345" t="34020" b="29849"/>
          <a:stretch/>
        </p:blipFill>
        <p:spPr>
          <a:xfrm>
            <a:off x="4758346" y="10016030"/>
            <a:ext cx="5101933" cy="19032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92"/>
          <p:cNvSpPr txBox="1"/>
          <p:nvPr/>
        </p:nvSpPr>
        <p:spPr>
          <a:xfrm>
            <a:off x="835487" y="18196790"/>
            <a:ext cx="9754534" cy="99917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MATLAB model is available at http://kdahlquist.github.io/GRNmap/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a differential equations model of the changes in gene expression over time for a gene regulatory network.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gene (node) in the network has an equation.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parameters in the model are estimated from laboratory data.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weight parameter, </a:t>
            </a:r>
            <a:r>
              <a:rPr lang="en-US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gives the direction (activation or repression) and magnitude of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regulatory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relationship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 smtClean="0">
                <a:solidFill>
                  <a:schemeClr val="dk1"/>
                </a:solidFill>
              </a:rPr>
              <a:t>GRNmap</a:t>
            </a:r>
            <a:r>
              <a:rPr lang="en-US" sz="2200" dirty="0" smtClean="0">
                <a:solidFill>
                  <a:schemeClr val="dk1"/>
                </a:solidFill>
              </a:rPr>
              <a:t> produces an Excel spreadsheet with an adjacency matrix representing the network.</a:t>
            </a: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94"/>
          <p:cNvSpPr/>
          <p:nvPr/>
        </p:nvSpPr>
        <p:spPr>
          <a:xfrm>
            <a:off x="835483" y="28470371"/>
            <a:ext cx="9754534" cy="107892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17C00"/>
              </a:buClr>
              <a:buSzPct val="25000"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Accepts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Microsoft </a:t>
            </a:r>
            <a:r>
              <a:rPr lang="en-US" sz="3600" dirty="0">
                <a:solidFill>
                  <a:srgbClr val="017C00"/>
                </a:solidFill>
              </a:rPr>
              <a:t>Excel Files (.</a:t>
            </a:r>
            <a:r>
              <a:rPr lang="en-US" sz="3600" dirty="0" err="1">
                <a:solidFill>
                  <a:srgbClr val="017C00"/>
                </a:solidFill>
              </a:rPr>
              <a:t>xlsx</a:t>
            </a:r>
            <a:r>
              <a:rPr lang="en-US" sz="3600" dirty="0">
                <a:solidFill>
                  <a:srgbClr val="017C00"/>
                </a:solidFill>
              </a:rPr>
              <a:t>) in 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Proper Format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95"/>
          <p:cNvSpPr/>
          <p:nvPr/>
        </p:nvSpPr>
        <p:spPr>
          <a:xfrm>
            <a:off x="835486" y="29546688"/>
            <a:ext cx="9754534" cy="26759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Excel workbooks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need a “network”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sheet (for </a:t>
            </a: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unweighted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graphs) or a “</a:t>
            </a: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network_optimized_weights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” sheet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(for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weighted graphs).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aseline="0" dirty="0" smtClean="0">
                <a:solidFill>
                  <a:schemeClr val="dk1"/>
                </a:solidFill>
              </a:rPr>
              <a:t>The</a:t>
            </a:r>
            <a:r>
              <a:rPr lang="en-US" sz="2200" dirty="0" smtClean="0">
                <a:solidFill>
                  <a:schemeClr val="dk1"/>
                </a:solidFill>
              </a:rPr>
              <a:t> adjacency matrix can be </a:t>
            </a:r>
            <a:r>
              <a:rPr lang="en-US" sz="2200" dirty="0" smtClean="0">
                <a:solidFill>
                  <a:schemeClr val="dk1"/>
                </a:solidFill>
                <a:rtl val="0"/>
              </a:rPr>
              <a:t>symmetrical </a:t>
            </a:r>
            <a:r>
              <a:rPr lang="en-US" sz="2200" dirty="0">
                <a:solidFill>
                  <a:schemeClr val="dk1"/>
                </a:solidFill>
                <a:rtl val="0"/>
              </a:rPr>
              <a:t>or </a:t>
            </a:r>
            <a:r>
              <a:rPr lang="en-US" sz="2200" dirty="0" smtClean="0">
                <a:solidFill>
                  <a:schemeClr val="dk1"/>
                </a:solidFill>
                <a:rtl val="0"/>
              </a:rPr>
              <a:t>asymmetrical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 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input and output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workbooks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are accepted without adjustment.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Adjacency matrices generated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from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other databases,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such as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YEASTRACT,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can be used with some modification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</p:txBody>
      </p:sp>
      <p:pic>
        <p:nvPicPr>
          <p:cNvPr id="67" name="Shape 115"/>
          <p:cNvPicPr preferRelativeResize="0"/>
          <p:nvPr/>
        </p:nvPicPr>
        <p:blipFill rotWithShape="1">
          <a:blip r:embed="rId7">
            <a:alphaModFix/>
          </a:blip>
          <a:srcRect l="8866" t="1807" r="7142" b="3158"/>
          <a:stretch/>
        </p:blipFill>
        <p:spPr>
          <a:xfrm>
            <a:off x="7110925" y="18714685"/>
            <a:ext cx="1701200" cy="173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6580" y="18796206"/>
            <a:ext cx="4229100" cy="1663700"/>
          </a:xfrm>
          <a:prstGeom prst="rect">
            <a:avLst/>
          </a:prstGeom>
        </p:spPr>
      </p:pic>
      <p:sp>
        <p:nvSpPr>
          <p:cNvPr id="69" name="Shape 100"/>
          <p:cNvSpPr/>
          <p:nvPr/>
        </p:nvSpPr>
        <p:spPr>
          <a:xfrm>
            <a:off x="33111484" y="18811888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Future Directions</a:t>
            </a:r>
          </a:p>
        </p:txBody>
      </p:sp>
      <p:sp>
        <p:nvSpPr>
          <p:cNvPr id="70" name="Shape 101"/>
          <p:cNvSpPr/>
          <p:nvPr/>
        </p:nvSpPr>
        <p:spPr>
          <a:xfrm>
            <a:off x="33114762" y="26005598"/>
            <a:ext cx="9924299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Acknowledgments</a:t>
            </a:r>
          </a:p>
        </p:txBody>
      </p:sp>
      <p:sp>
        <p:nvSpPr>
          <p:cNvPr id="71" name="Shape 102"/>
          <p:cNvSpPr/>
          <p:nvPr/>
        </p:nvSpPr>
        <p:spPr>
          <a:xfrm>
            <a:off x="33111468" y="28453156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References</a:t>
            </a:r>
          </a:p>
        </p:txBody>
      </p:sp>
      <p:sp>
        <p:nvSpPr>
          <p:cNvPr id="72" name="Shape 103"/>
          <p:cNvSpPr/>
          <p:nvPr/>
        </p:nvSpPr>
        <p:spPr>
          <a:xfrm>
            <a:off x="33116175" y="19699299"/>
            <a:ext cx="9921300" cy="15837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Further expand and refine the unit testing framework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Calculate and present other graph statistics.</a:t>
            </a:r>
            <a:endParaRPr lang="en-US" sz="2200" dirty="0">
              <a:solidFill>
                <a:schemeClr val="dk1"/>
              </a:solidFill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 node coloring based on expression data.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  <a:rtl val="0"/>
              </a:rPr>
              <a:t>Implement </a:t>
            </a:r>
            <a:r>
              <a:rPr lang="en-US" sz="2200" dirty="0" err="1">
                <a:solidFill>
                  <a:schemeClr val="dk1"/>
                </a:solidFill>
                <a:rtl val="0"/>
              </a:rPr>
              <a:t>draggable</a:t>
            </a:r>
            <a:r>
              <a:rPr lang="en-US" sz="2200" dirty="0">
                <a:solidFill>
                  <a:schemeClr val="dk1"/>
                </a:solidFill>
                <a:rtl val="0"/>
              </a:rPr>
              <a:t> edges to allow further graph customization.</a:t>
            </a:r>
          </a:p>
        </p:txBody>
      </p:sp>
      <p:sp>
        <p:nvSpPr>
          <p:cNvPr id="73" name="Shape 105"/>
          <p:cNvSpPr/>
          <p:nvPr/>
        </p:nvSpPr>
        <p:spPr>
          <a:xfrm>
            <a:off x="33122121" y="21615288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Availability</a:t>
            </a:r>
          </a:p>
        </p:txBody>
      </p:sp>
      <p:sp>
        <p:nvSpPr>
          <p:cNvPr id="75" name="Shape 111"/>
          <p:cNvSpPr/>
          <p:nvPr/>
        </p:nvSpPr>
        <p:spPr>
          <a:xfrm>
            <a:off x="33114775" y="26940703"/>
            <a:ext cx="9921300" cy="11113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work is partially supported by NSF award 0921038 (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Kam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D.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Dahlquist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Ben G. Fitzpatrick) and by the Loyola Marymount University Rains Research Assistant Program (Nicole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Anguiano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). </a:t>
            </a:r>
          </a:p>
        </p:txBody>
      </p:sp>
      <p:sp>
        <p:nvSpPr>
          <p:cNvPr id="76" name="Shape 112"/>
          <p:cNvSpPr/>
          <p:nvPr/>
        </p:nvSpPr>
        <p:spPr>
          <a:xfrm>
            <a:off x="33114750" y="29338000"/>
            <a:ext cx="9921300" cy="27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/>
              <a:t>Chai: http://</a:t>
            </a:r>
            <a:r>
              <a:rPr lang="en-US" sz="2200" dirty="0" err="1"/>
              <a:t>chaijs.com</a:t>
            </a:r>
            <a:r>
              <a:rPr lang="en-US" sz="2200" dirty="0" smtClean="0"/>
              <a:t>/</a:t>
            </a: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D3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.js: http://d3js.org/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Express Framework: http://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expressjs.com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/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Freeman, S. (2002) Biological Science. Upper Saddle River, New Jersey: Prentice Hall.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http://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kdahlquist.github.io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/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/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node.js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http://nodejs.org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/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 smtClean="0"/>
              <a:t>Mocha: http://</a:t>
            </a:r>
            <a:r>
              <a:rPr lang="en-US" sz="2200" dirty="0" err="1" smtClean="0"/>
              <a:t>mochajs.org</a:t>
            </a:r>
            <a:r>
              <a:rPr lang="en-US" sz="2200" dirty="0" smtClean="0"/>
              <a:t>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37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1" name="Shape 108"/>
          <p:cNvSpPr/>
          <p:nvPr/>
        </p:nvSpPr>
        <p:spPr>
          <a:xfrm>
            <a:off x="33119200" y="6162935"/>
            <a:ext cx="9924221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Implemented Mocha Unit Testing Framework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2" name="Shape 109"/>
          <p:cNvSpPr/>
          <p:nvPr/>
        </p:nvSpPr>
        <p:spPr>
          <a:xfrm>
            <a:off x="33121125" y="7098140"/>
            <a:ext cx="9921300" cy="113172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/>
              <a:t>Beta Version Allows for Testing of New Features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A beta version </a:t>
            </a:r>
            <a:r>
              <a:rPr lang="en-US" sz="2200" dirty="0" smtClean="0"/>
              <a:t>of </a:t>
            </a:r>
            <a:r>
              <a:rPr lang="en-US" sz="2200" dirty="0" err="1" smtClean="0"/>
              <a:t>GRNsight</a:t>
            </a:r>
            <a:r>
              <a:rPr lang="en-US" sz="2200" dirty="0" smtClean="0"/>
              <a:t> was </a:t>
            </a:r>
            <a:r>
              <a:rPr lang="en-US" sz="2200" dirty="0"/>
              <a:t>created to allow for testing of new features and catching any potential new errors before releasing to </a:t>
            </a:r>
            <a:r>
              <a:rPr lang="en-US" sz="2200" dirty="0" smtClean="0"/>
              <a:t>the master set of code</a:t>
            </a:r>
            <a:r>
              <a:rPr lang="en-US" sz="2200" dirty="0" smtClean="0"/>
              <a:t>.</a:t>
            </a:r>
          </a:p>
          <a:p>
            <a:pPr lvl="0">
              <a:buClr>
                <a:srgbClr val="000000"/>
              </a:buClr>
              <a:buSzPct val="100000"/>
            </a:pPr>
            <a:endParaRPr lang="en-US" sz="800" dirty="0"/>
          </a:p>
          <a:p>
            <a:pPr>
              <a:buClr>
                <a:srgbClr val="000000"/>
              </a:buClr>
              <a:buSzPct val="100000"/>
            </a:pPr>
            <a:r>
              <a:rPr lang="en-US" sz="2200" b="1" dirty="0" smtClean="0">
                <a:solidFill>
                  <a:schemeClr val="dk1"/>
                </a:solidFill>
              </a:rPr>
              <a:t>New </a:t>
            </a:r>
            <a:r>
              <a:rPr lang="en-US" sz="2200" b="1" dirty="0">
                <a:solidFill>
                  <a:schemeClr val="dk1"/>
                </a:solidFill>
              </a:rPr>
              <a:t>Unit Testing Framework Implemented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Unit </a:t>
            </a:r>
            <a:r>
              <a:rPr lang="en-US" sz="2200" dirty="0"/>
              <a:t>testing is a software testing method by which individual units of source </a:t>
            </a:r>
            <a:r>
              <a:rPr lang="en-US" sz="2200" dirty="0" smtClean="0"/>
              <a:t>code </a:t>
            </a:r>
            <a:r>
              <a:rPr lang="en-US" sz="2200" dirty="0"/>
              <a:t>are tested to determine whether they are fit for use</a:t>
            </a:r>
            <a:r>
              <a:rPr lang="en-US" sz="2200" dirty="0" smtClean="0"/>
              <a:t>.</a:t>
            </a:r>
          </a:p>
          <a:p>
            <a:pPr marL="236538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Prior </a:t>
            </a:r>
            <a:r>
              <a:rPr lang="en-US" sz="2200" dirty="0" smtClean="0"/>
              <a:t>to implementing the </a:t>
            </a:r>
            <a:r>
              <a:rPr lang="en-US" sz="2200" dirty="0"/>
              <a:t>unit testing framework, each </a:t>
            </a:r>
            <a:r>
              <a:rPr lang="en-US" sz="2200" dirty="0" smtClean="0"/>
              <a:t>test spreadsheet was </a:t>
            </a:r>
            <a:r>
              <a:rPr lang="en-US" sz="2200" dirty="0"/>
              <a:t>manually uploaded onto the website to test for errors.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Unit </a:t>
            </a:r>
            <a:r>
              <a:rPr lang="en-US" sz="2200" dirty="0"/>
              <a:t>testing </a:t>
            </a:r>
            <a:r>
              <a:rPr lang="en-US" sz="2200" dirty="0" smtClean="0"/>
              <a:t>is now executed </a:t>
            </a:r>
            <a:r>
              <a:rPr lang="en-US" sz="2200" dirty="0"/>
              <a:t>through Mocha, a JavaScript test framework running on node.js.</a:t>
            </a:r>
          </a:p>
          <a:p>
            <a:pPr marL="236538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All tests are written in Chai, a behavior-driven development/test-driven development assertion library for </a:t>
            </a:r>
            <a:r>
              <a:rPr lang="en-US" sz="2200" dirty="0" err="1" smtClean="0"/>
              <a:t>node.js</a:t>
            </a:r>
            <a:r>
              <a:rPr lang="en-US" sz="2200" dirty="0" smtClean="0"/>
              <a:t>.</a:t>
            </a:r>
            <a:endParaRPr lang="en-US" sz="2200" dirty="0" smtClean="0"/>
          </a:p>
        </p:txBody>
      </p:sp>
      <p:sp>
        <p:nvSpPr>
          <p:cNvPr id="137" name="Shape 99"/>
          <p:cNvSpPr/>
          <p:nvPr/>
        </p:nvSpPr>
        <p:spPr>
          <a:xfrm>
            <a:off x="835484" y="6162935"/>
            <a:ext cx="9754540" cy="119413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Networks Can Be Illustrated by Directed Graphs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8" name="Shape 99"/>
          <p:cNvSpPr/>
          <p:nvPr/>
        </p:nvSpPr>
        <p:spPr>
          <a:xfrm>
            <a:off x="835483" y="16930985"/>
            <a:ext cx="9754541" cy="12658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Gene Regulatory Network Modeling and Parameter Estimation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0" name="Shape 87"/>
          <p:cNvSpPr/>
          <p:nvPr/>
        </p:nvSpPr>
        <p:spPr>
          <a:xfrm>
            <a:off x="11427192" y="7081560"/>
            <a:ext cx="20660887" cy="11605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1" name="Shape 87"/>
          <p:cNvSpPr/>
          <p:nvPr/>
        </p:nvSpPr>
        <p:spPr>
          <a:xfrm>
            <a:off x="11500250" y="20078313"/>
            <a:ext cx="20660887" cy="11979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4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2" name="Shape 96"/>
          <p:cNvSpPr/>
          <p:nvPr/>
        </p:nvSpPr>
        <p:spPr>
          <a:xfrm>
            <a:off x="11500250" y="19143214"/>
            <a:ext cx="20660887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Has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3600" dirty="0">
                <a:solidFill>
                  <a:srgbClr val="017C00"/>
                </a:solidFill>
              </a:rPr>
              <a:t>S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ophisticated </a:t>
            </a:r>
            <a:r>
              <a:rPr lang="en-US" sz="3600" dirty="0">
                <a:solidFill>
                  <a:srgbClr val="017C00"/>
                </a:solidFill>
              </a:rPr>
              <a:t>A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rchitecture and Follows Open Source </a:t>
            </a:r>
            <a:r>
              <a:rPr lang="en-US" sz="3600" dirty="0">
                <a:solidFill>
                  <a:srgbClr val="017C00"/>
                </a:solidFill>
              </a:rPr>
              <a:t>D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evelopment Practices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3" name="Shape 120"/>
          <p:cNvSpPr/>
          <p:nvPr/>
        </p:nvSpPr>
        <p:spPr>
          <a:xfrm>
            <a:off x="11424051" y="6159261"/>
            <a:ext cx="20660886" cy="935227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Automatically Lays </a:t>
            </a:r>
            <a:r>
              <a:rPr lang="en-US" sz="3600" dirty="0">
                <a:solidFill>
                  <a:srgbClr val="017C00"/>
                </a:solidFill>
              </a:rPr>
              <a:t>O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ut </a:t>
            </a: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Unweighted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and Weighted Networks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44" name="Shape 133"/>
          <p:cNvPicPr preferRelativeResize="0"/>
          <p:nvPr/>
        </p:nvPicPr>
        <p:blipFill rotWithShape="1">
          <a:blip r:embed="rId9">
            <a:alphaModFix/>
          </a:blip>
          <a:srcRect t="4724"/>
          <a:stretch/>
        </p:blipFill>
        <p:spPr>
          <a:xfrm>
            <a:off x="11191176" y="20544572"/>
            <a:ext cx="11550688" cy="119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8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2091055" y="20819280"/>
            <a:ext cx="9403445" cy="36949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2436130" y="24772895"/>
            <a:ext cx="936283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2200" b="1" dirty="0" err="1">
                <a:solidFill>
                  <a:schemeClr val="dk1"/>
                </a:solidFill>
              </a:rPr>
              <a:t>GRNsight</a:t>
            </a:r>
            <a:r>
              <a:rPr lang="en-US" sz="2200" b="1" dirty="0">
                <a:solidFill>
                  <a:schemeClr val="dk1"/>
                </a:solidFill>
              </a:rPr>
              <a:t> has a service-oriented architecture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has two pieces: a server and a web client.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server uses the </a:t>
            </a:r>
            <a:r>
              <a:rPr lang="en-US" sz="2200" dirty="0" err="1" smtClean="0">
                <a:solidFill>
                  <a:schemeClr val="dk1"/>
                </a:solidFill>
              </a:rPr>
              <a:t>node.js</a:t>
            </a:r>
            <a:r>
              <a:rPr lang="en-US" sz="2200" dirty="0" smtClean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framework to receive and parse the Excel spreadsheet uploaded by the user.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web client receives the data from the server and generates the graph visualization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  <a:endParaRPr lang="en-US" sz="2200" dirty="0">
              <a:solidFill>
                <a:schemeClr val="dk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1"/>
          <a:srcRect t="24190" r="6556" b="40704"/>
          <a:stretch/>
        </p:blipFill>
        <p:spPr>
          <a:xfrm>
            <a:off x="11591913" y="8176109"/>
            <a:ext cx="4257659" cy="999731"/>
          </a:xfrm>
          <a:prstGeom prst="rect">
            <a:avLst/>
          </a:prstGeom>
        </p:spPr>
      </p:pic>
      <p:pic>
        <p:nvPicPr>
          <p:cNvPr id="147" name="Shape 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895916" y="8305299"/>
            <a:ext cx="3532692" cy="170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/>
          <a:srcRect l="18715"/>
          <a:stretch/>
        </p:blipFill>
        <p:spPr>
          <a:xfrm>
            <a:off x="18359405" y="7610915"/>
            <a:ext cx="9043491" cy="62259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5858400" y="8305299"/>
            <a:ext cx="6415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339855" y="7710398"/>
            <a:ext cx="26937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Excel Spreadsheet</a:t>
            </a:r>
            <a:endParaRPr lang="en-US" sz="22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27370526" y="7611569"/>
            <a:ext cx="4583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 </a:t>
            </a:r>
            <a:r>
              <a:rPr lang="en-US" sz="2200" b="1" dirty="0" err="1" smtClean="0"/>
              <a:t>Unweighted</a:t>
            </a:r>
            <a:r>
              <a:rPr lang="en-US" sz="2200" b="1" dirty="0" smtClean="0"/>
              <a:t> Graph drawn manually with Adobe Illustrator</a:t>
            </a:r>
            <a:endParaRPr lang="en-US" sz="22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20242099" y="13772327"/>
            <a:ext cx="4388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~10 milliseconds</a:t>
            </a:r>
            <a:endParaRPr lang="en-US" sz="2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27937543" y="9901945"/>
            <a:ext cx="3449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several hours </a:t>
            </a:r>
            <a:endParaRPr lang="en-US" sz="2200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12"/>
          <a:srcRect t="8034" r="81013" b="29176"/>
          <a:stretch/>
        </p:blipFill>
        <p:spPr>
          <a:xfrm>
            <a:off x="16217680" y="9343933"/>
            <a:ext cx="2112437" cy="3909259"/>
          </a:xfrm>
          <a:prstGeom prst="rect">
            <a:avLst/>
          </a:prstGeom>
        </p:spPr>
      </p:pic>
      <p:sp>
        <p:nvSpPr>
          <p:cNvPr id="155" name="Rectangle 154"/>
          <p:cNvSpPr/>
          <p:nvPr/>
        </p:nvSpPr>
        <p:spPr>
          <a:xfrm>
            <a:off x="16257357" y="9431110"/>
            <a:ext cx="2037992" cy="3677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16277163" y="9611609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550948" y="13506979"/>
            <a:ext cx="46881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 smtClean="0"/>
              <a:t>2. </a:t>
            </a:r>
            <a:r>
              <a:rPr lang="en-US" sz="2200" b="1" dirty="0"/>
              <a:t>F</a:t>
            </a:r>
            <a:r>
              <a:rPr lang="en-US" sz="2200" b="1" dirty="0" smtClean="0"/>
              <a:t>orce </a:t>
            </a:r>
            <a:r>
              <a:rPr lang="en-US" sz="2200" b="1" dirty="0"/>
              <a:t>G</a:t>
            </a:r>
            <a:r>
              <a:rPr lang="en-US" sz="2200" b="1" dirty="0" smtClean="0"/>
              <a:t>raph </a:t>
            </a:r>
            <a:r>
              <a:rPr lang="en-US" sz="2200" b="1" dirty="0"/>
              <a:t>P</a:t>
            </a:r>
            <a:r>
              <a:rPr lang="en-US" sz="2200" b="1" dirty="0" smtClean="0"/>
              <a:t>arameter </a:t>
            </a:r>
            <a:r>
              <a:rPr lang="en-US" sz="2200" b="1" dirty="0"/>
              <a:t>S</a:t>
            </a:r>
            <a:r>
              <a:rPr lang="en-US" sz="2200" b="1" dirty="0" smtClean="0"/>
              <a:t>liders </a:t>
            </a:r>
            <a:endParaRPr lang="en-US" sz="2200" b="1" dirty="0" smtClean="0">
              <a:solidFill>
                <a:schemeClr val="dk1"/>
              </a:solidFill>
            </a:endParaRP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Link distance determines the minimum distance between nodes.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Nodes </a:t>
            </a:r>
            <a:r>
              <a:rPr lang="en-US" sz="2000" dirty="0">
                <a:solidFill>
                  <a:schemeClr val="dk1"/>
                </a:solidFill>
              </a:rPr>
              <a:t>have a charge, which repels or attracts other </a:t>
            </a:r>
            <a:r>
              <a:rPr lang="en-US" sz="2000" dirty="0" smtClean="0">
                <a:solidFill>
                  <a:schemeClr val="dk1"/>
                </a:solidFill>
              </a:rPr>
              <a:t>nodes.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The </a:t>
            </a:r>
            <a:r>
              <a:rPr lang="en-US" sz="2000" dirty="0">
                <a:solidFill>
                  <a:schemeClr val="dk1"/>
                </a:solidFill>
              </a:rPr>
              <a:t>charge distance determines </a:t>
            </a:r>
            <a:r>
              <a:rPr lang="en-US" sz="2000" dirty="0" smtClean="0">
                <a:solidFill>
                  <a:schemeClr val="dk1"/>
                </a:solidFill>
              </a:rPr>
              <a:t>at what range </a:t>
            </a:r>
            <a:r>
              <a:rPr lang="en-US" sz="2000" dirty="0">
                <a:solidFill>
                  <a:schemeClr val="dk1"/>
                </a:solidFill>
              </a:rPr>
              <a:t>a node’s charge will affect other nodes</a:t>
            </a:r>
            <a:r>
              <a:rPr lang="en-US" sz="2000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/>
              <a:t>Gravity determines the strength of the force holding the nodes to the center of the graph.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Reset functionality sets all parameters to default settings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Locking the parameters prevents any further changes 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515922" y="9335003"/>
            <a:ext cx="47612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 smtClean="0"/>
              <a:t>1. Menu </a:t>
            </a:r>
            <a:r>
              <a:rPr lang="en-US" sz="2200" b="1" dirty="0"/>
              <a:t>Bar</a:t>
            </a:r>
            <a:r>
              <a:rPr lang="en-US" sz="2000" b="1" dirty="0"/>
              <a:t> </a:t>
            </a:r>
          </a:p>
          <a:p>
            <a:pPr marL="457200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 smtClean="0"/>
              <a:t>Four demo files can be found in the “Demo” menu for users who do not have their own data.</a:t>
            </a:r>
          </a:p>
          <a:p>
            <a:pPr marL="45720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 smtClean="0"/>
              <a:t>Print </a:t>
            </a:r>
            <a:r>
              <a:rPr lang="en-US" sz="2000" dirty="0"/>
              <a:t>functionality </a:t>
            </a:r>
            <a:r>
              <a:rPr lang="en-US" sz="2000" dirty="0" smtClean="0"/>
              <a:t>is accessed from the </a:t>
            </a:r>
            <a:r>
              <a:rPr lang="en-US" sz="2000" dirty="0"/>
              <a:t>“File” menu option</a:t>
            </a:r>
            <a:r>
              <a:rPr lang="en-US" sz="2000" dirty="0" smtClean="0"/>
              <a:t>.</a:t>
            </a:r>
          </a:p>
          <a:p>
            <a:pPr marL="45720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“File &gt; Reload” </a:t>
            </a:r>
            <a:r>
              <a:rPr lang="en-US" sz="2000" dirty="0">
                <a:solidFill>
                  <a:schemeClr val="dk1"/>
                </a:solidFill>
              </a:rPr>
              <a:t>reloads the current graph with the active settings</a:t>
            </a:r>
            <a:r>
              <a:rPr lang="en-US" sz="2000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In the </a:t>
            </a:r>
            <a:r>
              <a:rPr lang="en-US" sz="2000" dirty="0" smtClean="0">
                <a:solidFill>
                  <a:schemeClr val="dk1"/>
                </a:solidFill>
              </a:rPr>
              <a:t>“Edit </a:t>
            </a:r>
            <a:r>
              <a:rPr lang="en-US" sz="2000" dirty="0">
                <a:solidFill>
                  <a:schemeClr val="dk1"/>
                </a:solidFill>
              </a:rPr>
              <a:t>&gt; </a:t>
            </a:r>
            <a:r>
              <a:rPr lang="en-US" sz="2000" dirty="0" smtClean="0">
                <a:solidFill>
                  <a:schemeClr val="dk1"/>
                </a:solidFill>
              </a:rPr>
              <a:t>Preferences” menu, the </a:t>
            </a:r>
            <a:r>
              <a:rPr lang="en-US" sz="2000" dirty="0">
                <a:solidFill>
                  <a:schemeClr val="dk1"/>
                </a:solidFill>
              </a:rPr>
              <a:t>user can select for </a:t>
            </a:r>
            <a:r>
              <a:rPr lang="en-US" sz="2000" dirty="0" smtClean="0">
                <a:solidFill>
                  <a:schemeClr val="dk1"/>
                </a:solidFill>
              </a:rPr>
              <a:t>weighted </a:t>
            </a:r>
            <a:r>
              <a:rPr lang="en-US" sz="2000" dirty="0">
                <a:solidFill>
                  <a:schemeClr val="dk1"/>
                </a:solidFill>
              </a:rPr>
              <a:t>graphs to be displayed as </a:t>
            </a:r>
            <a:r>
              <a:rPr lang="en-US" sz="2000" dirty="0" err="1" smtClean="0">
                <a:solidFill>
                  <a:schemeClr val="dk1"/>
                </a:solidFill>
              </a:rPr>
              <a:t>unweighted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smtClean="0">
                <a:solidFill>
                  <a:schemeClr val="dk1"/>
                </a:solidFill>
              </a:rPr>
              <a:t>graphs.</a:t>
            </a:r>
            <a:endParaRPr lang="en-US" sz="2000" dirty="0">
              <a:solidFill>
                <a:schemeClr val="dk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/>
          <a:srcRect l="351" t="3057"/>
          <a:stretch/>
        </p:blipFill>
        <p:spPr>
          <a:xfrm>
            <a:off x="16499982" y="8158823"/>
            <a:ext cx="1379442" cy="12065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4"/>
          <a:srcRect l="-1" t="36170" r="16347" b="-811"/>
          <a:stretch/>
        </p:blipFill>
        <p:spPr>
          <a:xfrm>
            <a:off x="1880464" y="23377584"/>
            <a:ext cx="7579132" cy="2161769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8430067" y="8176109"/>
            <a:ext cx="7074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3</a:t>
            </a:r>
            <a:r>
              <a:rPr lang="en-US" sz="2800" b="1" dirty="0" smtClean="0"/>
              <a:t>. </a:t>
            </a:r>
            <a:r>
              <a:rPr lang="en-US" sz="2800" b="1" dirty="0" smtClean="0"/>
              <a:t>Weighted graph laid out automatically</a:t>
            </a:r>
            <a:endParaRPr lang="en-US" sz="2800" b="1" dirty="0"/>
          </a:p>
        </p:txBody>
      </p:sp>
      <p:pic>
        <p:nvPicPr>
          <p:cNvPr id="158" name="Shape 123"/>
          <p:cNvPicPr preferRelativeResize="0"/>
          <p:nvPr/>
        </p:nvPicPr>
        <p:blipFill rotWithShape="1">
          <a:blip r:embed="rId15">
            <a:alphaModFix/>
          </a:blip>
          <a:srcRect l="51219" t="35156" b="33193"/>
          <a:stretch/>
        </p:blipFill>
        <p:spPr>
          <a:xfrm>
            <a:off x="18874695" y="16231631"/>
            <a:ext cx="3223666" cy="138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23"/>
          <p:cNvPicPr preferRelativeResize="0"/>
          <p:nvPr/>
        </p:nvPicPr>
        <p:blipFill rotWithShape="1">
          <a:blip r:embed="rId15">
            <a:alphaModFix/>
          </a:blip>
          <a:srcRect t="68506" r="36449"/>
          <a:stretch/>
        </p:blipFill>
        <p:spPr>
          <a:xfrm>
            <a:off x="21692663" y="16200542"/>
            <a:ext cx="4136889" cy="141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23"/>
          <p:cNvPicPr preferRelativeResize="0"/>
          <p:nvPr/>
        </p:nvPicPr>
        <p:blipFill rotWithShape="1">
          <a:blip r:embed="rId15">
            <a:alphaModFix/>
          </a:blip>
          <a:srcRect l="66784" t="68506"/>
          <a:stretch/>
        </p:blipFill>
        <p:spPr>
          <a:xfrm>
            <a:off x="25764060" y="16200542"/>
            <a:ext cx="2162231" cy="141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23"/>
          <p:cNvPicPr preferRelativeResize="0"/>
          <p:nvPr/>
        </p:nvPicPr>
        <p:blipFill rotWithShape="1">
          <a:blip r:embed="rId15">
            <a:alphaModFix/>
          </a:blip>
          <a:srcRect t="35156" r="56613" b="33193"/>
          <a:stretch/>
        </p:blipFill>
        <p:spPr>
          <a:xfrm>
            <a:off x="16060542" y="16159146"/>
            <a:ext cx="2867225" cy="138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/>
          <a:srcRect r="11035"/>
          <a:stretch/>
        </p:blipFill>
        <p:spPr>
          <a:xfrm>
            <a:off x="16223196" y="7629433"/>
            <a:ext cx="3276566" cy="4699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6147244" y="7562842"/>
            <a:ext cx="7732644" cy="579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7338155" y="10492569"/>
            <a:ext cx="46482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 smtClean="0"/>
              <a:t>Unweighted</a:t>
            </a:r>
            <a:r>
              <a:rPr lang="en-US" sz="2200" b="1" dirty="0" smtClean="0"/>
              <a:t> graph laid out automatically by </a:t>
            </a:r>
            <a:r>
              <a:rPr lang="en-US" sz="2200" b="1" dirty="0" err="1" smtClean="0"/>
              <a:t>GRNsight</a:t>
            </a:r>
            <a:r>
              <a:rPr lang="en-US" sz="2200" b="1" dirty="0" smtClean="0"/>
              <a:t> and adjusted by hand</a:t>
            </a:r>
            <a:endParaRPr lang="en-US" sz="22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896733" y="11586781"/>
            <a:ext cx="3531058" cy="1772242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7468232" y="13327968"/>
            <a:ext cx="4388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~5 minutes</a:t>
            </a:r>
            <a:endParaRPr lang="en-US" sz="2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27918044" y="13866557"/>
            <a:ext cx="37932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Weighted graph laid out automatically by </a:t>
            </a:r>
            <a:r>
              <a:rPr lang="en-US" sz="2200" b="1" dirty="0" err="1" smtClean="0"/>
              <a:t>GRNsight</a:t>
            </a:r>
            <a:r>
              <a:rPr lang="en-US" sz="2200" b="1" dirty="0" smtClean="0"/>
              <a:t> and adjusted by hand</a:t>
            </a:r>
            <a:endParaRPr lang="en-US" sz="22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27958734" y="16863978"/>
            <a:ext cx="3407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~5 </a:t>
            </a:r>
            <a:r>
              <a:rPr lang="en-US" sz="2200" dirty="0" smtClean="0"/>
              <a:t>minutes</a:t>
            </a:r>
            <a:endParaRPr lang="en-US" sz="2200" dirty="0"/>
          </a:p>
        </p:txBody>
      </p:sp>
      <p:sp>
        <p:nvSpPr>
          <p:cNvPr id="93" name="Rectangle 92"/>
          <p:cNvSpPr/>
          <p:nvPr/>
        </p:nvSpPr>
        <p:spPr>
          <a:xfrm>
            <a:off x="18359405" y="8099333"/>
            <a:ext cx="8978750" cy="5672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138103" y="27010349"/>
            <a:ext cx="1466085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en-US" sz="2200" b="1" dirty="0" smtClean="0"/>
              <a:t>The </a:t>
            </a:r>
            <a:r>
              <a:rPr lang="en-US" sz="2200" b="1" dirty="0"/>
              <a:t>User Interface is Compatible with Firefox and Chrome Browsers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File upload is through a simple HTML form element.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Nodes are displayed as interactive HTML elements, and can be clicked and moved. </a:t>
            </a:r>
          </a:p>
          <a:p>
            <a:pPr lvl="0">
              <a:buClr>
                <a:schemeClr val="dk1"/>
              </a:buClr>
              <a:buSzPct val="25000"/>
            </a:pPr>
            <a:endParaRPr lang="en-US" sz="2200" b="1" dirty="0" smtClean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sz="2200" b="1" dirty="0" err="1" smtClean="0">
                <a:solidFill>
                  <a:schemeClr val="dk1"/>
                </a:solidFill>
              </a:rPr>
              <a:t>GRNsight</a:t>
            </a:r>
            <a:r>
              <a:rPr lang="en-US" sz="2200" b="1" dirty="0" smtClean="0">
                <a:solidFill>
                  <a:schemeClr val="dk1"/>
                </a:solidFill>
              </a:rPr>
              <a:t> </a:t>
            </a:r>
            <a:r>
              <a:rPr lang="en-US" sz="2200" b="1" dirty="0">
                <a:solidFill>
                  <a:schemeClr val="dk1"/>
                </a:solidFill>
              </a:rPr>
              <a:t>implementation takes advantage of other open source tools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uses the Data-Driven Documents (D3) JavaScript library to generate a graph derived from input network data.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D3 dynamically manipulates HTML and Scalable Vector Graphics (SVG) to form the elements of the graph.</a:t>
            </a:r>
          </a:p>
          <a:p>
            <a:pPr marL="236538" lvl="2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implements D3’s force layout </a:t>
            </a:r>
            <a:r>
              <a:rPr lang="en-US" sz="2200" dirty="0" smtClean="0">
                <a:solidFill>
                  <a:schemeClr val="dk1"/>
                </a:solidFill>
              </a:rPr>
              <a:t>algorithm which </a:t>
            </a:r>
            <a:r>
              <a:rPr lang="en-US" sz="2200" dirty="0">
                <a:solidFill>
                  <a:schemeClr val="dk1"/>
                </a:solidFill>
              </a:rPr>
              <a:t>applies a physics-based simulation to the graph.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D3 also allows for the fine tuning of Cascading Style Sheets (CSS), the code that styles web pages.</a:t>
            </a:r>
          </a:p>
          <a:p>
            <a:pPr marL="236538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/>
              <a:t>GRNsight</a:t>
            </a:r>
            <a:r>
              <a:rPr lang="en-US" sz="2200" dirty="0"/>
              <a:t> follows an open development model using an open source github.com code repository and issue tracking</a:t>
            </a:r>
            <a:r>
              <a:rPr lang="en-US" sz="2200" dirty="0" smtClean="0"/>
              <a:t>.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11823" y="851662"/>
            <a:ext cx="5863250" cy="3470689"/>
          </a:xfrm>
          <a:prstGeom prst="rect">
            <a:avLst/>
          </a:prstGeom>
        </p:spPr>
      </p:pic>
      <p:sp>
        <p:nvSpPr>
          <p:cNvPr id="162" name="Shape 125"/>
          <p:cNvSpPr/>
          <p:nvPr/>
        </p:nvSpPr>
        <p:spPr>
          <a:xfrm>
            <a:off x="16168774" y="14058856"/>
            <a:ext cx="11727959" cy="21607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chemeClr val="dk1"/>
                </a:solidFill>
              </a:rPr>
              <a:t>3</a:t>
            </a:r>
            <a:r>
              <a:rPr lang="en-US" sz="2200" b="1" dirty="0" smtClean="0">
                <a:solidFill>
                  <a:schemeClr val="dk1"/>
                </a:solidFill>
              </a:rPr>
              <a:t>. </a:t>
            </a:r>
            <a:r>
              <a:rPr lang="en-US" sz="2200" b="1" dirty="0" smtClean="0">
                <a:solidFill>
                  <a:schemeClr val="dk1"/>
                </a:solidFill>
              </a:rPr>
              <a:t>Nodes,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sym typeface="Arial"/>
                <a:rtl val="0"/>
              </a:rPr>
              <a:t>Edges,</a:t>
            </a:r>
            <a:r>
              <a:rPr lang="en-US" sz="2200" b="1" i="0" u="none" strike="noStrike" cap="none" dirty="0" smtClean="0">
                <a:solidFill>
                  <a:schemeClr val="dk1"/>
                </a:solidFill>
                <a:sym typeface="Arial"/>
                <a:rtl val="0"/>
              </a:rPr>
              <a:t>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sym typeface="Arial"/>
                <a:rtl val="0"/>
              </a:rPr>
              <a:t>and Arrows 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The absolute values of each weight parameter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sym typeface="Arial"/>
                <a:rtl val="0"/>
              </a:rPr>
              <a:t> are normalized to a value between 0 and 1.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The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sym typeface="Arial"/>
                <a:rtl val="0"/>
              </a:rPr>
              <a:t>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thicknesses of the 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lines are adjusted to vary continuously from the minimum thickness (for normalized weights near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zero) 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to the maximum thickness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(normalized weights 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of 1). </a:t>
            </a:r>
            <a:endParaRPr lang="en-US" sz="2000"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Edges with negative weights (repression) are colored cyan; edges </a:t>
            </a:r>
            <a:r>
              <a:rPr lang="en-US" sz="2000" dirty="0" smtClean="0">
                <a:solidFill>
                  <a:schemeClr val="dk1"/>
                </a:solidFill>
              </a:rPr>
              <a:t>with positive </a:t>
            </a:r>
            <a:r>
              <a:rPr lang="en-US" sz="2000" dirty="0" smtClean="0">
                <a:solidFill>
                  <a:schemeClr val="dk1"/>
                </a:solidFill>
              </a:rPr>
              <a:t>weights (activation) are colored </a:t>
            </a:r>
            <a:r>
              <a:rPr lang="en-US" sz="2000" dirty="0" smtClean="0">
                <a:solidFill>
                  <a:schemeClr val="dk1"/>
                </a:solidFill>
              </a:rPr>
              <a:t>magenta; edges </a:t>
            </a:r>
            <a:r>
              <a:rPr lang="en-US" sz="2000" dirty="0" smtClean="0">
                <a:solidFill>
                  <a:schemeClr val="dk1"/>
                </a:solidFill>
              </a:rPr>
              <a:t>with normalized weight values between -0.05 and 0.05 are colored grey to signify a weak influence on the target gene.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9196" y="25653045"/>
            <a:ext cx="96808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0 </a:t>
            </a:r>
            <a:r>
              <a:rPr lang="en-US" sz="2200" dirty="0">
                <a:solidFill>
                  <a:schemeClr val="dk1"/>
                </a:solidFill>
              </a:rPr>
              <a:t>represents no </a:t>
            </a:r>
            <a:r>
              <a:rPr lang="en-US" sz="2200" dirty="0" smtClean="0">
                <a:solidFill>
                  <a:schemeClr val="dk1"/>
                </a:solidFill>
              </a:rPr>
              <a:t>relationship.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Initially, 1 represents a regulatory relationship where the gene specified by the column controls the gene specified by the rows.</a:t>
            </a:r>
            <a:endParaRPr lang="en-US" sz="2200" dirty="0">
              <a:solidFill>
                <a:schemeClr val="dk1"/>
              </a:solidFill>
            </a:endParaRP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After the parameters have been estimated, a </a:t>
            </a:r>
            <a:r>
              <a:rPr lang="en-US" sz="2200" dirty="0">
                <a:solidFill>
                  <a:schemeClr val="dk1"/>
                </a:solidFill>
              </a:rPr>
              <a:t>positive weight value indicates </a:t>
            </a:r>
            <a:r>
              <a:rPr lang="en-US" sz="2200" dirty="0" smtClean="0">
                <a:solidFill>
                  <a:schemeClr val="dk1"/>
                </a:solidFill>
              </a:rPr>
              <a:t>activation and a </a:t>
            </a:r>
            <a:r>
              <a:rPr lang="en-US" sz="2200" dirty="0">
                <a:solidFill>
                  <a:schemeClr val="dk1"/>
                </a:solidFill>
              </a:rPr>
              <a:t>negative weight value indicates repression.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magnitude of the weight defines the strength of the relationship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</a:p>
          <a:p>
            <a:pPr>
              <a:buClr>
                <a:schemeClr val="dk1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However, </a:t>
            </a:r>
            <a:r>
              <a:rPr lang="en-US" sz="2200" b="1" dirty="0" err="1">
                <a:solidFill>
                  <a:schemeClr val="dk1"/>
                </a:solidFill>
              </a:rPr>
              <a:t>GRNmap</a:t>
            </a:r>
            <a:r>
              <a:rPr lang="en-US" sz="2200" b="1" dirty="0">
                <a:solidFill>
                  <a:schemeClr val="dk1"/>
                </a:solidFill>
              </a:rPr>
              <a:t> does not generate a visual representation of </a:t>
            </a:r>
            <a:r>
              <a:rPr lang="en-US" sz="2200" b="1" dirty="0" smtClean="0">
                <a:solidFill>
                  <a:schemeClr val="dk1"/>
                </a:solidFill>
              </a:rPr>
              <a:t>GRNs.</a:t>
            </a:r>
            <a:endParaRPr lang="en-US" sz="2200" dirty="0">
              <a:solidFill>
                <a:schemeClr val="dk1"/>
              </a:solidFill>
            </a:endParaRPr>
          </a:p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9495436" y="22545981"/>
            <a:ext cx="3547985" cy="308661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166205" y="763560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9"/>
          <a:srcRect l="19671" t="8977" r="944" b="10451"/>
          <a:stretch/>
        </p:blipFill>
        <p:spPr>
          <a:xfrm>
            <a:off x="27895916" y="14943426"/>
            <a:ext cx="3532692" cy="2010441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>
            <a:off x="27338155" y="13810427"/>
            <a:ext cx="770314" cy="116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111468" y="11724234"/>
            <a:ext cx="96956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/>
              <a:t>Error Catching was Greatly Improved 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Robustness was greatly extended.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Instead of crashing when given an improperly formatted or incorrect file, </a:t>
            </a:r>
            <a:r>
              <a:rPr lang="en-US" sz="2200" dirty="0" err="1"/>
              <a:t>GRNsight</a:t>
            </a:r>
            <a:r>
              <a:rPr lang="en-US" sz="2200" dirty="0"/>
              <a:t> returns an error.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Information about the error is returned </a:t>
            </a:r>
            <a:r>
              <a:rPr lang="en-US" sz="2200" dirty="0" smtClean="0"/>
              <a:t>to the user in </a:t>
            </a:r>
            <a:r>
              <a:rPr lang="en-US" sz="2200" dirty="0"/>
              <a:t>a </a:t>
            </a:r>
            <a:r>
              <a:rPr lang="en-US" sz="2200" dirty="0" smtClean="0"/>
              <a:t>modal window, </a:t>
            </a:r>
            <a:r>
              <a:rPr lang="en-US" sz="2200" dirty="0"/>
              <a:t>without crashing the server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767761" y="7733271"/>
            <a:ext cx="490619" cy="280573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26418213" y="7562843"/>
            <a:ext cx="919941" cy="57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6418214" y="7583000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277163" y="17595193"/>
            <a:ext cx="11681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4. Graph Statistics</a:t>
            </a:r>
          </a:p>
          <a:p>
            <a:pPr marL="222250" indent="-222250">
              <a:buFont typeface="Arial"/>
              <a:buChar char="•"/>
            </a:pPr>
            <a:r>
              <a:rPr lang="en-US" sz="2000" dirty="0" smtClean="0"/>
              <a:t>The number of nodes and edges in each successfully uploaded graph are presented in the far right hand side of the graph menu bar.</a:t>
            </a:r>
            <a:endParaRPr lang="en-US" sz="2000" dirty="0"/>
          </a:p>
        </p:txBody>
      </p:sp>
      <p:sp>
        <p:nvSpPr>
          <p:cNvPr id="74" name="Shape 106"/>
          <p:cNvSpPr/>
          <p:nvPr/>
        </p:nvSpPr>
        <p:spPr>
          <a:xfrm>
            <a:off x="33125971" y="22547650"/>
            <a:ext cx="6808259" cy="30849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free and open to all users and there is no login requirement. </a:t>
            </a:r>
            <a:endParaRPr lang="en-US" sz="2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Web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site content is available under the Creative Commons Attribution Non-Commercial Share Alike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license.</a:t>
            </a: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code is available under the open source BSD license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Usage is being tracked through Google Analytics.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594" b="93625" l="4545" r="99242">
                        <a14:foregroundMark x1="8333" y1="2390" x2="91667" y2="3187"/>
                        <a14:foregroundMark x1="86742" y1="13147" x2="8333" y2="12749"/>
                        <a14:backgroundMark x1="77652" y1="63347" x2="77652" y2="633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636095" y="22545981"/>
            <a:ext cx="3415023" cy="3247785"/>
          </a:xfrm>
          <a:prstGeom prst="rect">
            <a:avLst/>
          </a:prstGeom>
          <a:ln w="76200" cmpd="sng">
            <a:solidFill>
              <a:srgbClr val="FF0000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40232237" y="24034231"/>
            <a:ext cx="23167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2048 total </a:t>
            </a:r>
            <a:r>
              <a:rPr lang="en-US" dirty="0" smtClean="0">
                <a:solidFill>
                  <a:schemeClr val="bg1"/>
                </a:solidFill>
              </a:rPr>
              <a:t>visitors </a:t>
            </a:r>
            <a:r>
              <a:rPr lang="en-US" dirty="0" smtClean="0">
                <a:solidFill>
                  <a:schemeClr val="bg1"/>
                </a:solidFill>
              </a:rPr>
              <a:t>and  1440 files uploaded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as </a:t>
            </a:r>
            <a:r>
              <a:rPr lang="en-US" dirty="0" smtClean="0">
                <a:solidFill>
                  <a:schemeClr val="bg1"/>
                </a:solidFill>
              </a:rPr>
              <a:t>of 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8 </a:t>
            </a:r>
            <a:r>
              <a:rPr lang="en-US" dirty="0" smtClean="0">
                <a:solidFill>
                  <a:schemeClr val="bg1"/>
                </a:solidFill>
              </a:rPr>
              <a:t>March </a:t>
            </a:r>
            <a:r>
              <a:rPr lang="en-US" dirty="0" smtClean="0">
                <a:solidFill>
                  <a:schemeClr val="bg1"/>
                </a:solidFill>
              </a:rPr>
              <a:t>2016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3111468" y="13857186"/>
            <a:ext cx="9695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 smtClean="0"/>
              <a:t>Warnings Are Returned In Cases of Non-Fatal Improper Spreadsheets</a:t>
            </a:r>
            <a:endParaRPr lang="en-US" sz="22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6736034" y="15039539"/>
            <a:ext cx="5978125" cy="311333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3196755" y="14141264"/>
            <a:ext cx="95174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7488" indent="-217488">
              <a:buFont typeface="Arial"/>
              <a:buChar char="•"/>
            </a:pPr>
            <a:r>
              <a:rPr lang="en-US" sz="2200" dirty="0"/>
              <a:t>In cases where non-fatal errors exist in the format or data of an </a:t>
            </a:r>
            <a:r>
              <a:rPr lang="en-US" sz="2200" dirty="0" smtClean="0"/>
              <a:t>uploaded </a:t>
            </a:r>
            <a:r>
              <a:rPr lang="en-US" sz="2200" dirty="0"/>
              <a:t>spreadsheet, the adjacency matrix is graphed, and a warning box appears.</a:t>
            </a:r>
          </a:p>
          <a:p>
            <a:pPr marL="217488" lvl="0" indent="-217488">
              <a:buFont typeface="Arial"/>
              <a:buChar char="•"/>
            </a:pPr>
            <a:endParaRPr lang="en-US" sz="2200" dirty="0"/>
          </a:p>
        </p:txBody>
      </p:sp>
      <p:sp>
        <p:nvSpPr>
          <p:cNvPr id="28" name="Rectangle 27"/>
          <p:cNvSpPr/>
          <p:nvPr/>
        </p:nvSpPr>
        <p:spPr>
          <a:xfrm>
            <a:off x="33245025" y="15205835"/>
            <a:ext cx="3483375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7488" lvl="0" indent="-217488">
              <a:buFont typeface="Arial"/>
              <a:buChar char="•"/>
            </a:pPr>
            <a:r>
              <a:rPr lang="en-US" sz="2200" dirty="0"/>
              <a:t>Warnings clearly state which </a:t>
            </a:r>
            <a:r>
              <a:rPr lang="en-US" sz="2200" dirty="0" smtClean="0"/>
              <a:t>row(s) </a:t>
            </a:r>
            <a:r>
              <a:rPr lang="en-US" sz="2200" dirty="0"/>
              <a:t>or </a:t>
            </a:r>
            <a:r>
              <a:rPr lang="en-US" sz="2200" dirty="0" smtClean="0"/>
              <a:t>cell(s) </a:t>
            </a:r>
            <a:r>
              <a:rPr lang="en-US" sz="2200" dirty="0"/>
              <a:t>may have incorrect data</a:t>
            </a:r>
            <a:r>
              <a:rPr lang="en-US" sz="2200" dirty="0" smtClean="0"/>
              <a:t>.</a:t>
            </a:r>
          </a:p>
          <a:p>
            <a:pPr marL="217488" lvl="0" indent="-217488">
              <a:buFont typeface="Arial"/>
              <a:buChar char="•"/>
            </a:pPr>
            <a:r>
              <a:rPr lang="en-US" sz="2200" dirty="0" smtClean="0"/>
              <a:t>The warning box can be closed and reopened at any time via a hyperlink underneath Force Parameters.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6620089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241" y="4308233"/>
            <a:ext cx="9329631" cy="425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4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1565</Words>
  <Application>Microsoft Macintosh PowerPoint</Application>
  <PresentationFormat>Custom</PresentationFormat>
  <Paragraphs>161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Dahlquist, Kam D.</dc:creator>
  <cp:lastModifiedBy>Anu Varshneya</cp:lastModifiedBy>
  <cp:revision>56</cp:revision>
  <cp:lastPrinted>2015-03-19T20:06:11Z</cp:lastPrinted>
  <dcterms:modified xsi:type="dcterms:W3CDTF">2016-03-09T06:00:04Z</dcterms:modified>
</cp:coreProperties>
</file>