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43891200" cy="32918400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2723A2C0-922B-44DA-ABE6-FFCDE9D1CBB4}">
  <a:tblStyle styleId="{2723A2C0-922B-44DA-ABE6-FFCDE9D1CBB4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</a:tblStyle>
  <a:tblStyle styleId="{359110A9-25F4-42CA-8DC1-E134C7B6EE4B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50" d="100"/>
          <a:sy n="50" d="100"/>
        </p:scale>
        <p:origin x="-72" y="2274"/>
      </p:cViewPr>
      <p:guideLst>
        <p:guide orient="horz" pos="10368"/>
        <p:guide pos="138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3" name="Shape 3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4" name="Shape 4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" name="Shape 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1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2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3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4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5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6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7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8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482342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Kill abstract</a:t>
            </a: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Change to sans serif font</a:t>
            </a: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 title bigger</a:t>
            </a: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 title background white</a:t>
            </a: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full names</a:t>
            </a: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Super script to associate names with correct department </a:t>
            </a: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Background color: make it dark green, make writing on white background and writing in black/dark green</a:t>
            </a: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 columns!!!</a:t>
            </a: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Smaller pictures</a:t>
            </a: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Bold titles</a:t>
            </a: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References can be 12pt</a:t>
            </a: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Acknowledgements can be 16pt</a:t>
            </a: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Everything else is 18-24pt</a:t>
            </a: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Titles don’t need to be bigger than 36pt</a:t>
            </a: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Remove circles from the arrowhead diagram, group the related labels together</a:t>
            </a: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Include menu bar</a:t>
            </a: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Testing/error handling – sample error (we don’t crash with errors!)</a:t>
            </a: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Mouseovers for edges screenshot</a:t>
            </a:r>
          </a:p>
        </p:txBody>
      </p:sp>
      <p:sp>
        <p:nvSpPr>
          <p:cNvPr id="138" name="Shape 13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 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ctrTitle"/>
          </p:nvPr>
        </p:nvSpPr>
        <p:spPr>
          <a:xfrm>
            <a:off x="3291839" y="10226042"/>
            <a:ext cx="37307518" cy="70561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/>
            </a:lvl1pPr>
            <a:lvl2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ubTitle" idx="1"/>
          </p:nvPr>
        </p:nvSpPr>
        <p:spPr>
          <a:xfrm>
            <a:off x="6583678" y="18653759"/>
            <a:ext cx="30723838" cy="84124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lnSpc>
                <a:spcPct val="100000"/>
              </a:lnSpc>
              <a:spcBef>
                <a:spcPts val="336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1pPr>
            <a:lvl2pPr marL="2403546" marR="0" indent="-3245" algn="ctr" rtl="0">
              <a:lnSpc>
                <a:spcPct val="100000"/>
              </a:lnSpc>
              <a:spcBef>
                <a:spcPts val="294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2pPr>
            <a:lvl3pPr marL="4807092" marR="0" indent="-6491" algn="ctr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3pPr>
            <a:lvl4pPr marL="7210638" marR="0" indent="-9738" algn="ctr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4pPr>
            <a:lvl5pPr marL="9614184" marR="0" indent="-283" algn="ctr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5pPr>
            <a:lvl6pPr marL="12017731" marR="0" indent="-3530" algn="ctr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6pPr>
            <a:lvl7pPr marL="14421276" marR="0" indent="-6776" algn="ctr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7pPr>
            <a:lvl8pPr marL="16824824" marR="0" indent="-10024" algn="ctr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8pPr>
            <a:lvl9pPr marL="19228368" marR="0" indent="-567" algn="ctr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dt" idx="10"/>
          </p:nvPr>
        </p:nvSpPr>
        <p:spPr>
          <a:xfrm>
            <a:off x="2194558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ftr" idx="11"/>
          </p:nvPr>
        </p:nvSpPr>
        <p:spPr>
          <a:xfrm>
            <a:off x="14996159" y="30510484"/>
            <a:ext cx="138988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31455359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1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2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3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4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5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6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7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8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2194558" y="1318262"/>
            <a:ext cx="39502080" cy="548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 rot="5400000">
            <a:off x="11083289" y="-1207766"/>
            <a:ext cx="21724621" cy="395020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802659" indent="-646958" algn="l" rtl="0">
              <a:spcBef>
                <a:spcPts val="3360"/>
              </a:spcBef>
              <a:buClr>
                <a:schemeClr val="dk1"/>
              </a:buClr>
              <a:buFont typeface="Arial"/>
              <a:buChar char="•"/>
              <a:defRPr/>
            </a:lvl1pPr>
            <a:lvl2pPr marL="3905762" indent="-489461" algn="l" rtl="0">
              <a:spcBef>
                <a:spcPts val="2940"/>
              </a:spcBef>
              <a:buClr>
                <a:schemeClr val="dk1"/>
              </a:buClr>
              <a:buFont typeface="Arial"/>
              <a:buChar char="–"/>
              <a:defRPr/>
            </a:lvl2pPr>
            <a:lvl3pPr marL="6008865" indent="-319265" algn="l" rtl="0">
              <a:spcBef>
                <a:spcPts val="2520"/>
              </a:spcBef>
              <a:buClr>
                <a:schemeClr val="dk1"/>
              </a:buClr>
              <a:buFont typeface="Arial"/>
              <a:buChar char="•"/>
              <a:defRPr/>
            </a:lvl3pPr>
            <a:lvl4pPr marL="8412411" indent="-462211" algn="l" rtl="0">
              <a:spcBef>
                <a:spcPts val="2100"/>
              </a:spcBef>
              <a:buClr>
                <a:schemeClr val="dk1"/>
              </a:buClr>
              <a:buFont typeface="Arial"/>
              <a:buChar char="–"/>
              <a:defRPr/>
            </a:lvl4pPr>
            <a:lvl5pPr marL="10815958" indent="-452757" algn="l" rtl="0">
              <a:spcBef>
                <a:spcPts val="2100"/>
              </a:spcBef>
              <a:buClr>
                <a:schemeClr val="dk1"/>
              </a:buClr>
              <a:buFont typeface="Arial"/>
              <a:buChar char="»"/>
              <a:defRPr/>
            </a:lvl5pPr>
            <a:lvl6pPr marL="13219505" indent="-456004" algn="l" rtl="0">
              <a:spcBef>
                <a:spcPts val="21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15623049" indent="-459249" algn="l" rtl="0">
              <a:spcBef>
                <a:spcPts val="21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18026596" indent="-462495" algn="l" rtl="0">
              <a:spcBef>
                <a:spcPts val="21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20430142" indent="-453042" algn="l" rtl="0">
              <a:spcBef>
                <a:spcPts val="21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dt" idx="10"/>
          </p:nvPr>
        </p:nvSpPr>
        <p:spPr>
          <a:xfrm>
            <a:off x="2194558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ftr" idx="11"/>
          </p:nvPr>
        </p:nvSpPr>
        <p:spPr>
          <a:xfrm>
            <a:off x="14996159" y="30510484"/>
            <a:ext cx="138988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sldNum" idx="12"/>
          </p:nvPr>
        </p:nvSpPr>
        <p:spPr>
          <a:xfrm>
            <a:off x="31455359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1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2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3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4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5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6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7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8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 rot="5400000">
            <a:off x="22715220" y="10424165"/>
            <a:ext cx="28087320" cy="98755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 rot="5400000">
            <a:off x="2598420" y="914404"/>
            <a:ext cx="28087320" cy="288950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802659" indent="-646958" algn="l" rtl="0">
              <a:spcBef>
                <a:spcPts val="3360"/>
              </a:spcBef>
              <a:buClr>
                <a:schemeClr val="dk1"/>
              </a:buClr>
              <a:buFont typeface="Arial"/>
              <a:buChar char="•"/>
              <a:defRPr/>
            </a:lvl1pPr>
            <a:lvl2pPr marL="3905762" indent="-489461" algn="l" rtl="0">
              <a:spcBef>
                <a:spcPts val="2940"/>
              </a:spcBef>
              <a:buClr>
                <a:schemeClr val="dk1"/>
              </a:buClr>
              <a:buFont typeface="Arial"/>
              <a:buChar char="–"/>
              <a:defRPr/>
            </a:lvl2pPr>
            <a:lvl3pPr marL="6008865" indent="-319265" algn="l" rtl="0">
              <a:spcBef>
                <a:spcPts val="2520"/>
              </a:spcBef>
              <a:buClr>
                <a:schemeClr val="dk1"/>
              </a:buClr>
              <a:buFont typeface="Arial"/>
              <a:buChar char="•"/>
              <a:defRPr/>
            </a:lvl3pPr>
            <a:lvl4pPr marL="8412411" indent="-462211" algn="l" rtl="0">
              <a:spcBef>
                <a:spcPts val="2100"/>
              </a:spcBef>
              <a:buClr>
                <a:schemeClr val="dk1"/>
              </a:buClr>
              <a:buFont typeface="Arial"/>
              <a:buChar char="–"/>
              <a:defRPr/>
            </a:lvl4pPr>
            <a:lvl5pPr marL="10815958" indent="-452757" algn="l" rtl="0">
              <a:spcBef>
                <a:spcPts val="2100"/>
              </a:spcBef>
              <a:buClr>
                <a:schemeClr val="dk1"/>
              </a:buClr>
              <a:buFont typeface="Arial"/>
              <a:buChar char="»"/>
              <a:defRPr/>
            </a:lvl5pPr>
            <a:lvl6pPr marL="13219505" indent="-456004" algn="l" rtl="0">
              <a:spcBef>
                <a:spcPts val="21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15623049" indent="-459249" algn="l" rtl="0">
              <a:spcBef>
                <a:spcPts val="21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18026596" indent="-462495" algn="l" rtl="0">
              <a:spcBef>
                <a:spcPts val="21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20430142" indent="-453042" algn="l" rtl="0">
              <a:spcBef>
                <a:spcPts val="21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dt" idx="10"/>
          </p:nvPr>
        </p:nvSpPr>
        <p:spPr>
          <a:xfrm>
            <a:off x="2194558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ftr" idx="11"/>
          </p:nvPr>
        </p:nvSpPr>
        <p:spPr>
          <a:xfrm>
            <a:off x="14996159" y="30510484"/>
            <a:ext cx="138988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31455359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1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2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3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4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5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6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7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8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2194558" y="1318262"/>
            <a:ext cx="39502080" cy="548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2194558" y="7680963"/>
            <a:ext cx="39502080" cy="2172462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802659" indent="-646958" algn="l" rtl="0">
              <a:spcBef>
                <a:spcPts val="3360"/>
              </a:spcBef>
              <a:buClr>
                <a:schemeClr val="dk1"/>
              </a:buClr>
              <a:buFont typeface="Arial"/>
              <a:buChar char="•"/>
              <a:defRPr/>
            </a:lvl1pPr>
            <a:lvl2pPr marL="3905762" indent="-489461" algn="l" rtl="0">
              <a:spcBef>
                <a:spcPts val="2940"/>
              </a:spcBef>
              <a:buClr>
                <a:schemeClr val="dk1"/>
              </a:buClr>
              <a:buFont typeface="Arial"/>
              <a:buChar char="–"/>
              <a:defRPr/>
            </a:lvl2pPr>
            <a:lvl3pPr marL="6008865" indent="-319265" algn="l" rtl="0">
              <a:spcBef>
                <a:spcPts val="2520"/>
              </a:spcBef>
              <a:buClr>
                <a:schemeClr val="dk1"/>
              </a:buClr>
              <a:buFont typeface="Arial"/>
              <a:buChar char="•"/>
              <a:defRPr/>
            </a:lvl3pPr>
            <a:lvl4pPr marL="8412411" indent="-462211" algn="l" rtl="0">
              <a:spcBef>
                <a:spcPts val="2100"/>
              </a:spcBef>
              <a:buClr>
                <a:schemeClr val="dk1"/>
              </a:buClr>
              <a:buFont typeface="Arial"/>
              <a:buChar char="–"/>
              <a:defRPr/>
            </a:lvl4pPr>
            <a:lvl5pPr marL="10815958" indent="-452757" algn="l" rtl="0">
              <a:spcBef>
                <a:spcPts val="2100"/>
              </a:spcBef>
              <a:buClr>
                <a:schemeClr val="dk1"/>
              </a:buClr>
              <a:buFont typeface="Arial"/>
              <a:buChar char="»"/>
              <a:defRPr/>
            </a:lvl5pPr>
            <a:lvl6pPr marL="13219505" indent="-456004" algn="l" rtl="0">
              <a:spcBef>
                <a:spcPts val="21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15623049" indent="-459249" algn="l" rtl="0">
              <a:spcBef>
                <a:spcPts val="21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18026596" indent="-462495" algn="l" rtl="0">
              <a:spcBef>
                <a:spcPts val="21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20430142" indent="-453042" algn="l" rtl="0">
              <a:spcBef>
                <a:spcPts val="21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dt" idx="10"/>
          </p:nvPr>
        </p:nvSpPr>
        <p:spPr>
          <a:xfrm>
            <a:off x="2194558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ftr" idx="11"/>
          </p:nvPr>
        </p:nvSpPr>
        <p:spPr>
          <a:xfrm>
            <a:off x="14996159" y="30510484"/>
            <a:ext cx="138988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31455359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1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2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3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4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5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6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7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8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3467103" y="21153120"/>
            <a:ext cx="37307518" cy="65379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3467103" y="13952226"/>
            <a:ext cx="37307518" cy="720089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1pPr>
            <a:lvl2pPr marL="2403546" indent="-3245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2pPr>
            <a:lvl3pPr marL="4807092" indent="-6491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3pPr>
            <a:lvl4pPr marL="7210638" indent="-9738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4pPr>
            <a:lvl5pPr marL="9614184" indent="-283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5pPr>
            <a:lvl6pPr marL="12017731" indent="-353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6pPr>
            <a:lvl7pPr marL="14421276" indent="-6776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7pPr>
            <a:lvl8pPr marL="16824824" indent="-10024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8pPr>
            <a:lvl9pPr marL="19228368" indent="-567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dt" idx="10"/>
          </p:nvPr>
        </p:nvSpPr>
        <p:spPr>
          <a:xfrm>
            <a:off x="2194558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ftr" idx="11"/>
          </p:nvPr>
        </p:nvSpPr>
        <p:spPr>
          <a:xfrm>
            <a:off x="14996159" y="30510484"/>
            <a:ext cx="138988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31455359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1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2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3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4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5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6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7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8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2194558" y="1318262"/>
            <a:ext cx="39502080" cy="548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2194558" y="7680963"/>
            <a:ext cx="19385280" cy="2172462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2"/>
          </p:nvPr>
        </p:nvSpPr>
        <p:spPr>
          <a:xfrm>
            <a:off x="22311359" y="7680963"/>
            <a:ext cx="19385280" cy="2172462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dt" idx="10"/>
          </p:nvPr>
        </p:nvSpPr>
        <p:spPr>
          <a:xfrm>
            <a:off x="2194558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ftr" idx="11"/>
          </p:nvPr>
        </p:nvSpPr>
        <p:spPr>
          <a:xfrm>
            <a:off x="14996159" y="30510484"/>
            <a:ext cx="138988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31455359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1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2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3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4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5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6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7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8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2194558" y="1318262"/>
            <a:ext cx="39502080" cy="548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2194559" y="7368542"/>
            <a:ext cx="19392903" cy="307085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2403546" indent="-3245" rtl="0">
              <a:spcBef>
                <a:spcPts val="0"/>
              </a:spcBef>
              <a:buFont typeface="Calibri"/>
              <a:buNone/>
              <a:defRPr/>
            </a:lvl2pPr>
            <a:lvl3pPr marL="4807092" indent="-6491" rtl="0">
              <a:spcBef>
                <a:spcPts val="0"/>
              </a:spcBef>
              <a:buFont typeface="Calibri"/>
              <a:buNone/>
              <a:defRPr/>
            </a:lvl3pPr>
            <a:lvl4pPr marL="7210638" indent="-9738" rtl="0">
              <a:spcBef>
                <a:spcPts val="0"/>
              </a:spcBef>
              <a:buFont typeface="Calibri"/>
              <a:buNone/>
              <a:defRPr/>
            </a:lvl4pPr>
            <a:lvl5pPr marL="9614184" indent="-283" rtl="0">
              <a:spcBef>
                <a:spcPts val="0"/>
              </a:spcBef>
              <a:buFont typeface="Calibri"/>
              <a:buNone/>
              <a:defRPr/>
            </a:lvl5pPr>
            <a:lvl6pPr marL="12017731" indent="-3530" rtl="0">
              <a:spcBef>
                <a:spcPts val="0"/>
              </a:spcBef>
              <a:buFont typeface="Calibri"/>
              <a:buNone/>
              <a:defRPr/>
            </a:lvl6pPr>
            <a:lvl7pPr marL="14421276" indent="-6776" rtl="0">
              <a:spcBef>
                <a:spcPts val="0"/>
              </a:spcBef>
              <a:buFont typeface="Calibri"/>
              <a:buNone/>
              <a:defRPr/>
            </a:lvl7pPr>
            <a:lvl8pPr marL="16824824" indent="-10024" rtl="0">
              <a:spcBef>
                <a:spcPts val="0"/>
              </a:spcBef>
              <a:buFont typeface="Calibri"/>
              <a:buNone/>
              <a:defRPr/>
            </a:lvl8pPr>
            <a:lvl9pPr marL="19228368" indent="-567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2"/>
          </p:nvPr>
        </p:nvSpPr>
        <p:spPr>
          <a:xfrm>
            <a:off x="2194559" y="10439400"/>
            <a:ext cx="19392903" cy="189661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3"/>
          </p:nvPr>
        </p:nvSpPr>
        <p:spPr>
          <a:xfrm>
            <a:off x="22296123" y="7368542"/>
            <a:ext cx="19400519" cy="307085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2403546" indent="-3245" rtl="0">
              <a:spcBef>
                <a:spcPts val="0"/>
              </a:spcBef>
              <a:buFont typeface="Calibri"/>
              <a:buNone/>
              <a:defRPr/>
            </a:lvl2pPr>
            <a:lvl3pPr marL="4807092" indent="-6491" rtl="0">
              <a:spcBef>
                <a:spcPts val="0"/>
              </a:spcBef>
              <a:buFont typeface="Calibri"/>
              <a:buNone/>
              <a:defRPr/>
            </a:lvl3pPr>
            <a:lvl4pPr marL="7210638" indent="-9738" rtl="0">
              <a:spcBef>
                <a:spcPts val="0"/>
              </a:spcBef>
              <a:buFont typeface="Calibri"/>
              <a:buNone/>
              <a:defRPr/>
            </a:lvl4pPr>
            <a:lvl5pPr marL="9614184" indent="-283" rtl="0">
              <a:spcBef>
                <a:spcPts val="0"/>
              </a:spcBef>
              <a:buFont typeface="Calibri"/>
              <a:buNone/>
              <a:defRPr/>
            </a:lvl5pPr>
            <a:lvl6pPr marL="12017731" indent="-3530" rtl="0">
              <a:spcBef>
                <a:spcPts val="0"/>
              </a:spcBef>
              <a:buFont typeface="Calibri"/>
              <a:buNone/>
              <a:defRPr/>
            </a:lvl6pPr>
            <a:lvl7pPr marL="14421276" indent="-6776" rtl="0">
              <a:spcBef>
                <a:spcPts val="0"/>
              </a:spcBef>
              <a:buFont typeface="Calibri"/>
              <a:buNone/>
              <a:defRPr/>
            </a:lvl7pPr>
            <a:lvl8pPr marL="16824824" indent="-10024" rtl="0">
              <a:spcBef>
                <a:spcPts val="0"/>
              </a:spcBef>
              <a:buFont typeface="Calibri"/>
              <a:buNone/>
              <a:defRPr/>
            </a:lvl8pPr>
            <a:lvl9pPr marL="19228368" indent="-567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4"/>
          </p:nvPr>
        </p:nvSpPr>
        <p:spPr>
          <a:xfrm>
            <a:off x="22296123" y="10439400"/>
            <a:ext cx="19400519" cy="189661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dt" idx="10"/>
          </p:nvPr>
        </p:nvSpPr>
        <p:spPr>
          <a:xfrm>
            <a:off x="2194558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ftr" idx="11"/>
          </p:nvPr>
        </p:nvSpPr>
        <p:spPr>
          <a:xfrm>
            <a:off x="14996159" y="30510484"/>
            <a:ext cx="138988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31455359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1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2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3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4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5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6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7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8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2194558" y="1318262"/>
            <a:ext cx="39502080" cy="548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dt" idx="10"/>
          </p:nvPr>
        </p:nvSpPr>
        <p:spPr>
          <a:xfrm>
            <a:off x="2194558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ftr" idx="11"/>
          </p:nvPr>
        </p:nvSpPr>
        <p:spPr>
          <a:xfrm>
            <a:off x="14996159" y="30510484"/>
            <a:ext cx="138988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31455359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1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2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3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4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5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6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7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8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dt" idx="10"/>
          </p:nvPr>
        </p:nvSpPr>
        <p:spPr>
          <a:xfrm>
            <a:off x="2194558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ftr" idx="11"/>
          </p:nvPr>
        </p:nvSpPr>
        <p:spPr>
          <a:xfrm>
            <a:off x="14996159" y="30510484"/>
            <a:ext cx="138988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1455359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1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2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3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4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5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6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7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8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2194564" y="1310640"/>
            <a:ext cx="14439903" cy="55778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17160240" y="1310641"/>
            <a:ext cx="24536398" cy="2809494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2"/>
          </p:nvPr>
        </p:nvSpPr>
        <p:spPr>
          <a:xfrm>
            <a:off x="2194564" y="6888482"/>
            <a:ext cx="14439903" cy="2251710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2403546" indent="-3245" rtl="0">
              <a:spcBef>
                <a:spcPts val="0"/>
              </a:spcBef>
              <a:buFont typeface="Calibri"/>
              <a:buNone/>
              <a:defRPr/>
            </a:lvl2pPr>
            <a:lvl3pPr marL="4807092" indent="-6491" rtl="0">
              <a:spcBef>
                <a:spcPts val="0"/>
              </a:spcBef>
              <a:buFont typeface="Calibri"/>
              <a:buNone/>
              <a:defRPr/>
            </a:lvl3pPr>
            <a:lvl4pPr marL="7210638" indent="-9738" rtl="0">
              <a:spcBef>
                <a:spcPts val="0"/>
              </a:spcBef>
              <a:buFont typeface="Calibri"/>
              <a:buNone/>
              <a:defRPr/>
            </a:lvl4pPr>
            <a:lvl5pPr marL="9614184" indent="-283" rtl="0">
              <a:spcBef>
                <a:spcPts val="0"/>
              </a:spcBef>
              <a:buFont typeface="Calibri"/>
              <a:buNone/>
              <a:defRPr/>
            </a:lvl5pPr>
            <a:lvl6pPr marL="12017731" indent="-3530" rtl="0">
              <a:spcBef>
                <a:spcPts val="0"/>
              </a:spcBef>
              <a:buFont typeface="Calibri"/>
              <a:buNone/>
              <a:defRPr/>
            </a:lvl6pPr>
            <a:lvl7pPr marL="14421276" indent="-6776" rtl="0">
              <a:spcBef>
                <a:spcPts val="0"/>
              </a:spcBef>
              <a:buFont typeface="Calibri"/>
              <a:buNone/>
              <a:defRPr/>
            </a:lvl7pPr>
            <a:lvl8pPr marL="16824824" indent="-10024" rtl="0">
              <a:spcBef>
                <a:spcPts val="0"/>
              </a:spcBef>
              <a:buFont typeface="Calibri"/>
              <a:buNone/>
              <a:defRPr/>
            </a:lvl8pPr>
            <a:lvl9pPr marL="19228368" indent="-567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dt" idx="10"/>
          </p:nvPr>
        </p:nvSpPr>
        <p:spPr>
          <a:xfrm>
            <a:off x="2194558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ftr" idx="11"/>
          </p:nvPr>
        </p:nvSpPr>
        <p:spPr>
          <a:xfrm>
            <a:off x="14996159" y="30510484"/>
            <a:ext cx="138988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ldNum" idx="12"/>
          </p:nvPr>
        </p:nvSpPr>
        <p:spPr>
          <a:xfrm>
            <a:off x="31455359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1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2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3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4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5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6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7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8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8602982" y="23042881"/>
            <a:ext cx="26334720" cy="27203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pic" idx="2"/>
          </p:nvPr>
        </p:nvSpPr>
        <p:spPr>
          <a:xfrm>
            <a:off x="8602982" y="2941318"/>
            <a:ext cx="26334720" cy="19751040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8602982" y="25763223"/>
            <a:ext cx="26334720" cy="386333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2403546" indent="-3245" rtl="0">
              <a:spcBef>
                <a:spcPts val="0"/>
              </a:spcBef>
              <a:buFont typeface="Calibri"/>
              <a:buNone/>
              <a:defRPr/>
            </a:lvl2pPr>
            <a:lvl3pPr marL="4807092" indent="-6491" rtl="0">
              <a:spcBef>
                <a:spcPts val="0"/>
              </a:spcBef>
              <a:buFont typeface="Calibri"/>
              <a:buNone/>
              <a:defRPr/>
            </a:lvl3pPr>
            <a:lvl4pPr marL="7210638" indent="-9738" rtl="0">
              <a:spcBef>
                <a:spcPts val="0"/>
              </a:spcBef>
              <a:buFont typeface="Calibri"/>
              <a:buNone/>
              <a:defRPr/>
            </a:lvl4pPr>
            <a:lvl5pPr marL="9614184" indent="-283" rtl="0">
              <a:spcBef>
                <a:spcPts val="0"/>
              </a:spcBef>
              <a:buFont typeface="Calibri"/>
              <a:buNone/>
              <a:defRPr/>
            </a:lvl5pPr>
            <a:lvl6pPr marL="12017731" indent="-3530" rtl="0">
              <a:spcBef>
                <a:spcPts val="0"/>
              </a:spcBef>
              <a:buFont typeface="Calibri"/>
              <a:buNone/>
              <a:defRPr/>
            </a:lvl6pPr>
            <a:lvl7pPr marL="14421276" indent="-6776" rtl="0">
              <a:spcBef>
                <a:spcPts val="0"/>
              </a:spcBef>
              <a:buFont typeface="Calibri"/>
              <a:buNone/>
              <a:defRPr/>
            </a:lvl7pPr>
            <a:lvl8pPr marL="16824824" indent="-10024" rtl="0">
              <a:spcBef>
                <a:spcPts val="0"/>
              </a:spcBef>
              <a:buFont typeface="Calibri"/>
              <a:buNone/>
              <a:defRPr/>
            </a:lvl8pPr>
            <a:lvl9pPr marL="19228368" indent="-567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dt" idx="10"/>
          </p:nvPr>
        </p:nvSpPr>
        <p:spPr>
          <a:xfrm>
            <a:off x="2194558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ftr" idx="11"/>
          </p:nvPr>
        </p:nvSpPr>
        <p:spPr>
          <a:xfrm>
            <a:off x="14996159" y="30510484"/>
            <a:ext cx="138988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sldNum" idx="12"/>
          </p:nvPr>
        </p:nvSpPr>
        <p:spPr>
          <a:xfrm>
            <a:off x="31455359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1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2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3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4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5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6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7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8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title"/>
          </p:nvPr>
        </p:nvSpPr>
        <p:spPr>
          <a:xfrm>
            <a:off x="2194558" y="1318262"/>
            <a:ext cx="39502080" cy="548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/>
            </a:lvl1pPr>
            <a:lvl2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body" idx="1"/>
          </p:nvPr>
        </p:nvSpPr>
        <p:spPr>
          <a:xfrm>
            <a:off x="2194558" y="7680963"/>
            <a:ext cx="39502080" cy="2172462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802659" marR="0" indent="-646958" algn="l" rtl="0">
              <a:lnSpc>
                <a:spcPct val="100000"/>
              </a:lnSpc>
              <a:spcBef>
                <a:spcPts val="33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marL="3905762" marR="0" indent="-489461" algn="l" rtl="0">
              <a:lnSpc>
                <a:spcPct val="100000"/>
              </a:lnSpc>
              <a:spcBef>
                <a:spcPts val="29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marL="6008865" marR="0" indent="-319265" algn="l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3pPr>
            <a:lvl4pPr marL="8412411" marR="0" indent="-462211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marL="10815958" marR="0" indent="-452757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marL="13219505" marR="0" indent="-456004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6pPr>
            <a:lvl7pPr marL="15623049" marR="0" indent="-459249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7pPr>
            <a:lvl8pPr marL="18026596" marR="0" indent="-462495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8pPr>
            <a:lvl9pPr marL="20430142" marR="0" indent="-453042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dt" idx="10"/>
          </p:nvPr>
        </p:nvSpPr>
        <p:spPr>
          <a:xfrm>
            <a:off x="2194558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ftr" idx="11"/>
          </p:nvPr>
        </p:nvSpPr>
        <p:spPr>
          <a:xfrm>
            <a:off x="14996159" y="30510484"/>
            <a:ext cx="138988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ldNum" idx="12"/>
          </p:nvPr>
        </p:nvSpPr>
        <p:spPr>
          <a:xfrm>
            <a:off x="31455359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1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2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3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4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5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6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7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8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13" Type="http://schemas.openxmlformats.org/officeDocument/2006/relationships/image" Target="../media/image10.png"/><Relationship Id="rId18" Type="http://schemas.openxmlformats.org/officeDocument/2006/relationships/image" Target="../media/image15.png"/><Relationship Id="rId3" Type="http://schemas.openxmlformats.org/officeDocument/2006/relationships/notesSlide" Target="../notesSlides/notesSlide1.xml"/><Relationship Id="rId21" Type="http://schemas.openxmlformats.org/officeDocument/2006/relationships/image" Target="../media/image18.png"/><Relationship Id="rId7" Type="http://schemas.openxmlformats.org/officeDocument/2006/relationships/image" Target="../media/image5.png"/><Relationship Id="rId12" Type="http://schemas.openxmlformats.org/officeDocument/2006/relationships/hyperlink" Target="http://kdahlquist.github.io/GRNmap/" TargetMode="External"/><Relationship Id="rId17" Type="http://schemas.openxmlformats.org/officeDocument/2006/relationships/image" Target="../media/image14.jpg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13.jpg"/><Relationship Id="rId20" Type="http://schemas.openxmlformats.org/officeDocument/2006/relationships/image" Target="../media/image17.png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19.png"/><Relationship Id="rId5" Type="http://schemas.openxmlformats.org/officeDocument/2006/relationships/image" Target="../media/image3.png"/><Relationship Id="rId15" Type="http://schemas.openxmlformats.org/officeDocument/2006/relationships/image" Target="../media/image12.jpg"/><Relationship Id="rId23" Type="http://schemas.openxmlformats.org/officeDocument/2006/relationships/image" Target="../media/image1.wmf"/><Relationship Id="rId10" Type="http://schemas.openxmlformats.org/officeDocument/2006/relationships/image" Target="../media/image8.png"/><Relationship Id="rId19" Type="http://schemas.openxmlformats.org/officeDocument/2006/relationships/image" Target="../media/image16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1.png"/><Relationship Id="rId22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17C00"/>
            </a:gs>
            <a:gs pos="1000">
              <a:srgbClr val="017C00"/>
            </a:gs>
            <a:gs pos="99000">
              <a:srgbClr val="003700"/>
            </a:gs>
            <a:gs pos="100000">
              <a:srgbClr val="003700"/>
            </a:gs>
          </a:gsLst>
          <a:lin ang="5400000" scaled="0"/>
        </a:gra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/>
        </p:nvSpPr>
        <p:spPr>
          <a:xfrm>
            <a:off x="634954" y="577545"/>
            <a:ext cx="42736498" cy="496809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480700" tIns="240350" rIns="480700" bIns="2403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000" b="0" i="0" u="none" strike="noStrike" cap="none" baseline="0" dirty="0">
              <a:solidFill>
                <a:srgbClr val="014D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4D00"/>
              </a:buClr>
              <a:buSzPct val="25000"/>
              <a:buFont typeface="Arial"/>
              <a:buNone/>
            </a:pPr>
            <a:r>
              <a:rPr lang="en-US" sz="9000" b="0" i="0" u="none" strike="noStrike" cap="none" baseline="0" dirty="0">
                <a:solidFill>
                  <a:srgbClr val="014D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Improvements to </a:t>
            </a:r>
            <a:r>
              <a:rPr lang="en-US" sz="9000" b="0" i="0" u="none" strike="noStrike" cap="none" baseline="0" dirty="0" err="1">
                <a:solidFill>
                  <a:srgbClr val="014D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GRNsight</a:t>
            </a:r>
            <a:r>
              <a:rPr lang="en-US" sz="9000" b="0" i="0" u="none" strike="noStrike" cap="none" baseline="0" dirty="0">
                <a:solidFill>
                  <a:srgbClr val="014D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: a Web Application for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4D00"/>
              </a:buClr>
              <a:buSzPct val="25000"/>
              <a:buFont typeface="Arial"/>
              <a:buNone/>
            </a:pPr>
            <a:r>
              <a:rPr lang="en-US" sz="9000" b="0" i="0" u="none" strike="noStrike" cap="none" baseline="0" dirty="0">
                <a:solidFill>
                  <a:srgbClr val="014D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Visualizing Models of Gene Regulatory Networks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4D00"/>
              </a:buClr>
              <a:buSzPct val="25000"/>
              <a:buFont typeface="Arial"/>
              <a:buNone/>
            </a:pPr>
            <a:r>
              <a:rPr lang="en-US" sz="1400" b="0" i="0" u="none" strike="noStrike" cap="none" baseline="0" dirty="0">
                <a:solidFill>
                  <a:srgbClr val="014D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 </a:t>
            </a:r>
          </a:p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40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Nicole Anguiano*, </a:t>
            </a:r>
            <a:r>
              <a:rPr lang="en-US" sz="40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Anindita</a:t>
            </a:r>
            <a:r>
              <a:rPr lang="en-US" sz="40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 </a:t>
            </a:r>
            <a:r>
              <a:rPr lang="en-US" sz="40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Varshneya</a:t>
            </a:r>
            <a:r>
              <a:rPr lang="en-US" sz="40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**, </a:t>
            </a:r>
            <a:r>
              <a:rPr lang="en-US" sz="40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Kam</a:t>
            </a:r>
            <a:r>
              <a:rPr lang="en-US" sz="40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 D. </a:t>
            </a:r>
            <a:r>
              <a:rPr lang="en-US" sz="40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Dahlquist</a:t>
            </a:r>
            <a:r>
              <a:rPr lang="en-US" sz="40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**, John David N. </a:t>
            </a:r>
            <a:r>
              <a:rPr lang="en-US" sz="40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Dionisio</a:t>
            </a:r>
            <a:r>
              <a:rPr lang="en-US" sz="40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*, and Ben G. Fitzpatrick***</a:t>
            </a:r>
          </a:p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0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3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*Department of Electrical Engineering and Computer Science, **Department of Biology, ***Department </a:t>
            </a:r>
            <a:r>
              <a:rPr lang="en-US" sz="32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of Mathematics, Loyola </a:t>
            </a:r>
            <a:r>
              <a:rPr lang="en-US" sz="3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Marymount University, 1 LMU Drive, Los Angeles, CA 90045</a:t>
            </a:r>
          </a:p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0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14D00"/>
              </a:buClr>
              <a:buSzPct val="25000"/>
              <a:buFont typeface="Arial"/>
              <a:buNone/>
            </a:pPr>
            <a:r>
              <a:rPr lang="en-US" sz="3800" b="0" i="0" u="none" strike="noStrike" cap="none" baseline="0" dirty="0">
                <a:solidFill>
                  <a:srgbClr val="014D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 http://dondi.github.io/GRNsight/</a:t>
            </a:r>
          </a:p>
        </p:txBody>
      </p:sp>
      <p:sp>
        <p:nvSpPr>
          <p:cNvPr id="85" name="Shape 85"/>
          <p:cNvSpPr/>
          <p:nvPr/>
        </p:nvSpPr>
        <p:spPr>
          <a:xfrm>
            <a:off x="835487" y="6136989"/>
            <a:ext cx="9754534" cy="935205"/>
          </a:xfrm>
          <a:prstGeom prst="rect">
            <a:avLst/>
          </a:prstGeom>
          <a:solidFill>
            <a:schemeClr val="lt1">
              <a:alpha val="69411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7C00"/>
              </a:buClr>
              <a:buSzPct val="25000"/>
              <a:buFont typeface="Arial"/>
              <a:buNone/>
            </a:pPr>
            <a:r>
              <a:rPr lang="en-US" sz="3600" b="0" i="0" u="none" strike="noStrike" cap="none" baseline="0" dirty="0">
                <a:solidFill>
                  <a:srgbClr val="017C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Introduction</a:t>
            </a:r>
          </a:p>
        </p:txBody>
      </p:sp>
      <p:pic>
        <p:nvPicPr>
          <p:cNvPr id="86" name="Shape 8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43592" y="1186384"/>
            <a:ext cx="5099868" cy="3008923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Shape 87"/>
          <p:cNvSpPr/>
          <p:nvPr/>
        </p:nvSpPr>
        <p:spPr>
          <a:xfrm>
            <a:off x="11500250" y="7052425"/>
            <a:ext cx="9924299" cy="1356388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200" b="1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GRNsight</a:t>
            </a:r>
            <a:r>
              <a:rPr lang="en-US" sz="2200" b="1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 has a service-oriented architecture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GRNsight</a:t>
            </a: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 has two pieces: a server and a web client.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dirty="0">
                <a:solidFill>
                  <a:schemeClr val="dk1"/>
                </a:solidFill>
                <a:rtl val="0"/>
              </a:rPr>
              <a:t>The s</a:t>
            </a: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erver uses the Node.js framework to receive and parse </a:t>
            </a:r>
            <a:r>
              <a:rPr lang="en-US" sz="2200" dirty="0">
                <a:solidFill>
                  <a:schemeClr val="dk1"/>
                </a:solidFill>
                <a:rtl val="0"/>
              </a:rPr>
              <a:t>the</a:t>
            </a: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 excel spreadsheet uploaded by the user.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dirty="0">
                <a:solidFill>
                  <a:schemeClr val="dk1"/>
                </a:solidFill>
              </a:rPr>
              <a:t>The w</a:t>
            </a: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eb client receives the data from the server and generates the graph visualization.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200" b="1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GRNsight</a:t>
            </a:r>
            <a:r>
              <a:rPr lang="en-US" sz="2200" b="1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 implementation takes advantage of other open source tools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dirty="0" err="1">
                <a:solidFill>
                  <a:schemeClr val="dk1"/>
                </a:solidFill>
              </a:rPr>
              <a:t>GRNsight</a:t>
            </a:r>
            <a:r>
              <a:rPr lang="en-US" sz="2200" dirty="0">
                <a:solidFill>
                  <a:schemeClr val="dk1"/>
                </a:solidFill>
              </a:rPr>
              <a:t> u</a:t>
            </a: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ses the Data-Driven Documents (D3) JavaScript library to generate a graph derived from input network data.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D3 dynamically manipulates HTML and Sector Vector Graphics (SVG) to form the elements of the graph.</a:t>
            </a:r>
          </a:p>
          <a:p>
            <a:pPr marL="1141413" marR="0" lvl="1" indent="-45561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GRNsight</a:t>
            </a: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 implements D3’s force layout which applies a physics-based simulation to the graph.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D3 also allows for the fine tuning of Cascading Style Sheets (CSS), the code that styles web pages.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dirty="0">
                <a:solidFill>
                  <a:schemeClr val="dk1"/>
                </a:solidFill>
                <a:rtl val="0"/>
              </a:rPr>
              <a:t>The d</a:t>
            </a: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efault implementation simply had nodes and edges. We added several features including:</a:t>
            </a: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GRNsight</a:t>
            </a:r>
            <a:r>
              <a:rPr lang="en-US" sz="22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 follows an open development model using an open source github.com code repository and </a:t>
            </a:r>
            <a:r>
              <a:rPr lang="en-US" sz="2200" b="0" i="0" u="none" strike="noStrike" cap="none" baseline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issue tracking</a:t>
            </a:r>
            <a:r>
              <a:rPr lang="en-US" sz="22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.</a:t>
            </a:r>
          </a:p>
        </p:txBody>
      </p:sp>
      <p:pic>
        <p:nvPicPr>
          <p:cNvPr id="88" name="Shape 8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3117093" y="7149228"/>
            <a:ext cx="6681349" cy="262531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Shape 8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5971426" y="17264395"/>
            <a:ext cx="4906390" cy="2547642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Shape 90"/>
          <p:cNvSpPr/>
          <p:nvPr/>
        </p:nvSpPr>
        <p:spPr>
          <a:xfrm>
            <a:off x="835487" y="7072196"/>
            <a:ext cx="9754536" cy="991040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The central dogma of molecular biology describes the flow of information in a cell during gene expression from DNA to RNA to protein.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Transcription factors control gene expression by binding to regulatory DNA sequences.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Activators increase gene expression.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Repressors decrease gene expression.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Transcription factors are themselves proteins encoded by </a:t>
            </a:r>
            <a:r>
              <a:rPr lang="en-US" sz="2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genes.</a:t>
            </a:r>
            <a:endParaRPr lang="en-US"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3429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3429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3429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3429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3429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3429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4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3429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4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3429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                 </a:t>
            </a:r>
            <a:r>
              <a:rPr lang="en-US" sz="15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Freeman (2002)</a:t>
            </a:r>
          </a:p>
          <a:p>
            <a:pPr marL="3429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3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200" b="1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Gene Regulatory Networks Can Be Illustrated By Directed Graphs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A gene regulatory network (GRN) consists of genes, transcription factors, and the regulatory connections between them, which govern the level of expression of mRNA and proteins from those genes.</a:t>
            </a:r>
          </a:p>
          <a:p>
            <a:pPr marL="3429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3429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3429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3429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Each node represents the gene, the mRNA, and the protein expressed from the gene.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Each edge represents a regulatory relationship.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All the nodes are transcription factors themselves.</a:t>
            </a:r>
          </a:p>
        </p:txBody>
      </p:sp>
      <p:sp>
        <p:nvSpPr>
          <p:cNvPr id="91" name="Shape 91"/>
          <p:cNvSpPr/>
          <p:nvPr/>
        </p:nvSpPr>
        <p:spPr>
          <a:xfrm>
            <a:off x="1752540" y="11679725"/>
            <a:ext cx="191585" cy="248205"/>
          </a:xfrm>
          <a:prstGeom prst="rect">
            <a:avLst/>
          </a:prstGeom>
          <a:solidFill>
            <a:schemeClr val="lt1"/>
          </a:solidFill>
          <a:ln w="9525" cap="flat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95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  <p:sp>
        <p:nvSpPr>
          <p:cNvPr id="92" name="Shape 92"/>
          <p:cNvSpPr txBox="1"/>
          <p:nvPr/>
        </p:nvSpPr>
        <p:spPr>
          <a:xfrm>
            <a:off x="835487" y="18196790"/>
            <a:ext cx="9754534" cy="999179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100" b="1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GRNmap</a:t>
            </a:r>
            <a:r>
              <a:rPr lang="en-US" sz="2100" b="1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: Gene Regulatory Network Modeling and Parameter </a:t>
            </a:r>
            <a:r>
              <a:rPr lang="en-US" sz="2100" b="1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Estimation</a:t>
            </a:r>
            <a:endParaRPr lang="en-US" sz="2100" b="1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dirty="0">
                <a:solidFill>
                  <a:schemeClr val="dk1"/>
                </a:solidFill>
              </a:rPr>
              <a:t>The </a:t>
            </a:r>
            <a:r>
              <a:rPr lang="en-US" sz="2200" dirty="0" smtClean="0">
                <a:solidFill>
                  <a:schemeClr val="dk1"/>
                </a:solidFill>
              </a:rPr>
              <a:t>MATLAB</a:t>
            </a:r>
            <a:r>
              <a:rPr lang="en-US" sz="2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 </a:t>
            </a: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model is available at http://kdahlquist.github.io/GRNmap/</a:t>
            </a:r>
          </a:p>
          <a:p>
            <a:pPr marL="3429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3429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3429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3429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3429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dirty="0" err="1">
                <a:rtl val="0"/>
              </a:rPr>
              <a:t>GRNmap</a:t>
            </a:r>
            <a:r>
              <a:rPr lang="en-US" sz="2200" dirty="0">
                <a:rtl val="0"/>
              </a:rPr>
              <a:t> </a:t>
            </a:r>
            <a:r>
              <a:rPr lang="en-US" sz="2200" dirty="0" smtClean="0">
                <a:rtl val="0"/>
              </a:rPr>
              <a:t>is </a:t>
            </a:r>
            <a:r>
              <a:rPr lang="en-US" sz="2200" dirty="0">
                <a:rtl val="0"/>
              </a:rPr>
              <a:t>a d</a:t>
            </a:r>
            <a:r>
              <a:rPr lang="en-US" sz="22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ifferential equations model of the changes in gene expression over time for a gene regulatory </a:t>
            </a:r>
            <a:r>
              <a:rPr lang="en-US" sz="2200" b="0" i="0" u="none" strike="noStrike" cap="none" baseline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network.</a:t>
            </a:r>
            <a:endParaRPr lang="en-US" sz="2200" b="0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Each gene (node) in the network has an equation.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dirty="0">
                <a:solidFill>
                  <a:schemeClr val="dk1"/>
                </a:solidFill>
              </a:rPr>
              <a:t>The p</a:t>
            </a: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arameters in the model are estimated from laboratory data.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dirty="0">
                <a:solidFill>
                  <a:schemeClr val="dk1"/>
                </a:solidFill>
              </a:rPr>
              <a:t>The w</a:t>
            </a: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eight parameter, </a:t>
            </a:r>
            <a:r>
              <a:rPr lang="en-US" sz="2200" b="0" i="1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w</a:t>
            </a: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, gives the direction (activation or repression) and magnitude of regulatory relationship.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200" b="1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GRNmap</a:t>
            </a:r>
            <a:r>
              <a:rPr lang="en-US" sz="2200" b="1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 produces an Excel spreadsheet with an adjacency matrix representing the network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0 represents no relationship.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A positive number indicates activation.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A negative number indicates repression.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dirty="0">
                <a:solidFill>
                  <a:schemeClr val="dk1"/>
                </a:solidFill>
                <a:rtl val="0"/>
              </a:rPr>
              <a:t>The m</a:t>
            </a: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agnitude of t</a:t>
            </a:r>
            <a:r>
              <a:rPr lang="en-US" sz="2200" dirty="0">
                <a:solidFill>
                  <a:schemeClr val="dk1"/>
                </a:solidFill>
                <a:rtl val="0"/>
              </a:rPr>
              <a:t>he</a:t>
            </a: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 weight defines the strength of the relationship.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However, </a:t>
            </a:r>
            <a:r>
              <a:rPr lang="en-US" sz="22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GRNmap</a:t>
            </a: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 does not generate any visual representation of the GRN.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93" name="Shape 93"/>
          <p:cNvSpPr/>
          <p:nvPr/>
        </p:nvSpPr>
        <p:spPr>
          <a:xfrm>
            <a:off x="835486" y="17264395"/>
            <a:ext cx="9754534" cy="935205"/>
          </a:xfrm>
          <a:prstGeom prst="rect">
            <a:avLst/>
          </a:prstGeom>
          <a:solidFill>
            <a:schemeClr val="lt1">
              <a:alpha val="69411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7C00"/>
              </a:buClr>
              <a:buSzPct val="25000"/>
              <a:buFont typeface="Arial"/>
              <a:buNone/>
            </a:pPr>
            <a:r>
              <a:rPr lang="en-US" sz="3600" b="0" i="0" u="none" strike="noStrike" cap="none" baseline="0">
                <a:solidFill>
                  <a:srgbClr val="017C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GRNmap</a:t>
            </a:r>
          </a:p>
        </p:txBody>
      </p:sp>
      <p:sp>
        <p:nvSpPr>
          <p:cNvPr id="94" name="Shape 94"/>
          <p:cNvSpPr/>
          <p:nvPr/>
        </p:nvSpPr>
        <p:spPr>
          <a:xfrm>
            <a:off x="835484" y="28470371"/>
            <a:ext cx="9754534" cy="935205"/>
          </a:xfrm>
          <a:prstGeom prst="rect">
            <a:avLst/>
          </a:prstGeom>
          <a:solidFill>
            <a:schemeClr val="lt1">
              <a:alpha val="69411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7C00"/>
              </a:buClr>
              <a:buSzPct val="25000"/>
              <a:buFont typeface="Arial"/>
              <a:buNone/>
            </a:pPr>
            <a:r>
              <a:rPr lang="en-US" sz="3600" b="0" i="0" u="none" strike="noStrike" cap="none" baseline="0">
                <a:solidFill>
                  <a:srgbClr val="017C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GRNsight Requirements</a:t>
            </a:r>
          </a:p>
        </p:txBody>
      </p:sp>
      <p:sp>
        <p:nvSpPr>
          <p:cNvPr id="95" name="Shape 95"/>
          <p:cNvSpPr/>
          <p:nvPr/>
        </p:nvSpPr>
        <p:spPr>
          <a:xfrm>
            <a:off x="835486" y="29405578"/>
            <a:ext cx="9754534" cy="266487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Arial"/>
              <a:buNone/>
            </a:pPr>
            <a:r>
              <a:rPr lang="en-US" sz="22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GRNsight Accepts xlsx Files in the Proper Format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Spreadsheets need a “network” or “network_optimized_weights” sheet containing an adjacency matrix. </a:t>
            </a:r>
            <a:r>
              <a:rPr lang="en-US" sz="2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GRNsight should then automatically lay out the graph based on the adjacency matrix.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GRNmap input and output spreadsheets are accepted without adjustment.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Spreadsheets from databases such as YEASTRACT can be used with some modification.</a:t>
            </a:r>
          </a:p>
        </p:txBody>
      </p:sp>
      <p:sp>
        <p:nvSpPr>
          <p:cNvPr id="96" name="Shape 96"/>
          <p:cNvSpPr/>
          <p:nvPr/>
        </p:nvSpPr>
        <p:spPr>
          <a:xfrm>
            <a:off x="11500260" y="6128439"/>
            <a:ext cx="9924221" cy="935205"/>
          </a:xfrm>
          <a:prstGeom prst="rect">
            <a:avLst/>
          </a:prstGeom>
          <a:solidFill>
            <a:schemeClr val="lt1">
              <a:alpha val="69411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7C00"/>
              </a:buClr>
              <a:buSzPct val="25000"/>
              <a:buFont typeface="Arial"/>
              <a:buNone/>
            </a:pPr>
            <a:r>
              <a:rPr lang="en-US" sz="3600" b="0" i="0" u="none" strike="noStrike" cap="none" baseline="0">
                <a:solidFill>
                  <a:srgbClr val="017C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Architecture and Open Development</a:t>
            </a:r>
          </a:p>
        </p:txBody>
      </p:sp>
      <p:graphicFrame>
        <p:nvGraphicFramePr>
          <p:cNvPr id="98" name="Shape 98"/>
          <p:cNvGraphicFramePr/>
          <p:nvPr/>
        </p:nvGraphicFramePr>
        <p:xfrm>
          <a:off x="12062360" y="15870731"/>
          <a:ext cx="8743900" cy="640090"/>
        </p:xfrm>
        <a:graphic>
          <a:graphicData uri="http://schemas.openxmlformats.org/drawingml/2006/table">
            <a:tbl>
              <a:tblPr firstRow="1" bandRow="1">
                <a:noFill/>
                <a:tableStyleId>{2723A2C0-922B-44DA-ABE6-FFCDE9D1CBB4}</a:tableStyleId>
              </a:tblPr>
              <a:tblGrid>
                <a:gridCol w="2185975"/>
                <a:gridCol w="2185975"/>
                <a:gridCol w="2185975"/>
                <a:gridCol w="2185975"/>
              </a:tblGrid>
              <a:tr h="483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-US" sz="1800" i="1" u="none" strike="noStrike" cap="none" baseline="0">
                          <a:latin typeface="Helvetica Neue"/>
                          <a:ea typeface="Helvetica Neue"/>
                          <a:cs typeface="Helvetica Neue"/>
                          <a:sym typeface="Helvetica Neue"/>
                          <a:rtl val="0"/>
                        </a:rPr>
                        <a:t>Labels on nodes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-US" sz="1800" i="1" u="none" strike="noStrike" cap="none" baseline="0">
                          <a:latin typeface="Helvetica Neue"/>
                          <a:ea typeface="Helvetica Neue"/>
                          <a:cs typeface="Helvetica Neue"/>
                          <a:sym typeface="Helvetica Neue"/>
                          <a:rtl val="0"/>
                        </a:rPr>
                        <a:t>Rectangular nodes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-US" sz="1800" i="1" u="none" strike="noStrike" cap="none" baseline="0">
                          <a:latin typeface="Helvetica Neue"/>
                          <a:ea typeface="Helvetica Neue"/>
                          <a:cs typeface="Helvetica Neue"/>
                          <a:sym typeface="Helvetica Neue"/>
                          <a:rtl val="0"/>
                        </a:rPr>
                        <a:t>Variant node size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-US" sz="1800" i="1" u="none" strike="noStrike" cap="none" baseline="0">
                          <a:latin typeface="Helvetica Neue"/>
                          <a:ea typeface="Helvetica Neue"/>
                          <a:cs typeface="Helvetica Neue"/>
                          <a:sym typeface="Helvetica Neue"/>
                          <a:rtl val="0"/>
                        </a:rPr>
                        <a:t>Edge thickness based on weight</a:t>
                      </a:r>
                    </a:p>
                  </a:txBody>
                  <a:tcPr marL="91450" marR="91450" marT="45725" marB="45725" anchor="ctr"/>
                </a:tc>
              </a:tr>
            </a:tbl>
          </a:graphicData>
        </a:graphic>
      </p:graphicFrame>
      <p:sp>
        <p:nvSpPr>
          <p:cNvPr id="99" name="Shape 99"/>
          <p:cNvSpPr/>
          <p:nvPr/>
        </p:nvSpPr>
        <p:spPr>
          <a:xfrm rot="-5400000">
            <a:off x="14809300" y="17882114"/>
            <a:ext cx="433413" cy="1433417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17C00"/>
          </a:solidFill>
          <a:ln w="9525" cap="flat">
            <a:solidFill>
              <a:srgbClr val="4A7DB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9500" b="0" i="0" u="none" strike="noStrike" cap="none" baseline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  <p:sp>
        <p:nvSpPr>
          <p:cNvPr id="100" name="Shape 100"/>
          <p:cNvSpPr/>
          <p:nvPr/>
        </p:nvSpPr>
        <p:spPr>
          <a:xfrm>
            <a:off x="11505282" y="20848320"/>
            <a:ext cx="9924221" cy="935205"/>
          </a:xfrm>
          <a:prstGeom prst="rect">
            <a:avLst/>
          </a:prstGeom>
          <a:solidFill>
            <a:schemeClr val="lt1">
              <a:alpha val="69411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7C00"/>
              </a:buClr>
              <a:buSzPct val="25000"/>
              <a:buFont typeface="Arial"/>
              <a:buNone/>
            </a:pPr>
            <a:r>
              <a:rPr lang="en-US" sz="3600" b="0" i="0" u="none" strike="noStrike" cap="none" baseline="0">
                <a:solidFill>
                  <a:srgbClr val="017C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State Diagram</a:t>
            </a:r>
          </a:p>
        </p:txBody>
      </p:sp>
      <p:pic>
        <p:nvPicPr>
          <p:cNvPr id="101" name="Shape 10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1505282" y="21779060"/>
            <a:ext cx="9924221" cy="10291392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Shape 102"/>
          <p:cNvSpPr/>
          <p:nvPr/>
        </p:nvSpPr>
        <p:spPr>
          <a:xfrm>
            <a:off x="33111484" y="12513814"/>
            <a:ext cx="9921300" cy="935099"/>
          </a:xfrm>
          <a:prstGeom prst="rect">
            <a:avLst/>
          </a:prstGeom>
          <a:solidFill>
            <a:schemeClr val="lt1">
              <a:alpha val="69411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7C00"/>
              </a:buClr>
              <a:buSzPct val="25000"/>
              <a:buFont typeface="Helvetica Neue"/>
              <a:buNone/>
            </a:pPr>
            <a:r>
              <a:rPr lang="en-US" sz="3600" b="0" i="0" u="none" strike="noStrike" cap="none" baseline="0">
                <a:solidFill>
                  <a:srgbClr val="017C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Future Directions</a:t>
            </a:r>
          </a:p>
        </p:txBody>
      </p:sp>
      <p:sp>
        <p:nvSpPr>
          <p:cNvPr id="103" name="Shape 103"/>
          <p:cNvSpPr/>
          <p:nvPr/>
        </p:nvSpPr>
        <p:spPr>
          <a:xfrm>
            <a:off x="33120662" y="22947104"/>
            <a:ext cx="9924299" cy="935099"/>
          </a:xfrm>
          <a:prstGeom prst="rect">
            <a:avLst/>
          </a:prstGeom>
          <a:solidFill>
            <a:schemeClr val="lt1">
              <a:alpha val="69411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7C00"/>
              </a:buClr>
              <a:buSzPct val="25000"/>
              <a:buFont typeface="Helvetica Neue"/>
              <a:buNone/>
            </a:pPr>
            <a:r>
              <a:rPr lang="en-US" sz="3600" b="0" i="0" u="none" strike="noStrike" cap="none" baseline="0">
                <a:solidFill>
                  <a:srgbClr val="017C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Acknowledgments</a:t>
            </a:r>
          </a:p>
        </p:txBody>
      </p:sp>
      <p:sp>
        <p:nvSpPr>
          <p:cNvPr id="104" name="Shape 104"/>
          <p:cNvSpPr/>
          <p:nvPr/>
        </p:nvSpPr>
        <p:spPr>
          <a:xfrm>
            <a:off x="33114118" y="26805606"/>
            <a:ext cx="9921300" cy="935099"/>
          </a:xfrm>
          <a:prstGeom prst="rect">
            <a:avLst/>
          </a:prstGeom>
          <a:solidFill>
            <a:schemeClr val="lt1">
              <a:alpha val="69411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7C00"/>
              </a:buClr>
              <a:buSzPct val="25000"/>
              <a:buFont typeface="Helvetica Neue"/>
              <a:buNone/>
            </a:pPr>
            <a:r>
              <a:rPr lang="en-US" sz="3600" b="0" i="0" u="none" strike="noStrike" cap="none" baseline="0">
                <a:solidFill>
                  <a:srgbClr val="017C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References</a:t>
            </a:r>
          </a:p>
        </p:txBody>
      </p:sp>
      <p:sp>
        <p:nvSpPr>
          <p:cNvPr id="105" name="Shape 105"/>
          <p:cNvSpPr/>
          <p:nvPr/>
        </p:nvSpPr>
        <p:spPr>
          <a:xfrm>
            <a:off x="33116175" y="13448925"/>
            <a:ext cx="9921300" cy="48896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700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2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revent self referential edges from being able to go outside the bounding box.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700"/>
              </a:buClr>
              <a:buSzPct val="100000"/>
              <a:buFont typeface="Arial"/>
              <a:buChar char="•"/>
            </a:pPr>
            <a:r>
              <a:rPr lang="en-US" sz="2200">
                <a:solidFill>
                  <a:schemeClr val="dk1"/>
                </a:solidFill>
                <a:rtl val="0"/>
              </a:rPr>
              <a:t>Add n</a:t>
            </a:r>
            <a:r>
              <a:rPr lang="en-US" sz="2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ode coloring based off of expression data.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700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Implement different sizes for the graph drawing area.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700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Display of asymmetrical adjacency matrices is being tested in the beta version.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700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An automated unit testing and error-catching framework is currently being developed.</a:t>
            </a:r>
          </a:p>
        </p:txBody>
      </p:sp>
      <p:sp>
        <p:nvSpPr>
          <p:cNvPr id="106" name="Shape 106"/>
          <p:cNvSpPr/>
          <p:nvPr/>
        </p:nvSpPr>
        <p:spPr>
          <a:xfrm>
            <a:off x="22329526" y="22114026"/>
            <a:ext cx="9921240" cy="735319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200" b="1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200" b="1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2200" b="1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A Menu Bar was Introduced 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A menu bar with multiple options was added.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Two demo files were added to the “Demo” menu, with more to be added.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Print functionality was enabled in the “File” menu option.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Force graph parameter sliders are active before a graph is loaded.</a:t>
            </a:r>
          </a:p>
          <a:p>
            <a:pPr marL="3429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2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07" name="Shape 107"/>
          <p:cNvSpPr/>
          <p:nvPr/>
        </p:nvSpPr>
        <p:spPr>
          <a:xfrm>
            <a:off x="33122359" y="18763076"/>
            <a:ext cx="9921300" cy="935099"/>
          </a:xfrm>
          <a:prstGeom prst="rect">
            <a:avLst/>
          </a:prstGeom>
          <a:solidFill>
            <a:schemeClr val="lt1">
              <a:alpha val="69411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7C00"/>
              </a:buClr>
              <a:buSzPct val="25000"/>
              <a:buFont typeface="Helvetica Neue"/>
              <a:buNone/>
            </a:pPr>
            <a:r>
              <a:rPr lang="en-US" sz="3600" b="0" i="0" u="none" strike="noStrike" cap="none" baseline="0">
                <a:solidFill>
                  <a:srgbClr val="017C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Availability</a:t>
            </a:r>
          </a:p>
        </p:txBody>
      </p:sp>
      <p:sp>
        <p:nvSpPr>
          <p:cNvPr id="108" name="Shape 108"/>
          <p:cNvSpPr/>
          <p:nvPr/>
        </p:nvSpPr>
        <p:spPr>
          <a:xfrm>
            <a:off x="33123825" y="19698175"/>
            <a:ext cx="9921300" cy="28478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GRNsight is free and open to all users and there is no login requirement.  Web site content is available under the Creative Commons Attribution Non-Commercial Share Alike. GRNsight code is available under the open source BSD license.</a:t>
            </a:r>
          </a:p>
        </p:txBody>
      </p:sp>
      <p:pic>
        <p:nvPicPr>
          <p:cNvPr id="109" name="Shape 109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997579" y="25940401"/>
            <a:ext cx="9430342" cy="2178162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Shape 110"/>
          <p:cNvSpPr/>
          <p:nvPr/>
        </p:nvSpPr>
        <p:spPr>
          <a:xfrm>
            <a:off x="33119200" y="6162935"/>
            <a:ext cx="9924221" cy="935205"/>
          </a:xfrm>
          <a:prstGeom prst="rect">
            <a:avLst/>
          </a:prstGeom>
          <a:solidFill>
            <a:schemeClr val="lt1">
              <a:alpha val="69411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7C00"/>
              </a:buClr>
              <a:buSzPct val="25000"/>
              <a:buFont typeface="Arial"/>
              <a:buNone/>
            </a:pPr>
            <a:r>
              <a:rPr lang="en-US" sz="3600" b="0" i="0" u="none" strike="noStrike" cap="none" baseline="0">
                <a:solidFill>
                  <a:srgbClr val="017C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Testing and Error Handling</a:t>
            </a:r>
          </a:p>
        </p:txBody>
      </p:sp>
      <p:sp>
        <p:nvSpPr>
          <p:cNvPr id="111" name="Shape 111"/>
          <p:cNvSpPr/>
          <p:nvPr/>
        </p:nvSpPr>
        <p:spPr>
          <a:xfrm>
            <a:off x="33121125" y="7098140"/>
            <a:ext cx="9921240" cy="496810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2200" b="1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Error Catching was Greatly Improved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Robustness was greatly extended.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Instead of crashing when given an improperly formatted or incorrect file, GRNsight returns an error.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Information about the error is returned in a modal without crashing the server.</a:t>
            </a:r>
          </a:p>
          <a:p>
            <a:pPr marL="3429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2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3429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2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3429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2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3429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2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pic>
        <p:nvPicPr>
          <p:cNvPr id="112" name="Shape 112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0264925" y="8925996"/>
            <a:ext cx="2447925" cy="284797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Shape 113"/>
          <p:cNvSpPr txBox="1"/>
          <p:nvPr/>
        </p:nvSpPr>
        <p:spPr>
          <a:xfrm>
            <a:off x="33102453" y="8854877"/>
            <a:ext cx="6907200" cy="34778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200" b="0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200" b="0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2200" b="1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Beta Version Allows for Testing of New Features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200" dirty="0"/>
              <a:t>A b</a:t>
            </a:r>
            <a:r>
              <a:rPr lang="en-US" sz="22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eta version was created to allow for testing of new features and catching any potential new errors before releasing to master.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Currently, a new spreadsheet controller is being bug tested on beta that would accept asymmetrical </a:t>
            </a:r>
            <a:r>
              <a:rPr lang="en-US" sz="2200" b="0" i="0" u="none" strike="noStrike" cap="none" baseline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adjacency matrices</a:t>
            </a:r>
            <a:r>
              <a:rPr lang="en-US" sz="22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.</a:t>
            </a:r>
          </a:p>
          <a:p>
            <a:pPr marL="3429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200" b="0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14" name="Shape 114"/>
          <p:cNvSpPr/>
          <p:nvPr/>
        </p:nvSpPr>
        <p:spPr>
          <a:xfrm>
            <a:off x="33119200" y="23882301"/>
            <a:ext cx="9921300" cy="24512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This work is partially supported by NSF award 0921038 (Kam D. Dahlquist, Ben G. Fitzpatrick) and by the Loyola Marymount University Rains Research Assistant Program (Nicole Anguiano). </a:t>
            </a:r>
          </a:p>
        </p:txBody>
      </p:sp>
      <p:pic>
        <p:nvPicPr>
          <p:cNvPr id="115" name="Shape 115"/>
          <p:cNvPicPr preferRelativeResize="0"/>
          <p:nvPr/>
        </p:nvPicPr>
        <p:blipFill rotWithShape="1">
          <a:blip r:embed="rId10">
            <a:alphaModFix/>
          </a:blip>
          <a:srcRect b="37211"/>
          <a:stretch/>
        </p:blipFill>
        <p:spPr>
          <a:xfrm>
            <a:off x="22806775" y="24635470"/>
            <a:ext cx="8969967" cy="3219009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Shape 116"/>
          <p:cNvSpPr/>
          <p:nvPr/>
        </p:nvSpPr>
        <p:spPr>
          <a:xfrm>
            <a:off x="33114750" y="27740825"/>
            <a:ext cx="9921300" cy="4340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lvl="0" indent="-342900">
              <a:buClr>
                <a:srgbClr val="003700"/>
              </a:buClr>
              <a:buSzPct val="100000"/>
              <a:buFont typeface="Arial"/>
              <a:buChar char="•"/>
            </a:pPr>
            <a:r>
              <a:rPr lang="en-US" sz="2200" dirty="0"/>
              <a:t>D3.js: http://d3js.org/</a:t>
            </a:r>
          </a:p>
          <a:p>
            <a:pPr marL="342900" lvl="0" indent="-342900">
              <a:buClr>
                <a:srgbClr val="003700"/>
              </a:buClr>
              <a:buSzPct val="100000"/>
              <a:buFont typeface="Arial"/>
              <a:buChar char="•"/>
            </a:pPr>
            <a:r>
              <a:rPr lang="en-US" sz="2200" dirty="0"/>
              <a:t>Express Framework: http://expressjs.com</a:t>
            </a:r>
            <a:r>
              <a:rPr lang="en-US" sz="2200" dirty="0" smtClean="0"/>
              <a:t>/</a:t>
            </a:r>
            <a:endParaRPr lang="en-US" sz="2200" b="0" i="0" u="none" strike="noStrike" cap="none" baseline="0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700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Freeman</a:t>
            </a:r>
            <a:r>
              <a:rPr lang="en-US" sz="22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, S. (2002) Biological Science. Upper Saddle River, New Jersey: Prentice Hall.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700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GRNmap</a:t>
            </a:r>
            <a:r>
              <a:rPr lang="en-US" sz="22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: http://kdahlquist.github.io/GRNmap/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700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Node.js: http://nodejs.org/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700"/>
              </a:buClr>
              <a:buFont typeface="Arial"/>
              <a:buNone/>
            </a:pPr>
            <a:endParaRPr sz="2200" b="0" i="0" u="none" strike="noStrike" cap="none" baseline="0" dirty="0">
              <a:solidFill>
                <a:srgbClr val="0037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pic>
        <p:nvPicPr>
          <p:cNvPr id="117" name="Shape 117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36728400" y="1191937"/>
            <a:ext cx="5449371" cy="2915071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Shape 118"/>
          <p:cNvSpPr/>
          <p:nvPr/>
        </p:nvSpPr>
        <p:spPr>
          <a:xfrm>
            <a:off x="0" y="0"/>
            <a:ext cx="43891199" cy="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25000"/>
              <a:buFont typeface="Arial"/>
              <a:buNone/>
            </a:pPr>
            <a:r>
              <a:rPr lang="en-US" sz="900" b="0" i="0" u="none" strike="noStrike" cap="none" baseline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  <a:rtl val="0"/>
              </a:rPr>
              <a:t>MATLAB model available at </a:t>
            </a:r>
            <a:r>
              <a:rPr lang="en-US" sz="900" b="0" i="0" u="sng" strike="noStrike" cap="none" baseline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2"/>
                <a:rtl val="0"/>
              </a:rPr>
              <a:t>http://kdahlquist.github.io/GRNmap/</a:t>
            </a:r>
            <a:r>
              <a:rPr lang="en-US" sz="2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 </a:t>
            </a:r>
          </a:p>
        </p:txBody>
      </p:sp>
      <p:pic>
        <p:nvPicPr>
          <p:cNvPr id="119" name="Shape 119"/>
          <p:cNvPicPr preferRelativeResize="0"/>
          <p:nvPr/>
        </p:nvPicPr>
        <p:blipFill rotWithShape="1">
          <a:blip r:embed="rId13">
            <a:alphaModFix/>
          </a:blip>
          <a:srcRect l="8867" t="1807" r="7142" b="3159"/>
          <a:stretch/>
        </p:blipFill>
        <p:spPr>
          <a:xfrm>
            <a:off x="7505243" y="18935700"/>
            <a:ext cx="1965846" cy="20040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Shape 121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2708913" y="13514312"/>
            <a:ext cx="5616845" cy="2066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Shape 122"/>
          <p:cNvPicPr preferRelativeResize="0"/>
          <p:nvPr/>
        </p:nvPicPr>
        <p:blipFill rotWithShape="1">
          <a:blip r:embed="rId15">
            <a:alphaModFix/>
          </a:blip>
          <a:srcRect r="10183"/>
          <a:stretch/>
        </p:blipFill>
        <p:spPr>
          <a:xfrm>
            <a:off x="1680858" y="9605653"/>
            <a:ext cx="2490747" cy="2083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Shape 123"/>
          <p:cNvPicPr preferRelativeResize="0"/>
          <p:nvPr/>
        </p:nvPicPr>
        <p:blipFill rotWithShape="1">
          <a:blip r:embed="rId16">
            <a:alphaModFix/>
          </a:blip>
          <a:srcRect l="27345" t="34020" b="29849"/>
          <a:stretch/>
        </p:blipFill>
        <p:spPr>
          <a:xfrm>
            <a:off x="4758346" y="9757125"/>
            <a:ext cx="5101933" cy="19032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4" name="Shape 124"/>
          <p:cNvGraphicFramePr/>
          <p:nvPr/>
        </p:nvGraphicFramePr>
        <p:xfrm>
          <a:off x="11806193" y="16549884"/>
          <a:ext cx="9360375" cy="640090"/>
        </p:xfrm>
        <a:graphic>
          <a:graphicData uri="http://schemas.openxmlformats.org/drawingml/2006/table">
            <a:tbl>
              <a:tblPr firstRow="1" bandRow="1">
                <a:noFill/>
                <a:tableStyleId>{359110A9-25F4-42CA-8DC1-E134C7B6EE4B}</a:tableStyleId>
              </a:tblPr>
              <a:tblGrid>
                <a:gridCol w="3120125"/>
                <a:gridCol w="3120125"/>
                <a:gridCol w="3120125"/>
              </a:tblGrid>
              <a:tr h="637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800" i="1" u="none" strike="noStrike" cap="none" baseline="0">
                          <a:latin typeface="Arial"/>
                          <a:ea typeface="Arial"/>
                          <a:cs typeface="Arial"/>
                          <a:sym typeface="Arial"/>
                          <a:rtl val="0"/>
                        </a:rPr>
                        <a:t>Edge color based on type of relation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800" i="1" u="none" strike="noStrike" cap="none" baseline="0">
                          <a:latin typeface="Arial"/>
                          <a:ea typeface="Arial"/>
                          <a:cs typeface="Arial"/>
                          <a:sym typeface="Arial"/>
                          <a:rtl val="0"/>
                        </a:rPr>
                        <a:t>Tooltips to display the value of an edge on hover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800" i="1" u="none" strike="noStrike" cap="none" baseline="0">
                          <a:latin typeface="Arial"/>
                          <a:ea typeface="Arial"/>
                          <a:cs typeface="Arial"/>
                          <a:sym typeface="Arial"/>
                          <a:rtl val="0"/>
                        </a:rPr>
                        <a:t>Curved edges that remain on screen</a:t>
                      </a:r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sp>
        <p:nvSpPr>
          <p:cNvPr id="125" name="Shape 125"/>
          <p:cNvSpPr/>
          <p:nvPr/>
        </p:nvSpPr>
        <p:spPr>
          <a:xfrm>
            <a:off x="22321281" y="6078285"/>
            <a:ext cx="9924221" cy="935205"/>
          </a:xfrm>
          <a:prstGeom prst="rect">
            <a:avLst/>
          </a:prstGeom>
          <a:solidFill>
            <a:schemeClr val="lt1">
              <a:alpha val="69411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7C00"/>
              </a:buClr>
              <a:buSzPct val="25000"/>
              <a:buFont typeface="Arial"/>
              <a:buNone/>
            </a:pPr>
            <a:r>
              <a:rPr lang="en-US" sz="3600" b="0" i="0" u="none" strike="noStrike" cap="none" baseline="0">
                <a:solidFill>
                  <a:srgbClr val="017C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User Interface</a:t>
            </a:r>
          </a:p>
        </p:txBody>
      </p:sp>
      <p:sp>
        <p:nvSpPr>
          <p:cNvPr id="126" name="Shape 126"/>
          <p:cNvSpPr/>
          <p:nvPr/>
        </p:nvSpPr>
        <p:spPr>
          <a:xfrm>
            <a:off x="22321270" y="7013485"/>
            <a:ext cx="7463999" cy="449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2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The User Interface is compatible with Firefox and Chrome browsers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File upload is via simple HTML form element.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Nodes are displayed as interactive HTML elements, and can be clicked and moved.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Users can utilize force graph parameter sliders to refine the automatic </a:t>
            </a:r>
            <a:r>
              <a:rPr lang="en-US" sz="2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layout.</a:t>
            </a:r>
          </a:p>
          <a:p>
            <a:pPr marL="968375" marR="0" lvl="1" indent="-5238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Nodes have a charge, which repels or attracts other nodes.</a:t>
            </a:r>
          </a:p>
          <a:p>
            <a:pPr marL="968375" marR="0" lvl="1" indent="-5238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The charge distance determines at what range a node’s charge will affect other nodes.</a:t>
            </a:r>
          </a:p>
          <a:p>
            <a:pPr marL="968375" marR="0" lvl="1" indent="-5238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The link distance determines the minimum distance maintained between nodes.</a:t>
            </a:r>
          </a:p>
          <a:p>
            <a:pPr marL="968375" marR="0" lvl="1" indent="-5238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Sliders can be locked to prevent changes.</a:t>
            </a:r>
          </a:p>
        </p:txBody>
      </p:sp>
      <p:sp>
        <p:nvSpPr>
          <p:cNvPr id="127" name="Shape 127"/>
          <p:cNvSpPr/>
          <p:nvPr/>
        </p:nvSpPr>
        <p:spPr>
          <a:xfrm>
            <a:off x="22327315" y="11412021"/>
            <a:ext cx="9921240" cy="584775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2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Edges were customized to show activation, repression, and self-regulation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Multiple arrowheads were created as to represent the different types of edges depicted by the graph (activation, repression, and self-regulation).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A special case was added to add a looping edge if a node regulated itself.</a:t>
            </a:r>
          </a:p>
          <a:p>
            <a:pPr marL="3429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3429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3429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3429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3429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3429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3429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pic>
        <p:nvPicPr>
          <p:cNvPr id="128" name="Shape 128"/>
          <p:cNvPicPr preferRelativeResize="0"/>
          <p:nvPr/>
        </p:nvPicPr>
        <p:blipFill rotWithShape="1">
          <a:blip r:embed="rId17">
            <a:alphaModFix/>
          </a:blip>
          <a:srcRect t="35156"/>
          <a:stretch/>
        </p:blipFill>
        <p:spPr>
          <a:xfrm>
            <a:off x="23503470" y="13547189"/>
            <a:ext cx="7607070" cy="36236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Shape 129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29763762" y="7004613"/>
            <a:ext cx="2481598" cy="45024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Shape 130"/>
          <p:cNvSpPr/>
          <p:nvPr/>
        </p:nvSpPr>
        <p:spPr>
          <a:xfrm>
            <a:off x="22326865" y="17244534"/>
            <a:ext cx="9921240" cy="488953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Arial"/>
              <a:buNone/>
            </a:pPr>
            <a:r>
              <a:rPr lang="en-US" sz="22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Aesthetic Improvements Focused Primarily on the Edges and Arrows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>
                <a:solidFill>
                  <a:schemeClr val="dk1"/>
                </a:solidFill>
                <a:rtl val="0"/>
              </a:rPr>
              <a:t>E</a:t>
            </a:r>
            <a:r>
              <a:rPr lang="en-US" sz="2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dge thickness </a:t>
            </a:r>
            <a:r>
              <a:rPr lang="en-US" sz="2200">
                <a:solidFill>
                  <a:schemeClr val="dk1"/>
                </a:solidFill>
                <a:rtl val="0"/>
              </a:rPr>
              <a:t>was </a:t>
            </a:r>
            <a:r>
              <a:rPr lang="en-US" sz="2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changed to be based on a linear scale instead of four quartiles.</a:t>
            </a:r>
            <a:r>
              <a:rPr lang="en-US" sz="2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 </a:t>
            </a:r>
          </a:p>
          <a:p>
            <a:pPr marL="968375" marR="0" lvl="1" indent="-5238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The weight values are normalized to between 0 and 1, then the thicknesses of the lines are adjusted to vary continuously from the minimum thickness (for normalized weights near zero) to the maximum thickness (weights of 1). 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Edges were changed to curves with control points to prevent the curves from going outside the bounding box.</a:t>
            </a:r>
          </a:p>
          <a:p>
            <a:pPr marL="3429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3429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>
                <a:solidFill>
                  <a:schemeClr val="dk1"/>
                </a:solidFill>
                <a:rtl val="0"/>
              </a:rPr>
              <a:t>The size of the a</a:t>
            </a:r>
            <a:r>
              <a:rPr lang="en-US" sz="2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rrowheads w</a:t>
            </a:r>
            <a:r>
              <a:rPr lang="en-US" sz="2200">
                <a:solidFill>
                  <a:schemeClr val="dk1"/>
                </a:solidFill>
                <a:rtl val="0"/>
              </a:rPr>
              <a:t>as</a:t>
            </a:r>
            <a:r>
              <a:rPr lang="en-US" sz="2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 matched to the size of the new edge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    </a:t>
            </a:r>
            <a:r>
              <a:rPr lang="en-US" sz="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 </a:t>
            </a:r>
            <a:r>
              <a:rPr lang="en-US" sz="2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thicknesses</a:t>
            </a:r>
            <a:r>
              <a:rPr lang="en-US" sz="2200">
                <a:solidFill>
                  <a:schemeClr val="dk1"/>
                </a:solidFill>
                <a:rtl val="0"/>
              </a:rPr>
              <a:t>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Repressor bars were changed to have rounded ends.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Arrowheads were given a bezel.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Edges were centered in the arrowheads and repressor bars.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200" b="1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pic>
        <p:nvPicPr>
          <p:cNvPr id="131" name="Shape 131"/>
          <p:cNvPicPr preferRelativeResize="0"/>
          <p:nvPr/>
        </p:nvPicPr>
        <p:blipFill rotWithShape="1">
          <a:blip r:embed="rId19">
            <a:alphaModFix/>
          </a:blip>
          <a:srcRect/>
          <a:stretch/>
        </p:blipFill>
        <p:spPr>
          <a:xfrm>
            <a:off x="22545729" y="20492084"/>
            <a:ext cx="9582299" cy="44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Shape 132"/>
          <p:cNvPicPr preferRelativeResize="0"/>
          <p:nvPr/>
        </p:nvPicPr>
        <p:blipFill rotWithShape="1">
          <a:blip r:embed="rId20">
            <a:alphaModFix/>
          </a:blip>
          <a:srcRect/>
          <a:stretch/>
        </p:blipFill>
        <p:spPr>
          <a:xfrm>
            <a:off x="30205062" y="21322206"/>
            <a:ext cx="1798937" cy="1706345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Shape 133"/>
          <p:cNvSpPr/>
          <p:nvPr/>
        </p:nvSpPr>
        <p:spPr>
          <a:xfrm>
            <a:off x="22329525" y="27897043"/>
            <a:ext cx="9921240" cy="418437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Arial"/>
              <a:buNone/>
            </a:pPr>
            <a:r>
              <a:rPr lang="en-US" sz="22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Weighted Graphs can be Drawn as Unweighted Graphs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In the Edit &gt; Preferences menu,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     the user can select for weighted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     graphs to be displayed as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     unweighted graphs.</a:t>
            </a:r>
          </a:p>
          <a:p>
            <a:pPr marL="3429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2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Reload Functionality Enables Graph Reload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>
                <a:solidFill>
                  <a:schemeClr val="dk1"/>
                </a:solidFill>
                <a:rtl val="0"/>
              </a:rPr>
              <a:t>The r</a:t>
            </a:r>
            <a:r>
              <a:rPr lang="en-US" sz="2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eload menu option under “File” reloads the current graph with the active settings.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Changes made in the Edit &gt; Preferences menu become visible on reload.</a:t>
            </a:r>
          </a:p>
          <a:p>
            <a:pPr marL="3429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200" b="1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pic>
        <p:nvPicPr>
          <p:cNvPr id="134" name="Shape 134"/>
          <p:cNvPicPr preferRelativeResize="0"/>
          <p:nvPr/>
        </p:nvPicPr>
        <p:blipFill rotWithShape="1">
          <a:blip r:embed="rId21">
            <a:alphaModFix/>
          </a:blip>
          <a:srcRect/>
          <a:stretch/>
        </p:blipFill>
        <p:spPr>
          <a:xfrm>
            <a:off x="26960812" y="28376937"/>
            <a:ext cx="5043189" cy="173989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Object 1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591417326"/>
              </p:ext>
            </p:extLst>
          </p:nvPr>
        </p:nvGraphicFramePr>
        <p:xfrm>
          <a:off x="2123730" y="19130408"/>
          <a:ext cx="4095750" cy="148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Equation" r:id="rId22" imgW="1892300" imgH="685800" progId="Equation.3">
                  <p:embed/>
                </p:oleObj>
              </mc:Choice>
              <mc:Fallback>
                <p:oleObj name="Equation" r:id="rId22" imgW="1892300" imgH="685800" progId="Equation.3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3730" y="19130408"/>
                        <a:ext cx="4095750" cy="148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4" name="Picture 53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11846939" y="17375239"/>
            <a:ext cx="2540308" cy="2208161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1363</Words>
  <Application>Microsoft Office PowerPoint</Application>
  <PresentationFormat>Custom</PresentationFormat>
  <Paragraphs>204</Paragraphs>
  <Slides>1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Office Theme</vt:lpstr>
      <vt:lpstr>Equation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Kam D. Dahlquist</cp:lastModifiedBy>
  <cp:revision>2</cp:revision>
  <cp:lastPrinted>2014-11-21T20:02:56Z</cp:lastPrinted>
  <dcterms:modified xsi:type="dcterms:W3CDTF">2014-11-21T20:17:38Z</dcterms:modified>
</cp:coreProperties>
</file>