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23" d="100"/>
          <a:sy n="23" d="100"/>
        </p:scale>
        <p:origin x="-1920" y="-2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10" Type="http://schemas.openxmlformats.org/officeDocument/2006/relationships/image" Target="../media/image7.png"/><Relationship Id="rId11" Type="http://schemas.openxmlformats.org/officeDocument/2006/relationships/image" Target="../media/image8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hyperlink" Target="http://kdahlquist.github.io/GRNmap/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18.png"/><Relationship Id="rId13" Type="http://schemas.openxmlformats.org/officeDocument/2006/relationships/image" Target="../media/image16.png"/><Relationship Id="rId14" Type="http://schemas.openxmlformats.org/officeDocument/2006/relationships/image" Target="../media/image2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kdahlquist.github.io/GRNmap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4.jp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200" b="1" dirty="0">
                <a:solidFill>
                  <a:schemeClr val="dk1"/>
                </a:solidFill>
              </a:rPr>
              <a:t>Gene Regulatory Networks Can Be Illustrated By Directed Graphs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server uses the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framework to receive and parse the Excel 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uses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Scalable 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follows an open development model using an open source 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github.com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 code repository and issue 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value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200" b="1" dirty="0" err="1">
                <a:solidFill>
                  <a:schemeClr val="dk1"/>
                </a:solidFill>
              </a:rPr>
              <a:t>GRNmap</a:t>
            </a:r>
            <a:r>
              <a:rPr lang="en-US" sz="3200" b="1" dirty="0">
                <a:solidFill>
                  <a:schemeClr val="dk1"/>
                </a:solidFill>
              </a:rPr>
              <a:t>: Gene Regulatory Network Modeling and Parameter Estimation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{B6AFFA0F-1E04-4A8A-9273-D587D5D4E392}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sp>
        <p:nvSpPr>
          <p:cNvPr id="100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Four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demo files were added to the “Demo” menu</a:t>
            </a:r>
            <a:r>
              <a:rPr lang="en-US" sz="2200" dirty="0"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112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  <a:rtl val="0"/>
              </a:rPr>
              <a:t>http://kdahlquist.github.io/GRNmap/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9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08913" y="12982687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 r="10182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2">
            <a:alphaModFix/>
          </a:blip>
          <a:srcRect l="27345" t="34020" b="29849"/>
          <a:stretch/>
        </p:blipFill>
        <p:spPr>
          <a:xfrm>
            <a:off x="4758346" y="9757125"/>
            <a:ext cx="5101933" cy="1903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11806192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{9DAB2FBC-741B-4774-8CB7-E9F43E21F9E4}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321270" y="7013485"/>
            <a:ext cx="7463999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2" name="Shape 122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3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size of the arrowheads was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545729" y="20492084"/>
            <a:ext cx="9582298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2321270" y="26406405"/>
            <a:ext cx="9957717" cy="566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smtClean="0">
                <a:solidFill>
                  <a:schemeClr val="dk1"/>
                </a:solidFill>
              </a:rPr>
              <a:t>More Expansive Requirements for Valid Adjacency Matrix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Asymmetric matrices are valid; there can be more columns vs. rows or </a:t>
            </a:r>
            <a:r>
              <a:rPr lang="en-US" sz="2200" dirty="0" err="1" smtClean="0">
                <a:solidFill>
                  <a:schemeClr val="dk1"/>
                </a:solidFill>
              </a:rPr>
              <a:t>vis</a:t>
            </a:r>
            <a:r>
              <a:rPr lang="en-US" sz="2200" dirty="0" smtClean="0">
                <a:solidFill>
                  <a:schemeClr val="dk1"/>
                </a:solidFill>
              </a:rPr>
              <a:t> versa of gene names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Gene names along top and side do not need to be in the same order or have same capitalization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290013" y="26965795"/>
            <a:ext cx="4601104" cy="12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846939" y="17375239"/>
            <a:ext cx="2540307" cy="22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1516175" y="21783525"/>
            <a:ext cx="9921300" cy="1028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826200" y="21352350"/>
            <a:ext cx="10083771" cy="1124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20">
            <a:alphaModFix/>
          </a:blip>
          <a:srcRect b="48214"/>
          <a:stretch/>
        </p:blipFill>
        <p:spPr>
          <a:xfrm>
            <a:off x="22484971" y="24653600"/>
            <a:ext cx="9582298" cy="167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5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</a:t>
            </a:r>
            <a:r>
              <a:rPr lang="en-US" sz="9000" b="0" i="0" u="none" strike="noStrike" cap="none" baseline="0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Anindita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Varshneya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Kam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John 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  <a:rtl val="0"/>
              </a:rPr>
              <a:t>http://kdahlquist.github.io/GRNmap/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7" name="Shape 90"/>
          <p:cNvSpPr/>
          <p:nvPr/>
        </p:nvSpPr>
        <p:spPr>
          <a:xfrm>
            <a:off x="835487" y="7331101"/>
            <a:ext cx="9754536" cy="92806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2540" y="11938630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0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08913" y="1324159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17"/>
          <p:cNvPicPr preferRelativeResize="0"/>
          <p:nvPr/>
        </p:nvPicPr>
        <p:blipFill rotWithShape="1">
          <a:blip r:embed="rId7">
            <a:alphaModFix/>
          </a:blip>
          <a:srcRect r="10182"/>
          <a:stretch/>
        </p:blipFill>
        <p:spPr>
          <a:xfrm>
            <a:off x="1680858" y="9864558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8">
            <a:alphaModFix/>
          </a:blip>
          <a:srcRect l="27345" t="34020" b="29849"/>
          <a:stretch/>
        </p:blipFill>
        <p:spPr>
          <a:xfrm>
            <a:off x="4758346" y="10016030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is available at http://kdahlquist.github.io/GRNmap/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</a:t>
            </a: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800" dirty="0" smtClean="0"/>
              <a:t>      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regulatory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value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 value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a 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Spreadsheet Requirements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95"/>
          <p:cNvSpPr/>
          <p:nvPr/>
        </p:nvSpPr>
        <p:spPr>
          <a:xfrm>
            <a:off x="835486" y="29405578"/>
            <a:ext cx="9754534" cy="26759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Accepts .</a:t>
            </a:r>
            <a:r>
              <a:rPr lang="en-US" sz="22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xlsx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need a “network” or “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network_optimized_weights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 sheet containing a</a:t>
            </a:r>
            <a:r>
              <a:rPr lang="en-US" sz="2200" dirty="0">
                <a:solidFill>
                  <a:schemeClr val="dk1"/>
                </a:solidFill>
                <a:rtl val="0"/>
              </a:rPr>
              <a:t> symmetrical or </a:t>
            </a:r>
            <a:r>
              <a:rPr lang="en-US" sz="2200" dirty="0" smtClean="0">
                <a:solidFill>
                  <a:schemeClr val="dk1"/>
                </a:solidFill>
                <a:rtl val="0"/>
              </a:rPr>
              <a:t>asymmetrical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adjacency matrix.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then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pic>
        <p:nvPicPr>
          <p:cNvPr id="66" name="Shape 10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15"/>
          <p:cNvPicPr preferRelativeResize="0"/>
          <p:nvPr/>
        </p:nvPicPr>
        <p:blipFill rotWithShape="1">
          <a:blip r:embed="rId10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69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70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73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74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sp>
        <p:nvSpPr>
          <p:cNvPr id="75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76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Implemented Mocha Unit-testing Framework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2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3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30" name="Shape 1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7" name="Shape 99"/>
          <p:cNvSpPr/>
          <p:nvPr/>
        </p:nvSpPr>
        <p:spPr>
          <a:xfrm>
            <a:off x="835484" y="6162935"/>
            <a:ext cx="9754540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8" name="Shape 99"/>
          <p:cNvSpPr/>
          <p:nvPr/>
        </p:nvSpPr>
        <p:spPr>
          <a:xfrm>
            <a:off x="835483" y="16930985"/>
            <a:ext cx="9754541" cy="12658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494515" y="7087436"/>
            <a:ext cx="20660887" cy="1160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11500250" y="20078313"/>
            <a:ext cx="20660887" cy="11979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11500250" y="19143214"/>
            <a:ext cx="20660887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</a:t>
            </a: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Development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500251" y="6159261"/>
            <a:ext cx="20660886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smtClean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Key Features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4" name="Shape 133"/>
          <p:cNvPicPr preferRelativeResize="0"/>
          <p:nvPr/>
        </p:nvPicPr>
        <p:blipFill rotWithShape="1">
          <a:blip r:embed="rId13">
            <a:alphaModFix/>
          </a:blip>
          <a:srcRect t="4724"/>
          <a:stretch/>
        </p:blipFill>
        <p:spPr>
          <a:xfrm>
            <a:off x="11191176" y="20544572"/>
            <a:ext cx="11550688" cy="119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8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993073" y="21077989"/>
            <a:ext cx="8054585" cy="31648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436130" y="25034949"/>
            <a:ext cx="941927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has a service-oriented architecture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has two pieces: a server and a web client.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server uses the </a:t>
            </a:r>
            <a:r>
              <a:rPr lang="en-US" sz="2200" dirty="0" err="1">
                <a:solidFill>
                  <a:schemeClr val="dk1"/>
                </a:solidFill>
              </a:rPr>
              <a:t>Node.js</a:t>
            </a:r>
            <a:r>
              <a:rPr lang="en-US" sz="2200" dirty="0">
                <a:solidFill>
                  <a:schemeClr val="dk1"/>
                </a:solidFill>
              </a:rPr>
              <a:t> framework to receive and parse the Excel spreadsheet uploaded by the user.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web client receives the data from the server and generates the graph visualization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user interface is compatible with Firefox and Chrome browsers.</a:t>
            </a:r>
            <a:endParaRPr lang="en-US" sz="2200" dirty="0"/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5"/>
          <a:srcRect t="2820" b="8677"/>
          <a:stretch/>
        </p:blipFill>
        <p:spPr>
          <a:xfrm>
            <a:off x="11889093" y="8217635"/>
            <a:ext cx="3455514" cy="1911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6"/>
          <a:srcRect l="19671" t="8977" r="944" b="10451"/>
          <a:stretch/>
        </p:blipFill>
        <p:spPr>
          <a:xfrm>
            <a:off x="28322711" y="8323469"/>
            <a:ext cx="3532692" cy="201044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322711" y="11760101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77163" y="7858715"/>
            <a:ext cx="11125733" cy="622599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5344607" y="9173338"/>
            <a:ext cx="932556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7334612" y="9279172"/>
            <a:ext cx="997868" cy="485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301755" y="778674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Excel Spreadsheet</a:t>
            </a:r>
            <a:endParaRPr lang="en-US" sz="22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9937577" y="7312911"/>
            <a:ext cx="4997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GRNsight</a:t>
            </a:r>
            <a:r>
              <a:rPr lang="en-US" sz="2200" b="1" dirty="0" smtClean="0"/>
              <a:t> Automatic Network Graph</a:t>
            </a:r>
            <a:endParaRPr lang="en-US" sz="22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8332480" y="7741900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/>
              <a:t>GRNsight</a:t>
            </a:r>
            <a:r>
              <a:rPr lang="en-US" sz="2200" b="1" dirty="0" smtClean="0"/>
              <a:t> Adjusted Network Graph</a:t>
            </a:r>
            <a:endParaRPr lang="en-US" sz="2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8484880" y="10148771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~5 min</a:t>
            </a:r>
            <a:endParaRPr lang="en-US" sz="2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322711" y="11066371"/>
            <a:ext cx="340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Manual Network Graph via Adobe Illustrator</a:t>
            </a:r>
            <a:endParaRPr lang="en-US" sz="22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20242099" y="1402012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~10 milliseconds</a:t>
            </a:r>
            <a:endParaRPr lang="en-US" sz="2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8363784" y="13356747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Produced in several hours 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16593932" y="7810642"/>
            <a:ext cx="7285956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645506" y="811595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5" name="Rectangle 154"/>
          <p:cNvSpPr/>
          <p:nvPr/>
        </p:nvSpPr>
        <p:spPr>
          <a:xfrm>
            <a:off x="16277164" y="8467676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8047352" y="1184227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89048" y="14535829"/>
            <a:ext cx="45854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smtClean="0"/>
              <a:t>2. Users </a:t>
            </a:r>
            <a:r>
              <a:rPr lang="en-US" sz="2200" b="1" dirty="0"/>
              <a:t>can utilize force graph parameter sliders to refine the automatic </a:t>
            </a:r>
            <a:r>
              <a:rPr lang="en-US" sz="2200" b="1" dirty="0" smtClean="0">
                <a:solidFill>
                  <a:schemeClr val="dk1"/>
                </a:solidFill>
              </a:rPr>
              <a:t>layout.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link distance determines the minimum distance maintained between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Nodes </a:t>
            </a:r>
            <a:r>
              <a:rPr lang="en-US" sz="2200" dirty="0">
                <a:solidFill>
                  <a:schemeClr val="dk1"/>
                </a:solidFill>
              </a:rPr>
              <a:t>have a charge, which repels or attracts other </a:t>
            </a:r>
            <a:r>
              <a:rPr lang="en-US" sz="2200" dirty="0" smtClean="0">
                <a:solidFill>
                  <a:schemeClr val="dk1"/>
                </a:solidFill>
              </a:rPr>
              <a:t>nodes.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The </a:t>
            </a:r>
            <a:r>
              <a:rPr lang="en-US" sz="2200" dirty="0">
                <a:solidFill>
                  <a:schemeClr val="dk1"/>
                </a:solidFill>
              </a:rPr>
              <a:t>charge distance determines </a:t>
            </a:r>
            <a:r>
              <a:rPr lang="en-US" sz="2200" dirty="0" smtClean="0">
                <a:solidFill>
                  <a:schemeClr val="dk1"/>
                </a:solidFill>
              </a:rPr>
              <a:t>at what range </a:t>
            </a:r>
            <a:r>
              <a:rPr lang="en-US" sz="2200" dirty="0">
                <a:solidFill>
                  <a:schemeClr val="dk1"/>
                </a:solidFill>
              </a:rPr>
              <a:t>a node’s charge will affect other nodes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15923" y="10363853"/>
            <a:ext cx="46233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smtClean="0"/>
              <a:t>1. A </a:t>
            </a:r>
            <a:r>
              <a:rPr lang="en-US" sz="2200" b="1" dirty="0"/>
              <a:t>Menu Bar was Introduced 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Four </a:t>
            </a:r>
            <a:r>
              <a:rPr lang="en-US" sz="2200" dirty="0"/>
              <a:t>demo files were added to the “</a:t>
            </a:r>
            <a:r>
              <a:rPr lang="en-US" sz="2200" dirty="0" smtClean="0"/>
              <a:t>Demo” menu.</a:t>
            </a:r>
            <a:endParaRPr lang="en-US" sz="2200" dirty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Print functionality was enabled in the “File” menu option</a:t>
            </a:r>
            <a:r>
              <a:rPr lang="en-US" sz="2200" dirty="0" smtClean="0"/>
              <a:t>.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reload menu option under “File” reloads the current graph with the active settings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the Edit &gt; Preferences menu,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the user can select for weighted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graphs to be displayed as 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2200" dirty="0">
                <a:solidFill>
                  <a:schemeClr val="dk1"/>
                </a:solidFill>
              </a:rPr>
              <a:t>     </a:t>
            </a:r>
            <a:r>
              <a:rPr lang="en-US" sz="2200" dirty="0" err="1">
                <a:solidFill>
                  <a:schemeClr val="dk1"/>
                </a:solidFill>
              </a:rPr>
              <a:t>unweighted</a:t>
            </a:r>
            <a:r>
              <a:rPr lang="en-US" sz="2200" dirty="0">
                <a:solidFill>
                  <a:schemeClr val="dk1"/>
                </a:solidFill>
              </a:rPr>
              <a:t> graphs.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</p:txBody>
      </p:sp>
      <p:sp>
        <p:nvSpPr>
          <p:cNvPr id="162" name="Shape 125"/>
          <p:cNvSpPr/>
          <p:nvPr/>
        </p:nvSpPr>
        <p:spPr>
          <a:xfrm>
            <a:off x="16277164" y="14451014"/>
            <a:ext cx="12045548" cy="4157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</a:t>
            </a: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curves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from 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leaving the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bounding box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 </a:t>
            </a:r>
            <a:r>
              <a:rPr lang="en-US" sz="2200" dirty="0">
                <a:solidFill>
                  <a:schemeClr val="dk1"/>
                </a:solidFill>
              </a:rPr>
              <a:t>special case was added to add a looping edge if a node regulated itself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8">
            <a:alphaModFix/>
          </a:blip>
          <a:srcRect l="51219" t="35156" b="33193"/>
          <a:stretch/>
        </p:blipFill>
        <p:spPr>
          <a:xfrm>
            <a:off x="18874695" y="14854240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8">
            <a:alphaModFix/>
          </a:blip>
          <a:srcRect t="68506" r="36449"/>
          <a:stretch/>
        </p:blipFill>
        <p:spPr>
          <a:xfrm>
            <a:off x="21692663" y="14823151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8">
            <a:alphaModFix/>
          </a:blip>
          <a:srcRect l="66784" t="68506"/>
          <a:stretch/>
        </p:blipFill>
        <p:spPr>
          <a:xfrm>
            <a:off x="25764060" y="14823151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8">
            <a:alphaModFix/>
          </a:blip>
          <a:srcRect t="35156" r="56613" b="33193"/>
          <a:stretch/>
        </p:blipFill>
        <p:spPr>
          <a:xfrm>
            <a:off x="16060542" y="14781755"/>
            <a:ext cx="2867225" cy="13841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754600" y="27937617"/>
            <a:ext cx="13984937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implementation takes advantage of other open source tools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uses the Data-Driven Documents (D3) JavaScript library to generate a graph derived from input network data.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dynamically manipulates HTML and Scalable Vector Graphics (SVG) to form the elements of the graph.</a:t>
            </a:r>
          </a:p>
          <a:p>
            <a:pPr marL="1141413" lvl="1" indent="-455613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GRNsight</a:t>
            </a:r>
            <a:r>
              <a:rPr lang="en-US" sz="2200" dirty="0">
                <a:solidFill>
                  <a:schemeClr val="dk1"/>
                </a:solidFill>
              </a:rPr>
              <a:t> implements D3’s force layout which applies a physics-based simulation to the graph.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D3 also allows for the fine tuning of Cascading Style Sheets (CSS), the code that styles web pages.</a:t>
            </a:r>
          </a:p>
          <a:p>
            <a:pPr marL="45720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follows an open development model using an open source </a:t>
            </a:r>
            <a:r>
              <a:rPr lang="en-US" sz="2200" dirty="0" err="1"/>
              <a:t>github.com</a:t>
            </a:r>
            <a:r>
              <a:rPr lang="en-US" sz="2200" dirty="0"/>
              <a:t> code repository and issue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2695</Words>
  <Application>Microsoft Macintosh PowerPoint</Application>
  <PresentationFormat>Custom</PresentationFormat>
  <Paragraphs>378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Nicole Anguiano</cp:lastModifiedBy>
  <cp:revision>23</cp:revision>
  <dcterms:modified xsi:type="dcterms:W3CDTF">2015-03-19T06:30:33Z</dcterms:modified>
</cp:coreProperties>
</file>