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488" y="19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jp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However, </a:t>
            </a:r>
            <a:r>
              <a:rPr lang="en-US" sz="2200" b="1" dirty="0" err="1" smtClean="0">
                <a:solidFill>
                  <a:schemeClr val="dk1"/>
                </a:solidFill>
              </a:rPr>
              <a:t>GRNmap</a:t>
            </a:r>
            <a:r>
              <a:rPr lang="en-US" sz="2200" b="1" dirty="0" smtClean="0">
                <a:solidFill>
                  <a:schemeClr val="dk1"/>
                </a:solidFill>
              </a:rPr>
              <a:t> does not generate a visual representation of GRNs</a:t>
            </a:r>
            <a:endParaRPr lang="en-US" sz="2200" b="1" i="0" u="none" strike="noStrike" cap="none" baseline="0" dirty="0" smtClean="0">
              <a:solidFill>
                <a:schemeClr val="dk1"/>
              </a:solidFill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value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 value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Accpets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.</a:t>
            </a:r>
            <a:r>
              <a:rPr lang="en-US" sz="3600" b="0" i="0" u="none" strike="noStrike" cap="none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Files in 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or “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containing a</a:t>
            </a:r>
            <a:r>
              <a:rPr lang="en-US" sz="2200" dirty="0">
                <a:solidFill>
                  <a:schemeClr val="dk1"/>
                </a:solidFill>
                <a:rtl val="0"/>
              </a:rPr>
              <a:t> symmetrical 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matrix.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Gene names are arranged along the top and side of the matrix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11888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14762" y="26005598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699299"/>
            <a:ext cx="9921300" cy="15837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73" name="Shape 105"/>
          <p:cNvSpPr/>
          <p:nvPr/>
        </p:nvSpPr>
        <p:spPr>
          <a:xfrm>
            <a:off x="33122121" y="21615288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74" name="Shape 106"/>
          <p:cNvSpPr/>
          <p:nvPr/>
        </p:nvSpPr>
        <p:spPr>
          <a:xfrm>
            <a:off x="33125971" y="22547650"/>
            <a:ext cx="6808259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14775" y="26940703"/>
            <a:ext cx="9921300" cy="11113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Ben G. Fitzpatrick) and by the Loyola Marymount University Rains Research Assistant Program (Nicole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Anguiano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). 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Chai: http://</a:t>
            </a:r>
            <a:r>
              <a:rPr lang="en-US" sz="2200" dirty="0" err="1"/>
              <a:t>chaijs.com</a:t>
            </a:r>
            <a:r>
              <a:rPr lang="en-US" sz="2200" dirty="0" smtClean="0"/>
              <a:t>/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expressjs.com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kdahlquist.github.io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http://nodejs.org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/>
              <a:t>Mocha: http://</a:t>
            </a:r>
            <a:r>
              <a:rPr lang="en-US" sz="2200" dirty="0" err="1" smtClean="0"/>
              <a:t>mochajs.org</a:t>
            </a:r>
            <a:r>
              <a:rPr lang="en-US" sz="2200" dirty="0" smtClean="0"/>
              <a:t>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Unit-testing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64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>
                <a:rtl val="0"/>
              </a:rPr>
              <a:t>Unit testing is a software testing method where source code can be teste</a:t>
            </a:r>
            <a:r>
              <a:rPr lang="en-US" sz="2200" dirty="0" smtClean="0"/>
              <a:t>d through a unit interface to ensure that it is error free, and fit for use.</a:t>
            </a:r>
            <a:r>
              <a:rPr lang="en-US" sz="2200" dirty="0" smtClean="0"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</a:t>
            </a: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Catching was Greatly </a:t>
            </a:r>
            <a:r>
              <a:rPr lang="en-US" sz="2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Improved </a:t>
            </a:r>
            <a:endParaRPr lang="en-US"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extended.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500" b="1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Sample Code</a:t>
            </a:r>
            <a:endParaRPr lang="en-US" sz="2200" b="1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110"/>
          <p:cNvSpPr txBox="1"/>
          <p:nvPr/>
        </p:nvSpPr>
        <p:spPr>
          <a:xfrm>
            <a:off x="33102453" y="10159119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</a:t>
            </a: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0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12360" y="10022884"/>
            <a:ext cx="2339430" cy="30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21"/>
          <p:cNvSpPr/>
          <p:nvPr/>
        </p:nvSpPr>
        <p:spPr>
          <a:xfrm>
            <a:off x="33121125" y="11592423"/>
            <a:ext cx="6991235" cy="1922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</a:t>
            </a:r>
            <a:r>
              <a:rPr lang="en-US" sz="2200" dirty="0" smtClean="0"/>
              <a:t>behavior-driven development/test-driven development </a:t>
            </a:r>
            <a:r>
              <a:rPr lang="en-US" sz="2200" dirty="0" smtClean="0"/>
              <a:t>assertion library for </a:t>
            </a:r>
            <a:r>
              <a:rPr lang="en-US" sz="2200" dirty="0" smtClean="0"/>
              <a:t>node.</a:t>
            </a: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94515" y="7087436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Open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5002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dirty="0">
                <a:solidFill>
                  <a:srgbClr val="017C00"/>
                </a:solidFill>
              </a:rPr>
              <a:t>W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eighted and </a:t>
            </a:r>
            <a:r>
              <a:rPr lang="en-US" sz="3600" dirty="0" err="1">
                <a:solidFill>
                  <a:srgbClr val="017C00"/>
                </a:solidFill>
              </a:rPr>
              <a:t>U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0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>
                <a:solidFill>
                  <a:schemeClr val="dk1"/>
                </a:solidFill>
              </a:rPr>
              <a:t>Node.js</a:t>
            </a:r>
            <a:r>
              <a:rPr lang="en-US" sz="2200" dirty="0">
                <a:solidFill>
                  <a:schemeClr val="dk1"/>
                </a:solidFill>
              </a:rPr>
              <a:t> framework to receive and parse the Excel spreadsheet uploaded by the user.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2"/>
          <a:srcRect t="2820" b="8677"/>
          <a:stretch/>
        </p:blipFill>
        <p:spPr>
          <a:xfrm>
            <a:off x="11889093" y="8217635"/>
            <a:ext cx="3455514" cy="1911406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7396" y="8553099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l="18715"/>
          <a:stretch/>
        </p:blipFill>
        <p:spPr>
          <a:xfrm>
            <a:off x="18359405" y="7858715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344607" y="8548245"/>
            <a:ext cx="1155375" cy="4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5012952" y="15499998"/>
            <a:ext cx="997868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01755" y="778674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8067396" y="7859369"/>
            <a:ext cx="340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Manual Network Graph via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402012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8108469" y="10149745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3"/>
          <a:srcRect t="8034" r="81013" b="29176"/>
          <a:stretch/>
        </p:blipFill>
        <p:spPr>
          <a:xfrm>
            <a:off x="16217680" y="9591733"/>
            <a:ext cx="2112437" cy="39092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518506" y="786195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5" name="Rectangle 154"/>
          <p:cNvSpPr/>
          <p:nvPr/>
        </p:nvSpPr>
        <p:spPr>
          <a:xfrm>
            <a:off x="16257357" y="9678910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7945752" y="12833121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89048" y="14078629"/>
            <a:ext cx="4688116" cy="449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L</a:t>
            </a:r>
            <a:r>
              <a:rPr lang="en-US" sz="2200" dirty="0" smtClean="0">
                <a:solidFill>
                  <a:schemeClr val="dk1"/>
                </a:solidFill>
              </a:rPr>
              <a:t>ink distance determines the minimum distance between 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Nodes </a:t>
            </a:r>
            <a:r>
              <a:rPr lang="en-US" sz="22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200" dirty="0" smtClean="0">
                <a:solidFill>
                  <a:schemeClr val="dk1"/>
                </a:solidFill>
              </a:rPr>
              <a:t>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</a:t>
            </a:r>
            <a:r>
              <a:rPr lang="en-US" sz="2200" dirty="0">
                <a:solidFill>
                  <a:schemeClr val="dk1"/>
                </a:solidFill>
              </a:rPr>
              <a:t>charge distance determines </a:t>
            </a:r>
            <a:r>
              <a:rPr lang="en-US" sz="2200" dirty="0" smtClean="0">
                <a:solidFill>
                  <a:schemeClr val="dk1"/>
                </a:solidFill>
              </a:rPr>
              <a:t>at what range </a:t>
            </a:r>
            <a:r>
              <a:rPr lang="en-US" sz="22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10363853"/>
            <a:ext cx="476124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 </a:t>
            </a:r>
            <a:endParaRPr lang="en-US" sz="2200" b="1" dirty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Four demos in the “Demo” menu.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Print </a:t>
            </a:r>
            <a:r>
              <a:rPr lang="en-US" sz="2200" dirty="0"/>
              <a:t>functionality </a:t>
            </a:r>
            <a:r>
              <a:rPr lang="en-US" sz="2200" dirty="0" smtClean="0"/>
              <a:t>in </a:t>
            </a:r>
            <a:r>
              <a:rPr lang="en-US" sz="2200" dirty="0"/>
              <a:t>the “File” menu option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</a:t>
            </a:r>
            <a:r>
              <a:rPr lang="en-US" sz="2200" dirty="0" smtClean="0">
                <a:solidFill>
                  <a:schemeClr val="dk1"/>
                </a:solidFill>
              </a:rPr>
              <a:t>“R</a:t>
            </a:r>
            <a:r>
              <a:rPr lang="en-US" sz="2200" dirty="0" smtClean="0">
                <a:solidFill>
                  <a:schemeClr val="dk1"/>
                </a:solidFill>
              </a:rPr>
              <a:t>eload” option </a:t>
            </a:r>
            <a:r>
              <a:rPr lang="en-US" sz="2200" dirty="0">
                <a:solidFill>
                  <a:schemeClr val="dk1"/>
                </a:solidFill>
              </a:rPr>
              <a:t>under “File” reloads the current graph with the active settings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the Edit &gt; Preferences menu,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the user can select for weighted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graphs to be displayed as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</a:t>
            </a:r>
            <a:r>
              <a:rPr lang="en-US" sz="2200" dirty="0" err="1">
                <a:solidFill>
                  <a:schemeClr val="dk1"/>
                </a:solidFill>
              </a:rPr>
              <a:t>unweighted</a:t>
            </a:r>
            <a:r>
              <a:rPr lang="en-US" sz="2200" dirty="0">
                <a:solidFill>
                  <a:schemeClr val="dk1"/>
                </a:solidFill>
              </a:rPr>
              <a:t> graphs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/>
          <a:srcRect l="351" t="3057"/>
          <a:stretch/>
        </p:blipFill>
        <p:spPr>
          <a:xfrm>
            <a:off x="16499982" y="8406623"/>
            <a:ext cx="1379442" cy="1206555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277164" y="14451014"/>
            <a:ext cx="12045548" cy="4157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Arrows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9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9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9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 based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 a linear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scale.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 values are normalized to between 0 and 1, then the thicknesses of the lines are adjusted to vary continuously from the minimum thickness (for normalized weights near zero) to the maximum thickness (weights of 1). </a:t>
            </a: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Green edges indicate negative relationships, pink edges signify positive relationships, and grey edges signify near 0 relationships.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5">
            <a:alphaModFix/>
          </a:blip>
          <a:srcRect l="51219" t="35156" b="33193"/>
          <a:stretch/>
        </p:blipFill>
        <p:spPr>
          <a:xfrm>
            <a:off x="18874695" y="14938909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5">
            <a:alphaModFix/>
          </a:blip>
          <a:srcRect t="68506" r="36449"/>
          <a:stretch/>
        </p:blipFill>
        <p:spPr>
          <a:xfrm>
            <a:off x="21692663" y="14907820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5">
            <a:alphaModFix/>
          </a:blip>
          <a:srcRect l="66784" t="68506"/>
          <a:stretch/>
        </p:blipFill>
        <p:spPr>
          <a:xfrm>
            <a:off x="25764060" y="14907820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5">
            <a:alphaModFix/>
          </a:blip>
          <a:srcRect t="35156" r="56613" b="33193"/>
          <a:stretch/>
        </p:blipFill>
        <p:spPr>
          <a:xfrm>
            <a:off x="16060542" y="14866424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6"/>
          <a:srcRect b="21858"/>
          <a:stretch/>
        </p:blipFill>
        <p:spPr>
          <a:xfrm>
            <a:off x="1168053" y="25398167"/>
            <a:ext cx="9060020" cy="261328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359405" y="1346437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/>
          <a:srcRect r="11035"/>
          <a:stretch/>
        </p:blipFill>
        <p:spPr>
          <a:xfrm>
            <a:off x="16223196" y="7877233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810642"/>
            <a:ext cx="7732644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869849" y="10854669"/>
            <a:ext cx="392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GRNsight</a:t>
            </a:r>
            <a:r>
              <a:rPr lang="en-US" sz="2200" b="1" dirty="0" smtClean="0"/>
              <a:t> Adjusted </a:t>
            </a:r>
            <a:r>
              <a:rPr lang="en-US" sz="2200" b="1" dirty="0" err="1" smtClean="0"/>
              <a:t>Unw</a:t>
            </a:r>
            <a:r>
              <a:rPr lang="en-US" sz="2200" b="1" dirty="0" err="1" smtClean="0"/>
              <a:t>eighted</a:t>
            </a:r>
            <a:r>
              <a:rPr lang="en-US" sz="2200" b="1" dirty="0" smtClean="0"/>
              <a:t> Network </a:t>
            </a:r>
            <a:r>
              <a:rPr lang="en-US" sz="2200" b="1" dirty="0" smtClean="0"/>
              <a:t>Graph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5253" y="11644081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598308" y="13328118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9"/>
          <a:srcRect l="19671" t="8977" r="944" b="10451"/>
          <a:stretch/>
        </p:blipFill>
        <p:spPr>
          <a:xfrm>
            <a:off x="28005123" y="14657826"/>
            <a:ext cx="3532692" cy="2010441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27939143" y="14076257"/>
            <a:ext cx="379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GRNsight</a:t>
            </a:r>
            <a:r>
              <a:rPr lang="en-US" sz="2200" b="1" dirty="0" smtClean="0"/>
              <a:t> Adjusted </a:t>
            </a:r>
            <a:r>
              <a:rPr lang="en-US" sz="2200" b="1" dirty="0" smtClean="0"/>
              <a:t>Weighted Network </a:t>
            </a:r>
            <a:r>
              <a:rPr lang="en-US" sz="2200" b="1" dirty="0" smtClean="0"/>
              <a:t>Graph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8167292" y="16483128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</a:t>
            </a:r>
            <a:endParaRPr lang="en-US" sz="2200" dirty="0"/>
          </a:p>
        </p:txBody>
      </p:sp>
      <p:cxnSp>
        <p:nvCxnSpPr>
          <p:cNvPr id="85" name="Straight Arrow Connector 84"/>
          <p:cNvCxnSpPr>
            <a:endCxn id="150" idx="1"/>
          </p:cNvCxnSpPr>
          <p:nvPr/>
        </p:nvCxnSpPr>
        <p:spPr>
          <a:xfrm>
            <a:off x="27338155" y="14020127"/>
            <a:ext cx="600988" cy="440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122121" y="13438352"/>
            <a:ext cx="970487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endParaRPr lang="en-US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Prior </a:t>
            </a:r>
            <a:r>
              <a:rPr lang="en-US" sz="2200" dirty="0"/>
              <a:t>to unit testing framework, each unit test was manually uploaded onto the website to test for errors.</a:t>
            </a:r>
            <a:endParaRPr lang="en-US" sz="2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277121" y="14981947"/>
            <a:ext cx="9549872" cy="324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277121" y="15010905"/>
            <a:ext cx="5622300" cy="20054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428778" y="16933890"/>
            <a:ext cx="8520612" cy="12881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800302" y="22550387"/>
            <a:ext cx="3244726" cy="3085828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8359405" y="8347133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660858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implementation takes advantage of other open source tools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1141413" lvl="1" indent="-4556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which applies a physics-based simulation to the graph.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45720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</a:t>
            </a:r>
            <a:r>
              <a:rPr lang="en-US" sz="2200" dirty="0" err="1"/>
              <a:t>github.com</a:t>
            </a:r>
            <a:r>
              <a:rPr lang="en-US" sz="2200" dirty="0"/>
              <a:t> code repository and issue tracking</a:t>
            </a:r>
            <a:r>
              <a:rPr lang="en-US" sz="2200" dirty="0" smtClean="0"/>
              <a:t>.</a:t>
            </a:r>
          </a:p>
          <a:p>
            <a:pPr>
              <a:buClr>
                <a:schemeClr val="dk1"/>
              </a:buClr>
              <a:buSzPct val="100000"/>
            </a:pPr>
            <a:endParaRPr lang="en-US" sz="1600" dirty="0"/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User Interface is Compatible with Firefox and Chrome Browsers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File upload is through simple HTML form element.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Nodes are displayed as interactive HTML elements, and can be clicked and moved. 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11823" y="851662"/>
            <a:ext cx="5863250" cy="34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1292</Words>
  <Application>Microsoft Macintosh PowerPoint</Application>
  <PresentationFormat>Custom</PresentationFormat>
  <Paragraphs>189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Anu Varshneya</cp:lastModifiedBy>
  <cp:revision>29</cp:revision>
  <dcterms:modified xsi:type="dcterms:W3CDTF">2015-03-19T09:40:12Z</dcterms:modified>
</cp:coreProperties>
</file>