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1080" y="3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kdahlquist.github.io/GRNmap/" TargetMode="External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10" Type="http://schemas.openxmlformats.org/officeDocument/2006/relationships/hyperlink" Target="http://nodejs.org/" TargetMode="External"/><Relationship Id="rId11" Type="http://schemas.openxmlformats.org/officeDocument/2006/relationships/hyperlink" Target="http://mochajs.org/" TargetMode="Externa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jp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30112" y="706082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Nicole A. Anguiano**,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Yeon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-Soo Shin**,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regulatory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 (Dahlquist et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al. 2015)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 smtClean="0">
                <a:solidFill>
                  <a:srgbClr val="017C00"/>
                </a:solidFill>
              </a:rPr>
              <a:t>Excel, SIF, and </a:t>
            </a:r>
            <a:r>
              <a:rPr lang="en-US" sz="3600" dirty="0" err="1" smtClean="0">
                <a:solidFill>
                  <a:srgbClr val="017C00"/>
                </a:solidFill>
              </a:rPr>
              <a:t>GraphML</a:t>
            </a:r>
            <a:r>
              <a:rPr lang="en-US" sz="3600" smtClean="0">
                <a:solidFill>
                  <a:srgbClr val="017C00"/>
                </a:solidFill>
              </a:rPr>
              <a:t> Files </a:t>
            </a:r>
            <a:r>
              <a:rPr lang="en-US" sz="3600" dirty="0">
                <a:solidFill>
                  <a:srgbClr val="017C00"/>
                </a:solidFill>
              </a:rPr>
              <a:t>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K.D.D., B.G.F.),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N.A.A.),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884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Chai: http://</a:t>
            </a:r>
            <a:r>
              <a:rPr lang="en-US" dirty="0" err="1"/>
              <a:t>chaijs.com</a:t>
            </a:r>
            <a:r>
              <a:rPr lang="en-US" dirty="0" smtClean="0"/>
              <a:t>/</a:t>
            </a:r>
            <a:endParaRPr lang="en-US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Dahlquist, K.D., Fitzpatrick, B.G., Camacho, E.T., Entzminger, S.D., and Wanner, N.C. (2015) Parameter Estimation for Gene Regulatory Networks from Microarray Data: Cold Shock Response in Saccharomyces cerevisiae. </a:t>
            </a:r>
            <a:r>
              <a:rPr lang="en-US" i="1"/>
              <a:t>Bulletin of Mathematical Biology</a:t>
            </a:r>
            <a:r>
              <a:rPr lang="en-US"/>
              <a:t>, </a:t>
            </a:r>
            <a:r>
              <a:rPr lang="en-US" i="1"/>
              <a:t>77</a:t>
            </a:r>
            <a:r>
              <a:rPr lang="en-US"/>
              <a:t>(8), 1457-1492</a:t>
            </a:r>
            <a:r>
              <a:rPr lang="en-US" smtClean="0"/>
              <a:t>, </a:t>
            </a:r>
            <a:r>
              <a:rPr lang="en-US"/>
              <a:t>DOI: </a:t>
            </a:r>
            <a:r>
              <a:rPr lang="en-US" smtClean="0"/>
              <a:t>10.1007/s11538-015-0092-6</a:t>
            </a:r>
            <a:endParaRPr lang="en-US" b="0" i="0" u="none" strike="noStrike" cap="none" baseline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D3.js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>
                <a:rtl val="0"/>
              </a:rPr>
              <a:t>n</a:t>
            </a: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smtClean="0"/>
              <a:t>Mocha: </a:t>
            </a:r>
            <a:r>
              <a:rPr lang="en-US" dirty="0" smtClean="0">
                <a:hlinkClick r:id="rId11"/>
              </a:rPr>
              <a:t>http://mochajs.org/</a:t>
            </a:r>
            <a:endParaRPr lang="en-US" dirty="0" smtClean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Teixeira, M. C., Monteiro, P. T., Guerreiro, J. F., Gonçalves,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i="1"/>
              <a:t>Nucleic </a:t>
            </a:r>
            <a:r>
              <a:rPr lang="en-US" i="1" smtClean="0"/>
              <a:t>Acids Research</a:t>
            </a:r>
            <a:r>
              <a:rPr lang="en-US"/>
              <a:t>, </a:t>
            </a:r>
            <a:r>
              <a:rPr lang="en-US" i="1"/>
              <a:t>42</a:t>
            </a:r>
            <a:r>
              <a:rPr lang="en-US"/>
              <a:t>(D1), </a:t>
            </a:r>
            <a:r>
              <a:rPr lang="en-US" smtClean="0"/>
              <a:t>D161-D166, DOI: </a:t>
            </a:r>
            <a:r>
              <a:rPr lang="en-US"/>
              <a:t>10.1093/nar/gkt1015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003700"/>
              </a:solidFill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22169519" y="19141755"/>
            <a:ext cx="9918560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Optimized Mocha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 Testing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22180670" y="20076959"/>
            <a:ext cx="9918560" cy="119805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Unit </a:t>
            </a:r>
            <a:r>
              <a:rPr lang="en-US" sz="2200" b="1" dirty="0">
                <a:solidFill>
                  <a:schemeClr val="dk1"/>
                </a:solidFill>
              </a:rPr>
              <a:t>Testing Framework </a:t>
            </a:r>
            <a:r>
              <a:rPr lang="en-US" sz="2200" b="1" dirty="0" smtClean="0">
                <a:solidFill>
                  <a:schemeClr val="dk1"/>
                </a:solidFill>
              </a:rPr>
              <a:t>Optimized</a:t>
            </a:r>
            <a:endParaRPr lang="en-US" sz="2200" b="1" dirty="0">
              <a:solidFill>
                <a:schemeClr val="dk1"/>
              </a:solidFill>
            </a:endParaRP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The unit testing framework, executed through Mocha and Chai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 test framework, consists of 161 passing tests covering over 500 test files,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With the addition of SIF, </a:t>
            </a:r>
            <a:r>
              <a:rPr lang="en-US" sz="2200" dirty="0" err="1" smtClean="0"/>
              <a:t>GraphML</a:t>
            </a:r>
            <a:r>
              <a:rPr lang="en-US" sz="2200" dirty="0" smtClean="0"/>
              <a:t>, and Excel imports, the decision was made to optimize organization of the testing framework.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Testing is now split into 2 different test “groups,” with “semantic” tests being file-format independent, and individualized “syntactic” tests being based on the different file formats.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Errors found in the </a:t>
            </a:r>
            <a:r>
              <a:rPr lang="en-US" sz="2200" dirty="0" smtClean="0"/>
              <a:t>“</a:t>
            </a:r>
            <a:r>
              <a:rPr lang="en-US" sz="2200" dirty="0" smtClean="0"/>
              <a:t>semantic” checker test are generally considered fatal, whereas most of the “syntactic” checker tests return warnings.</a:t>
            </a:r>
            <a:endParaRPr lang="en-US" sz="2200" dirty="0" smtClean="0"/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4051" y="7081560"/>
            <a:ext cx="20664029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104346"/>
            <a:ext cx="9910513" cy="11980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1" y="19143214"/>
            <a:ext cx="991051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 err="1" smtClean="0">
                <a:solidFill>
                  <a:srgbClr val="017C00"/>
                </a:solidFill>
                <a:sym typeface="Arial"/>
                <a:rtl val="0"/>
              </a:rPr>
              <a:t>GRNsight</a:t>
            </a:r>
            <a:r>
              <a:rPr lang="en-US" sz="3000" b="0" i="0" u="none" strike="noStrike" cap="none" baseline="0" dirty="0" smtClean="0">
                <a:solidFill>
                  <a:srgbClr val="017C00"/>
                </a:solidFill>
                <a:sym typeface="Arial"/>
                <a:rtl val="0"/>
              </a:rPr>
              <a:t> Has</a:t>
            </a:r>
            <a:r>
              <a:rPr lang="en-US" sz="3000" b="0" i="0" u="none" strike="noStrike" cap="none" dirty="0" smtClean="0">
                <a:solidFill>
                  <a:srgbClr val="017C00"/>
                </a:solidFill>
                <a:sym typeface="Arial"/>
                <a:rtl val="0"/>
              </a:rPr>
              <a:t> </a:t>
            </a:r>
            <a:r>
              <a:rPr lang="en-US" sz="3000" dirty="0">
                <a:solidFill>
                  <a:srgbClr val="017C00"/>
                </a:solidFill>
              </a:rPr>
              <a:t>S</a:t>
            </a:r>
            <a:r>
              <a:rPr lang="en-US" sz="3000" b="0" i="0" u="none" strike="noStrike" cap="none" dirty="0" smtClean="0">
                <a:solidFill>
                  <a:srgbClr val="017C00"/>
                </a:solidFill>
                <a:sym typeface="Arial"/>
                <a:rtl val="0"/>
              </a:rPr>
              <a:t>ophisticated </a:t>
            </a:r>
            <a:r>
              <a:rPr lang="en-US" sz="3000" dirty="0">
                <a:solidFill>
                  <a:srgbClr val="017C00"/>
                </a:solidFill>
              </a:rPr>
              <a:t>A</a:t>
            </a:r>
            <a:r>
              <a:rPr lang="en-US" sz="3000" b="0" i="0" u="none" strike="noStrike" cap="none" dirty="0" smtClean="0">
                <a:solidFill>
                  <a:srgbClr val="017C00"/>
                </a:solidFill>
                <a:sym typeface="Arial"/>
                <a:rtl val="0"/>
              </a:rPr>
              <a:t>rchitecture and Follows Open Source </a:t>
            </a:r>
            <a:r>
              <a:rPr lang="en-US" sz="3000" dirty="0">
                <a:solidFill>
                  <a:srgbClr val="017C00"/>
                </a:solidFill>
              </a:rPr>
              <a:t>D</a:t>
            </a:r>
            <a:r>
              <a:rPr lang="en-US" sz="3000" b="0" i="0" u="none" strike="noStrike" cap="none" dirty="0" smtClean="0">
                <a:solidFill>
                  <a:srgbClr val="017C00"/>
                </a:solidFill>
                <a:sym typeface="Arial"/>
                <a:rtl val="0"/>
              </a:rPr>
              <a:t>evelopment Practices</a:t>
            </a:r>
            <a:endParaRPr lang="en-US" sz="3000" b="0" i="0" u="none" strike="noStrike" cap="none" baseline="0" dirty="0">
              <a:solidFill>
                <a:srgbClr val="017C00"/>
              </a:solidFill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4028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6" name="Shape 8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20251" y="21571428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595747" y="21058587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3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err="1" smtClean="0"/>
              <a:t>Unweighted</a:t>
            </a:r>
            <a:r>
              <a:rPr lang="en-US" sz="2200" b="1" smtClean="0"/>
              <a:t> graph </a:t>
            </a:r>
            <a:r>
              <a:rPr lang="en-US" sz="2200" b="1" dirty="0" smtClean="0"/>
              <a:t>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4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5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6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7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7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7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7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617301" y="24224991"/>
            <a:ext cx="928011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Chrome version 43.0.2357.65 or higher and Firefox version 38.0.1 or higher on Windows 7 and Mac OS X operating systems.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63251" y="26706115"/>
            <a:ext cx="9918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in </a:t>
            </a:r>
            <a:r>
              <a:rPr lang="en-US" sz="2200" dirty="0"/>
              <a:t>a </a:t>
            </a:r>
            <a:r>
              <a:rPr lang="en-US" sz="2200" dirty="0" smtClean="0"/>
              <a:t>modal window</a:t>
            </a:r>
            <a:r>
              <a:rPr lang="en-US" sz="22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of the graph are displayed in the far right hand 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468232" y="26537468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166237" y="28106893"/>
            <a:ext cx="9921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/>
              <a:t>Warnings Are Returned In Cases of Non-Fatal Improper </a:t>
            </a:r>
            <a:r>
              <a:rPr lang="en-US" sz="2200" b="1" dirty="0" smtClean="0"/>
              <a:t>Spreadsheets</a:t>
            </a:r>
            <a:endParaRPr lang="en-US" sz="2200" dirty="0" smtClean="0"/>
          </a:p>
          <a:p>
            <a:pPr marL="217488" indent="-217488">
              <a:buFont typeface="Arial"/>
              <a:buChar char="•"/>
            </a:pPr>
            <a:r>
              <a:rPr lang="en-US" sz="2200" dirty="0" smtClean="0"/>
              <a:t>In </a:t>
            </a:r>
            <a:r>
              <a:rPr lang="en-US" sz="2200" dirty="0"/>
              <a:t>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</a:p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/>
              <a:t>The warning box can be closed and reopened at any time via a hyperlink underneath Force Graph Parameter sliders.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95" name="Shape 108"/>
          <p:cNvSpPr/>
          <p:nvPr/>
        </p:nvSpPr>
        <p:spPr>
          <a:xfrm>
            <a:off x="33125972" y="6159261"/>
            <a:ext cx="990330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9"/>
          <p:cNvSpPr/>
          <p:nvPr/>
        </p:nvSpPr>
        <p:spPr>
          <a:xfrm>
            <a:off x="33108402" y="7094466"/>
            <a:ext cx="9920872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endParaRPr lang="en-US" sz="22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23578894" y="24335774"/>
            <a:ext cx="1322435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25401284" y="24335774"/>
            <a:ext cx="1322435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Checker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27223672" y="24339074"/>
            <a:ext cx="1322435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SIF Syntax </a:t>
            </a:r>
            <a:r>
              <a:rPr lang="en-US" dirty="0"/>
              <a:t>Checker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27223672" y="23776553"/>
            <a:ext cx="1322435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Syntax Check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27223672" y="24901895"/>
            <a:ext cx="132243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GraphML</a:t>
            </a:r>
            <a:r>
              <a:rPr lang="en-US" sz="1200" dirty="0" smtClean="0"/>
              <a:t> Syntax </a:t>
            </a:r>
            <a:r>
              <a:rPr lang="en-US" sz="1200" dirty="0"/>
              <a:t>Checker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29057427" y="24335774"/>
            <a:ext cx="1322435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GRNsight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7" idx="3"/>
            <a:endCxn id="97" idx="1"/>
          </p:cNvCxnSpPr>
          <p:nvPr/>
        </p:nvCxnSpPr>
        <p:spPr>
          <a:xfrm>
            <a:off x="24901329" y="24564374"/>
            <a:ext cx="49995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98" idx="1"/>
          </p:cNvCxnSpPr>
          <p:nvPr/>
        </p:nvCxnSpPr>
        <p:spPr>
          <a:xfrm>
            <a:off x="26723719" y="24564374"/>
            <a:ext cx="499953" cy="33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0" idx="3"/>
            <a:endCxn id="101" idx="1"/>
          </p:cNvCxnSpPr>
          <p:nvPr/>
        </p:nvCxnSpPr>
        <p:spPr>
          <a:xfrm flipV="1">
            <a:off x="28546107" y="24564374"/>
            <a:ext cx="511320" cy="566121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9" idx="3"/>
            <a:endCxn id="101" idx="1"/>
          </p:cNvCxnSpPr>
          <p:nvPr/>
        </p:nvCxnSpPr>
        <p:spPr>
          <a:xfrm>
            <a:off x="28546107" y="24005153"/>
            <a:ext cx="511320" cy="559221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8" idx="3"/>
            <a:endCxn id="101" idx="1"/>
          </p:cNvCxnSpPr>
          <p:nvPr/>
        </p:nvCxnSpPr>
        <p:spPr>
          <a:xfrm flipV="1">
            <a:off x="28546107" y="24564374"/>
            <a:ext cx="511320" cy="33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1675</Words>
  <Application>Microsoft Macintosh PowerPoint</Application>
  <PresentationFormat>Custom</PresentationFormat>
  <Paragraphs>171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Mihir Samdarshi</cp:lastModifiedBy>
  <cp:revision>85</cp:revision>
  <cp:lastPrinted>2015-03-19T20:06:11Z</cp:lastPrinted>
  <dcterms:modified xsi:type="dcterms:W3CDTF">2017-01-26T23:45:20Z</dcterms:modified>
</cp:coreProperties>
</file>