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6AFFA0F-1E04-4A8A-9273-D587D5D4E392}">
  <a:tblStyle styleId="{B6AFFA0F-1E04-4A8A-9273-D587D5D4E39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  <a:tblStyle styleId="{9DAB2FBC-741B-4774-8CB7-E9F43E21F9E4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>
              <a:solidFill>
                <a:srgbClr val="000000">
                  <a:alpha val="0"/>
                </a:srgbClr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45" d="100"/>
          <a:sy n="45" d="100"/>
        </p:scale>
        <p:origin x="4280" y="228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39424842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Kill abstract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to sans serif font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bigger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title background white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full names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 script to associate names with correct department 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color: make it dark green, make writing on white background and writing in black/dark green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columns!!!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pictures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 can be 12pt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Acknowledgements can be 16pt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Everything else is 18-24pt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Titles don’t need to be bigger than 36pt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circles from the arrowhead diagram, group the related labels together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menu bar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Testing/error handling – sample error (we don’t crash with errors!)</a:t>
            </a:r>
          </a:p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Char char="-"/>
            </a:pPr>
            <a:r>
              <a:rPr lang="en-US" sz="12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Mouseovers for edges screenshot</a:t>
            </a: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291839" y="10226042"/>
            <a:ext cx="37307518" cy="70561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6583678" y="18653759"/>
            <a:ext cx="30723838" cy="84124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1pPr>
            <a:lvl2pPr marL="2403546" marR="0" indent="-3245" algn="ctr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2pPr>
            <a:lvl3pPr marL="4807092" marR="0" indent="-6491" algn="ctr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3pPr>
            <a:lvl4pPr marL="7210638" marR="0" indent="-9738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4pPr>
            <a:lvl5pPr marL="9614184" marR="0" indent="-283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5pPr>
            <a:lvl6pPr marL="12017731" marR="0" indent="-3530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6pPr>
            <a:lvl7pPr marL="14421276" marR="0" indent="-6776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7pPr>
            <a:lvl8pPr marL="16824824" marR="0" indent="-10024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8pPr>
            <a:lvl9pPr marL="19228368" marR="0" indent="-567" algn="ctr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 rot="5400000">
            <a:off x="11083289" y="-1207766"/>
            <a:ext cx="21724621" cy="395020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 rot="5400000">
            <a:off x="22715220" y="10424165"/>
            <a:ext cx="28087320" cy="987552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 rot="5400000">
            <a:off x="2598420" y="914403"/>
            <a:ext cx="28087320" cy="288950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indent="-558058" algn="l" rtl="0">
              <a:spcBef>
                <a:spcPts val="3360"/>
              </a:spcBef>
              <a:buClr>
                <a:schemeClr val="dk1"/>
              </a:buClr>
              <a:buFont typeface="Arial"/>
              <a:buChar char="•"/>
              <a:defRPr/>
            </a:lvl1pPr>
            <a:lvl2pPr marL="3905762" indent="-400561" algn="l" rtl="0">
              <a:spcBef>
                <a:spcPts val="2940"/>
              </a:spcBef>
              <a:buClr>
                <a:schemeClr val="dk1"/>
              </a:buClr>
              <a:buFont typeface="Arial"/>
              <a:buChar char="–"/>
              <a:defRPr/>
            </a:lvl2pPr>
            <a:lvl3pPr marL="6008865" indent="-230365" algn="l" rtl="0">
              <a:spcBef>
                <a:spcPts val="2520"/>
              </a:spcBef>
              <a:buClr>
                <a:schemeClr val="dk1"/>
              </a:buClr>
              <a:buFont typeface="Arial"/>
              <a:buChar char="•"/>
              <a:defRPr/>
            </a:lvl3pPr>
            <a:lvl4pPr marL="8412411" indent="-373311" algn="l" rtl="0">
              <a:spcBef>
                <a:spcPts val="210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0815958" indent="-363857" algn="l" rtl="0">
              <a:spcBef>
                <a:spcPts val="210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13219505" indent="-367104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15623049" indent="-370349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18026596" indent="-373595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20430142" indent="-364142" algn="l" rtl="0">
              <a:spcBef>
                <a:spcPts val="21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467103" y="21153120"/>
            <a:ext cx="37307518" cy="65379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3467103" y="13952226"/>
            <a:ext cx="37307518" cy="7200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22311359" y="7680963"/>
            <a:ext cx="193852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2194558" y="7368542"/>
            <a:ext cx="19392903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2"/>
          </p:nvPr>
        </p:nvSpPr>
        <p:spPr>
          <a:xfrm>
            <a:off x="2194558" y="10439400"/>
            <a:ext cx="19392903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3"/>
          </p:nvPr>
        </p:nvSpPr>
        <p:spPr>
          <a:xfrm>
            <a:off x="22296123" y="7368542"/>
            <a:ext cx="19400519" cy="30708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4"/>
          </p:nvPr>
        </p:nvSpPr>
        <p:spPr>
          <a:xfrm>
            <a:off x="22296123" y="10439400"/>
            <a:ext cx="19400519" cy="18966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2194564" y="1310640"/>
            <a:ext cx="14439903" cy="55778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17160240" y="1310641"/>
            <a:ext cx="24536398" cy="2809494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2"/>
          </p:nvPr>
        </p:nvSpPr>
        <p:spPr>
          <a:xfrm>
            <a:off x="2194564" y="6888482"/>
            <a:ext cx="14439903" cy="225171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8602982" y="23042881"/>
            <a:ext cx="26334720" cy="27203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pic" idx="2"/>
          </p:nvPr>
        </p:nvSpPr>
        <p:spPr>
          <a:xfrm>
            <a:off x="8602982" y="2941317"/>
            <a:ext cx="2633472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8602982" y="25763223"/>
            <a:ext cx="26334720" cy="386333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2403546" indent="-3245" rtl="0">
              <a:spcBef>
                <a:spcPts val="0"/>
              </a:spcBef>
              <a:buFont typeface="Calibri"/>
              <a:buNone/>
              <a:defRPr/>
            </a:lvl2pPr>
            <a:lvl3pPr marL="4807092" indent="-6491" rtl="0">
              <a:spcBef>
                <a:spcPts val="0"/>
              </a:spcBef>
              <a:buFont typeface="Calibri"/>
              <a:buNone/>
              <a:defRPr/>
            </a:lvl3pPr>
            <a:lvl4pPr marL="7210638" indent="-9738" rtl="0">
              <a:spcBef>
                <a:spcPts val="0"/>
              </a:spcBef>
              <a:buFont typeface="Calibri"/>
              <a:buNone/>
              <a:defRPr/>
            </a:lvl4pPr>
            <a:lvl5pPr marL="9614184" indent="-283" rtl="0">
              <a:spcBef>
                <a:spcPts val="0"/>
              </a:spcBef>
              <a:buFont typeface="Calibri"/>
              <a:buNone/>
              <a:defRPr/>
            </a:lvl5pPr>
            <a:lvl6pPr marL="12017731" indent="-3530" rtl="0">
              <a:spcBef>
                <a:spcPts val="0"/>
              </a:spcBef>
              <a:buFont typeface="Calibri"/>
              <a:buNone/>
              <a:defRPr/>
            </a:lvl6pPr>
            <a:lvl7pPr marL="14421276" indent="-6776" rtl="0">
              <a:spcBef>
                <a:spcPts val="0"/>
              </a:spcBef>
              <a:buFont typeface="Calibri"/>
              <a:buNone/>
              <a:defRPr/>
            </a:lvl7pPr>
            <a:lvl8pPr marL="16824824" indent="-10024" rtl="0">
              <a:spcBef>
                <a:spcPts val="0"/>
              </a:spcBef>
              <a:buFont typeface="Calibri"/>
              <a:buNone/>
              <a:defRPr/>
            </a:lvl8pPr>
            <a:lvl9pPr marL="19228368" indent="-567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2194558" y="1318262"/>
            <a:ext cx="3950208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2194558" y="7680963"/>
            <a:ext cx="39502080" cy="2172462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802659" marR="0" indent="-558058" algn="l" rtl="0">
              <a:lnSpc>
                <a:spcPct val="100000"/>
              </a:lnSpc>
              <a:spcBef>
                <a:spcPts val="3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3905762" marR="0" indent="-400561" algn="l" rtl="0">
              <a:lnSpc>
                <a:spcPct val="100000"/>
              </a:lnSpc>
              <a:spcBef>
                <a:spcPts val="29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2pPr>
            <a:lvl3pPr marL="6008865" marR="0" indent="-230365" algn="l" rtl="0">
              <a:lnSpc>
                <a:spcPct val="100000"/>
              </a:lnSpc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8412411" marR="0" indent="-373311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–"/>
              <a:defRPr/>
            </a:lvl4pPr>
            <a:lvl5pPr marL="10815958" marR="0" indent="-363857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5pPr>
            <a:lvl6pPr marL="13219505" marR="0" indent="-367104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6pPr>
            <a:lvl7pPr marL="15623049" marR="0" indent="-370349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7pPr>
            <a:lvl8pPr marL="18026596" marR="0" indent="-373595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8pPr>
            <a:lvl9pPr marL="20430142" marR="0" indent="-364142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2194558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14996159" y="30510484"/>
            <a:ext cx="138988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1pPr>
            <a:lvl2pPr marL="2403546" marR="0" indent="-324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4807092" marR="0" indent="-649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7210638" marR="0" indent="-973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9614184" marR="0" indent="-28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12017731" marR="0" indent="-35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14421276" marR="0" indent="-677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16824824" marR="0" indent="-1002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19228368" marR="0" indent="-56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31455359" y="30510484"/>
            <a:ext cx="1024127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1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2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3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4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5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6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7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lvl="8" indent="0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20" Type="http://schemas.openxmlformats.org/officeDocument/2006/relationships/image" Target="../media/image17.png"/><Relationship Id="rId21" Type="http://schemas.openxmlformats.org/officeDocument/2006/relationships/image" Target="../media/image18.png"/><Relationship Id="rId22" Type="http://schemas.openxmlformats.org/officeDocument/2006/relationships/image" Target="../media/image19.png"/><Relationship Id="rId10" Type="http://schemas.openxmlformats.org/officeDocument/2006/relationships/image" Target="../media/image7.png"/><Relationship Id="rId11" Type="http://schemas.openxmlformats.org/officeDocument/2006/relationships/image" Target="../media/image8.jpg"/><Relationship Id="rId12" Type="http://schemas.openxmlformats.org/officeDocument/2006/relationships/image" Target="../media/image9.jpg"/><Relationship Id="rId13" Type="http://schemas.openxmlformats.org/officeDocument/2006/relationships/image" Target="../media/image10.jp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7" Type="http://schemas.openxmlformats.org/officeDocument/2006/relationships/image" Target="../media/image14.png"/><Relationship Id="rId18" Type="http://schemas.openxmlformats.org/officeDocument/2006/relationships/image" Target="../media/image15.png"/><Relationship Id="rId1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jpg"/><Relationship Id="rId7" Type="http://schemas.openxmlformats.org/officeDocument/2006/relationships/image" Target="../media/image5.png"/><Relationship Id="rId8" Type="http://schemas.openxmlformats.org/officeDocument/2006/relationships/hyperlink" Target="http://kdahlquist.github.io/GRNma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7C00"/>
            </a:gs>
            <a:gs pos="1000">
              <a:srgbClr val="017C00"/>
            </a:gs>
            <a:gs pos="99000">
              <a:srgbClr val="003700"/>
            </a:gs>
            <a:gs pos="100000">
              <a:srgbClr val="003700"/>
            </a:gs>
          </a:gsLst>
          <a:lin ang="5400000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634954" y="577545"/>
            <a:ext cx="42736498" cy="496809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480700" tIns="240350" rIns="480700" bIns="2403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>
              <a:solidFill>
                <a:srgbClr val="014D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Improvements to GRNsight: a Web Application for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9000" b="0" i="0" u="none" strike="noStrike" cap="none" baseline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Visualizing Models of Gene Regulatory Networks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1400" b="0" i="0" u="none" strike="noStrike" cap="none" baseline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40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Nicole Anguiano*, Anindita Varshneya**, Kam D. Dahlquist**, John David N. Dionisio*, and Ben G. Fitzpatrick***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*Department of Electrical Engineering and Computer Science, **Department of Biology, ***Department </a:t>
            </a:r>
            <a:r>
              <a:rPr lang="en-US" sz="3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of Mathematics, Loyola </a:t>
            </a:r>
            <a:r>
              <a:rPr lang="en-US" sz="3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Marymount University, 1 LMU Drive, Los Angeles, CA 90045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0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14D00"/>
              </a:buClr>
              <a:buSzPct val="25000"/>
              <a:buFont typeface="Arial"/>
              <a:buNone/>
            </a:pPr>
            <a:r>
              <a:rPr lang="en-US" sz="3800" b="0" i="0" u="none" strike="noStrike" cap="none" baseline="0">
                <a:solidFill>
                  <a:srgbClr val="014D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http://dondi.github.io/GRNsight/</a:t>
            </a:r>
          </a:p>
        </p:txBody>
      </p:sp>
      <p:sp>
        <p:nvSpPr>
          <p:cNvPr id="85" name="Shape 85"/>
          <p:cNvSpPr/>
          <p:nvPr/>
        </p:nvSpPr>
        <p:spPr>
          <a:xfrm>
            <a:off x="835487" y="6136989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Introduction</a:t>
            </a:r>
          </a:p>
        </p:txBody>
      </p:sp>
      <p:pic>
        <p:nvPicPr>
          <p:cNvPr id="86" name="Shape 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3591" y="1186383"/>
            <a:ext cx="5099868" cy="300892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/>
          <p:nvPr/>
        </p:nvSpPr>
        <p:spPr>
          <a:xfrm>
            <a:off x="11500250" y="7052425"/>
            <a:ext cx="9924299" cy="135638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has a service-oriented architecture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has two pieces: a server and a web client.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server uses the Node.js framework to receive and parse the Excel spreadsheet uploaded by the user.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web client receives the data from the server and generates the graph visualization.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implementation takes advantage of other open source tools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uses the Data-Driven Documents (D3) JavaScript library to generate a graph derived from input network data.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dynamically manipulates HTML and Scalable Vector Graphics (SVG) to form the elements of the graph.</a:t>
            </a:r>
          </a:p>
          <a:p>
            <a:pPr marL="1141413" marR="0" lvl="1" indent="-4556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implements D3’s force layout which applies a physics-based simulation to the graph.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 also allows for the fine tuning of Cascading Style Sheets (CSS), the code that styles web pages.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default implementation simply had nodes and edges. We added several features including:</a:t>
            </a: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follows an open development model using an open source github.com code repository and issue tracking.</a:t>
            </a: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7093" y="7149228"/>
            <a:ext cx="6681349" cy="262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71426" y="17264395"/>
            <a:ext cx="4906390" cy="254764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Shape 90"/>
          <p:cNvSpPr/>
          <p:nvPr/>
        </p:nvSpPr>
        <p:spPr>
          <a:xfrm>
            <a:off x="835487" y="7072196"/>
            <a:ext cx="9754536" cy="99104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central dogma of molecular biology describes the flow of information in a cell during gene expression from DNA to RNA to protein.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control gene expression by binding to regulatory DNA sequences.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Activators increase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Repressors decrease gene expression.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Transcription factors are themselves proteins encoded by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            </a:t>
            </a:r>
            <a:r>
              <a:rPr lang="en-US" sz="15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 (2002)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Gene Regulatory Networks Can Be Illustrated By Directed Graphs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gene regulatory network (GRN) consists of genes, transcription factors, and the regulatory connections between them, which govern the level of expression of mRNA and proteins from those genes.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node represents the gene, the mRNA, and the protein expressed from the gene.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edge represents a regulatory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All the nodes are transcription factors themselves.</a:t>
            </a:r>
          </a:p>
        </p:txBody>
      </p:sp>
      <p:sp>
        <p:nvSpPr>
          <p:cNvPr id="91" name="Shape 91"/>
          <p:cNvSpPr/>
          <p:nvPr/>
        </p:nvSpPr>
        <p:spPr>
          <a:xfrm>
            <a:off x="1752540" y="11679725"/>
            <a:ext cx="191585" cy="248205"/>
          </a:xfrm>
          <a:prstGeom prst="rect">
            <a:avLst/>
          </a:prstGeom>
          <a:solidFill>
            <a:schemeClr val="lt1"/>
          </a:solidFill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35487" y="18196790"/>
            <a:ext cx="9754534" cy="999179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1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1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: Gene Regulatory Network Modeling and Parameter Estimation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MATLAB model is available at http://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kdahlquist.github.io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/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is a differential equations model of the changes in gene expression over time for a gene regulatory network.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Each gene (node) in the network has an equation.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parameters in the model are estimated from laboratory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parameter, </a:t>
            </a:r>
            <a:r>
              <a:rPr lang="en-US" sz="2200" b="0" i="1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, gives the direction (activation or repression) and magnitude of regulatory relationship.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produces an Excel spreadsheet with an adjacency matrix representing the network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0 represents no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positive number indicates activation.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negative number indicates repression.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magnitude of the weight defines the strength of the relationship.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However,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does not generate any visual representation of the GRN.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835486" y="17264395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</a:t>
            </a:r>
          </a:p>
        </p:txBody>
      </p:sp>
      <p:sp>
        <p:nvSpPr>
          <p:cNvPr id="94" name="Shape 94"/>
          <p:cNvSpPr/>
          <p:nvPr/>
        </p:nvSpPr>
        <p:spPr>
          <a:xfrm>
            <a:off x="835483" y="28470371"/>
            <a:ext cx="9754534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Requirements</a:t>
            </a:r>
          </a:p>
        </p:txBody>
      </p:sp>
      <p:sp>
        <p:nvSpPr>
          <p:cNvPr id="95" name="Shape 95"/>
          <p:cNvSpPr/>
          <p:nvPr/>
        </p:nvSpPr>
        <p:spPr>
          <a:xfrm>
            <a:off x="835486" y="29405578"/>
            <a:ext cx="9754534" cy="266487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Accepts xlsx Files in the Proper Format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need a “network” or “network_optimized_weights” sheet containing a</a:t>
            </a:r>
            <a:r>
              <a:rPr lang="en-US" sz="2200">
                <a:solidFill>
                  <a:schemeClr val="dk1"/>
                </a:solidFill>
                <a:rtl val="0"/>
              </a:rPr>
              <a:t> symmetrical or assymetrical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adjacency matrix. 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should then automatically lay out the graph based on the adjacency matrix.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 input and output spreadsheets are accepted without adjustment.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Spreadsheets from databases such as YEASTRACT can be used with some modification.</a:t>
            </a:r>
          </a:p>
        </p:txBody>
      </p:sp>
      <p:sp>
        <p:nvSpPr>
          <p:cNvPr id="96" name="Shape 96"/>
          <p:cNvSpPr/>
          <p:nvPr/>
        </p:nvSpPr>
        <p:spPr>
          <a:xfrm>
            <a:off x="11500260" y="6128439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Architecture and Open Development</a:t>
            </a:r>
          </a:p>
        </p:txBody>
      </p:sp>
      <p:graphicFrame>
        <p:nvGraphicFramePr>
          <p:cNvPr id="97" name="Shape 97"/>
          <p:cNvGraphicFramePr/>
          <p:nvPr/>
        </p:nvGraphicFramePr>
        <p:xfrm>
          <a:off x="12062360" y="15870731"/>
          <a:ext cx="8743900" cy="640090"/>
        </p:xfrm>
        <a:graphic>
          <a:graphicData uri="http://schemas.openxmlformats.org/drawingml/2006/table">
            <a:tbl>
              <a:tblPr firstRow="1" bandRow="1">
                <a:noFill/>
                <a:tableStyleId>{B6AFFA0F-1E04-4A8A-9273-D587D5D4E392}</a:tableStyleId>
              </a:tblPr>
              <a:tblGrid>
                <a:gridCol w="2185975"/>
                <a:gridCol w="2185975"/>
                <a:gridCol w="2185975"/>
                <a:gridCol w="2185975"/>
              </a:tblGrid>
              <a:tr h="48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Labels on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Rectangular nodes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Variant node size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Helvetica Neue"/>
                        <a:buNone/>
                      </a:pPr>
                      <a:r>
                        <a:rPr lang="en-US" sz="1800" i="1" u="none" strike="noStrike" cap="none" baseline="0">
                          <a:latin typeface="Helvetica Neue"/>
                          <a:ea typeface="Helvetica Neue"/>
                          <a:cs typeface="Helvetica Neue"/>
                          <a:sym typeface="Helvetica Neue"/>
                          <a:rtl val="0"/>
                        </a:rPr>
                        <a:t>Edge thickness based on weight</a:t>
                      </a: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98" name="Shape 98"/>
          <p:cNvSpPr/>
          <p:nvPr/>
        </p:nvSpPr>
        <p:spPr>
          <a:xfrm rot="-5400000">
            <a:off x="14809300" y="17882114"/>
            <a:ext cx="433413" cy="14334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17C00"/>
          </a:solidFill>
          <a:ln w="9525" cap="flat">
            <a:solidFill>
              <a:srgbClr val="4A7DB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9500" b="0" i="0" u="none" strike="noStrike" cap="none" baseline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  <a:rtl val="0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1505282" y="20848320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State Diagram</a:t>
            </a:r>
          </a:p>
        </p:txBody>
      </p:sp>
      <p:sp>
        <p:nvSpPr>
          <p:cNvPr id="100" name="Shape 100"/>
          <p:cNvSpPr/>
          <p:nvPr/>
        </p:nvSpPr>
        <p:spPr>
          <a:xfrm>
            <a:off x="33111484" y="1914321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Future Directions</a:t>
            </a:r>
          </a:p>
        </p:txBody>
      </p:sp>
      <p:sp>
        <p:nvSpPr>
          <p:cNvPr id="101" name="Shape 101"/>
          <p:cNvSpPr/>
          <p:nvPr/>
        </p:nvSpPr>
        <p:spPr>
          <a:xfrm>
            <a:off x="33114762" y="25398167"/>
            <a:ext cx="9924299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Acknowledgments</a:t>
            </a:r>
          </a:p>
        </p:txBody>
      </p:sp>
      <p:sp>
        <p:nvSpPr>
          <p:cNvPr id="102" name="Shape 102"/>
          <p:cNvSpPr/>
          <p:nvPr/>
        </p:nvSpPr>
        <p:spPr>
          <a:xfrm>
            <a:off x="33111468" y="28453156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References</a:t>
            </a:r>
          </a:p>
        </p:txBody>
      </p:sp>
      <p:sp>
        <p:nvSpPr>
          <p:cNvPr id="103" name="Shape 103"/>
          <p:cNvSpPr/>
          <p:nvPr/>
        </p:nvSpPr>
        <p:spPr>
          <a:xfrm>
            <a:off x="33116175" y="20030625"/>
            <a:ext cx="9921300" cy="20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</a:rPr>
              <a:t>Further expand and refine the unit testing framework.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Add node coloring based on expression data.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Implement different sizes for the graph drawing area.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rtl val="0"/>
              </a:rPr>
              <a:t>Implement draggable edges to allow further graph customization.</a:t>
            </a:r>
          </a:p>
        </p:txBody>
      </p:sp>
      <p:sp>
        <p:nvSpPr>
          <p:cNvPr id="104" name="Shape 104"/>
          <p:cNvSpPr/>
          <p:nvPr/>
        </p:nvSpPr>
        <p:spPr>
          <a:xfrm>
            <a:off x="22329526" y="22114026"/>
            <a:ext cx="9921240" cy="73531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was Introduced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menu bar with multiple options was added.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/>
              <a:t>Four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demo files were added to the “Demo” menu</a:t>
            </a:r>
            <a:r>
              <a:rPr lang="en-US" sz="2200" dirty="0"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Print functionality was enabled in the “File” menu option.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Force graph parameter sliders are active before a graph is loaded.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05" name="Shape 105"/>
          <p:cNvSpPr/>
          <p:nvPr/>
        </p:nvSpPr>
        <p:spPr>
          <a:xfrm>
            <a:off x="33099134" y="22414164"/>
            <a:ext cx="9921300" cy="935099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Helvetica Neue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Helvetica Neue"/>
                <a:ea typeface="Helvetica Neue"/>
                <a:cs typeface="Helvetica Neue"/>
                <a:sym typeface="Helvetica Neue"/>
                <a:rtl val="0"/>
              </a:rPr>
              <a:t>Availability</a:t>
            </a:r>
          </a:p>
        </p:txBody>
      </p:sp>
      <p:sp>
        <p:nvSpPr>
          <p:cNvPr id="106" name="Shape 106"/>
          <p:cNvSpPr/>
          <p:nvPr/>
        </p:nvSpPr>
        <p:spPr>
          <a:xfrm>
            <a:off x="33111475" y="23328550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 is free and open to all users and there is no login requirement.  Web site content is available under the Creative Commons Attribution Non-Commercial Share Alike license. GRNsight code is available under the open source BSD license.</a:t>
            </a:r>
          </a:p>
        </p:txBody>
      </p:sp>
      <p:pic>
        <p:nvPicPr>
          <p:cNvPr id="107" name="Shape 10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7579" y="25940401"/>
            <a:ext cx="9430342" cy="2178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33119200" y="616293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Testing and Error Handling</a:t>
            </a:r>
          </a:p>
        </p:txBody>
      </p:sp>
      <p:sp>
        <p:nvSpPr>
          <p:cNvPr id="109" name="Shape 109"/>
          <p:cNvSpPr/>
          <p:nvPr/>
        </p:nvSpPr>
        <p:spPr>
          <a:xfrm>
            <a:off x="33121125" y="7098163"/>
            <a:ext cx="9921300" cy="11605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Error Catching was Greatly Improved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Robustness was greatly extended.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Instead of crashing when given an improperly formatted or incorrect file, </a:t>
            </a:r>
            <a:r>
              <a:rPr lang="en-US" sz="2200" b="0" i="0" u="none" strike="noStrike" cap="none" baseline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GRNsight</a:t>
            </a: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returns an error.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Information about the error is returned in a modal without crashing the server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b="0" i="0" u="none" strike="noStrike" cap="none" baseline="0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0" name="Shape 110"/>
          <p:cNvSpPr txBox="1"/>
          <p:nvPr/>
        </p:nvSpPr>
        <p:spPr>
          <a:xfrm>
            <a:off x="33102453" y="8854877"/>
            <a:ext cx="6907200" cy="206735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Beta Version Allows for Testing of New Features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beta version was created to allow for testing of new features and catching any potential new errors before releasing to master</a:t>
            </a:r>
            <a:r>
              <a:rPr lang="en-US" sz="2200" b="0" i="0" u="none" strike="noStrike" cap="none" baseline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endParaRPr lang="en-US"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sp>
        <p:nvSpPr>
          <p:cNvPr id="111" name="Shape 111"/>
          <p:cNvSpPr/>
          <p:nvPr/>
        </p:nvSpPr>
        <p:spPr>
          <a:xfrm>
            <a:off x="33114775" y="26333271"/>
            <a:ext cx="9921300" cy="17063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This work is partially supported by NSF award 0921038 (Kam D. Dahlquist, Ben G. Fitzpatrick) and by the Loyola Marymount University Rains Research Assistant Program (Nicole Anguiano). </a:t>
            </a:r>
          </a:p>
        </p:txBody>
      </p:sp>
      <p:sp>
        <p:nvSpPr>
          <p:cNvPr id="112" name="Shape 112"/>
          <p:cNvSpPr/>
          <p:nvPr/>
        </p:nvSpPr>
        <p:spPr>
          <a:xfrm>
            <a:off x="33114750" y="29338000"/>
            <a:ext cx="9921300" cy="2743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D3.js: http://d3js.org/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Express Framework: http://expressjs.com/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Freeman, S. (2002) Biological Science. Upper Saddle River, New Jersey: Prentice Hall.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GRNmap: http://kdahlquist.github.io/GRNmap/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Node.js: http://nodejs.org/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00"/>
              </a:buClr>
              <a:buFont typeface="Arial"/>
              <a:buNone/>
            </a:pPr>
            <a:endParaRPr sz="2200" b="0" i="0" u="none" strike="noStrike" cap="none" baseline="0">
              <a:solidFill>
                <a:srgbClr val="003700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28400" y="1191937"/>
            <a:ext cx="5449371" cy="291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/>
          <p:nvPr/>
        </p:nvSpPr>
        <p:spPr>
          <a:xfrm>
            <a:off x="0" y="0"/>
            <a:ext cx="43891199" cy="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25000"/>
              <a:buFont typeface="Arial"/>
              <a:buNone/>
            </a:pPr>
            <a:r>
              <a:rPr lang="en-US" sz="900" b="0" i="0" u="none" strike="noStrike" cap="none" baseline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  <a:rtl val="0"/>
              </a:rPr>
              <a:t>MATLAB model available at </a:t>
            </a:r>
            <a:r>
              <a:rPr lang="en-US" sz="900" b="0" i="0" u="sng" strike="noStrike" cap="none" baseline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  <a:rtl val="0"/>
              </a:rPr>
              <a:t>http://kdahlquist.github.io/GRNmap/</a:t>
            </a:r>
            <a:r>
              <a:rPr lang="en-US" sz="2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</p:txBody>
      </p:sp>
      <p:pic>
        <p:nvPicPr>
          <p:cNvPr id="115" name="Shape 115"/>
          <p:cNvPicPr preferRelativeResize="0"/>
          <p:nvPr/>
        </p:nvPicPr>
        <p:blipFill rotWithShape="1">
          <a:blip r:embed="rId9">
            <a:alphaModFix/>
          </a:blip>
          <a:srcRect l="8866" t="1807" r="7142" b="3158"/>
          <a:stretch/>
        </p:blipFill>
        <p:spPr>
          <a:xfrm>
            <a:off x="7505242" y="18935700"/>
            <a:ext cx="1965846" cy="2004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08913" y="13514312"/>
            <a:ext cx="5616845" cy="206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Shape 117"/>
          <p:cNvPicPr preferRelativeResize="0"/>
          <p:nvPr/>
        </p:nvPicPr>
        <p:blipFill rotWithShape="1">
          <a:blip r:embed="rId11">
            <a:alphaModFix/>
          </a:blip>
          <a:srcRect r="10182"/>
          <a:stretch/>
        </p:blipFill>
        <p:spPr>
          <a:xfrm>
            <a:off x="1680858" y="9605653"/>
            <a:ext cx="2490747" cy="208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Shape 118"/>
          <p:cNvPicPr preferRelativeResize="0"/>
          <p:nvPr/>
        </p:nvPicPr>
        <p:blipFill rotWithShape="1">
          <a:blip r:embed="rId12">
            <a:alphaModFix/>
          </a:blip>
          <a:srcRect l="27345" t="34020" b="29849"/>
          <a:stretch/>
        </p:blipFill>
        <p:spPr>
          <a:xfrm>
            <a:off x="4758346" y="9757125"/>
            <a:ext cx="5101933" cy="19032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Shape 119"/>
          <p:cNvGraphicFramePr/>
          <p:nvPr/>
        </p:nvGraphicFramePr>
        <p:xfrm>
          <a:off x="11806192" y="16549884"/>
          <a:ext cx="9360375" cy="640090"/>
        </p:xfrm>
        <a:graphic>
          <a:graphicData uri="http://schemas.openxmlformats.org/drawingml/2006/table">
            <a:tbl>
              <a:tblPr firstRow="1" bandRow="1">
                <a:noFill/>
                <a:tableStyleId>{9DAB2FBC-741B-4774-8CB7-E9F43E21F9E4}</a:tableStyleId>
              </a:tblPr>
              <a:tblGrid>
                <a:gridCol w="3120125"/>
                <a:gridCol w="3120125"/>
                <a:gridCol w="3120125"/>
              </a:tblGrid>
              <a:tr h="63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Edge color based on type of relation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Tooltips to display the value of an edge on hover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</a:pPr>
                      <a:r>
                        <a:rPr lang="en-US" sz="1800" i="1" u="none" strike="noStrike" cap="none" baseline="0">
                          <a:latin typeface="Arial"/>
                          <a:ea typeface="Arial"/>
                          <a:cs typeface="Arial"/>
                          <a:sym typeface="Arial"/>
                          <a:rtl val="0"/>
                        </a:rPr>
                        <a:t>Curved edges that remain on screen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20" name="Shape 120"/>
          <p:cNvSpPr/>
          <p:nvPr/>
        </p:nvSpPr>
        <p:spPr>
          <a:xfrm>
            <a:off x="22321281" y="6078285"/>
            <a:ext cx="9924221" cy="935205"/>
          </a:xfrm>
          <a:prstGeom prst="rect">
            <a:avLst/>
          </a:prstGeom>
          <a:solidFill>
            <a:schemeClr val="lt1">
              <a:alpha val="69019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7C00"/>
              </a:buClr>
              <a:buSzPct val="25000"/>
              <a:buFont typeface="Arial"/>
              <a:buNone/>
            </a:pPr>
            <a:r>
              <a:rPr lang="en-US" sz="3600" b="0" i="0" u="none" strike="noStrike" cap="none" baseline="0">
                <a:solidFill>
                  <a:srgbClr val="017C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 Interface</a:t>
            </a:r>
          </a:p>
        </p:txBody>
      </p:sp>
      <p:sp>
        <p:nvSpPr>
          <p:cNvPr id="121" name="Shape 121"/>
          <p:cNvSpPr/>
          <p:nvPr/>
        </p:nvSpPr>
        <p:spPr>
          <a:xfrm>
            <a:off x="22321270" y="7013485"/>
            <a:ext cx="7463999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User Interface is compatible with Firefox and Chrome browsers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File upload is via simple HTML form element.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are displayed as interactive HTML elements, and can be clicked and moved.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Users can utilize force graph parameter sliders to refine the automatic 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layout.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Nodes have a charge, which repels or attracts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charge distance determines at what range a node’s charge will affect other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link distance determines the minimum distance maintained between nodes.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Sliders can be locked to prevent changes.</a:t>
            </a:r>
          </a:p>
        </p:txBody>
      </p:sp>
      <p:sp>
        <p:nvSpPr>
          <p:cNvPr id="122" name="Shape 122"/>
          <p:cNvSpPr/>
          <p:nvPr/>
        </p:nvSpPr>
        <p:spPr>
          <a:xfrm>
            <a:off x="22327315" y="11412021"/>
            <a:ext cx="9921240" cy="58477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customized to show activation, repression, and self-regulation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Multiple arrowheads were created as to represent the different types of edges depicted by the graph (activation, repression, and self-regulation).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 special case was added to add a looping edge if a node regulated itself.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3" name="Shape 123"/>
          <p:cNvPicPr preferRelativeResize="0"/>
          <p:nvPr/>
        </p:nvPicPr>
        <p:blipFill rotWithShape="1">
          <a:blip r:embed="rId13">
            <a:alphaModFix/>
          </a:blip>
          <a:srcRect t="35156"/>
          <a:stretch/>
        </p:blipFill>
        <p:spPr>
          <a:xfrm>
            <a:off x="23503470" y="13547189"/>
            <a:ext cx="7607070" cy="362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2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9763762" y="7004613"/>
            <a:ext cx="2481598" cy="45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Shape 125"/>
          <p:cNvSpPr/>
          <p:nvPr/>
        </p:nvSpPr>
        <p:spPr>
          <a:xfrm>
            <a:off x="22326865" y="17244534"/>
            <a:ext cx="9921240" cy="48895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Aesthetic Improvements Focused Primarily on the Edges and Arrows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 thickness was changed to be based on a linear scale instead of four quartiles.</a:t>
            </a: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</a:p>
          <a:p>
            <a:pPr marL="968375" marR="0" lvl="1" indent="-5238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weight values are normalized to between 0 and 1, then the thicknesses of the lines are adjusted to vary continuously from the minimum thickness (for normalized weights near zero) to the maximum thickness (weights of 1).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changed to curves with control points to prevent the curves from going outside the bounding box.</a:t>
            </a: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size of the arrowheads was matched to the size of the new edge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</a:t>
            </a:r>
            <a:r>
              <a:rPr lang="en-US" sz="8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</a:t>
            </a: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thicknesses.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Repressor bars were changed to have rounded ends.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Arrowheads were given a bezel.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Edges were centered in the arrowheads and repressor bars.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6" name="Shape 12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2545729" y="20492084"/>
            <a:ext cx="9582298" cy="44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27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0205062" y="21322206"/>
            <a:ext cx="1798937" cy="170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Shape 128"/>
          <p:cNvSpPr/>
          <p:nvPr/>
        </p:nvSpPr>
        <p:spPr>
          <a:xfrm>
            <a:off x="22321270" y="26406405"/>
            <a:ext cx="9957717" cy="56640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Weighted Graphs can be Drawn as </a:t>
            </a:r>
            <a:r>
              <a:rPr lang="en-US" sz="2200" b="1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In the Edit &gt; Preferences menu,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the user can select for weighted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graphs to be displayed as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    </a:t>
            </a:r>
            <a:r>
              <a:rPr lang="en-US" sz="2200" b="0" i="0" u="none" strike="noStrike" cap="none" baseline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unweighted</a:t>
            </a: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 graphs.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Reload Functionality Enables Graph Reload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The reload menu option under “File” reloads the current graph with the active settings.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b="0" i="0" u="none" strike="noStrike" cap="none" baseline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Changes made in the Edit &gt; Preferences menu become visible on reload</a:t>
            </a:r>
            <a:r>
              <a:rPr lang="en-US" sz="2200" b="0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200" dirty="0" smtClean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r>
              <a:rPr lang="en-US" sz="2200" b="1" dirty="0" smtClean="0">
                <a:solidFill>
                  <a:schemeClr val="dk1"/>
                </a:solidFill>
              </a:rPr>
              <a:t>More Expansive Requirements for Valid Adjacency Matrix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Asymmetric matrices are valid; there can be more columns vs. rows or </a:t>
            </a:r>
            <a:r>
              <a:rPr lang="en-US" sz="2200" dirty="0" err="1" smtClean="0">
                <a:solidFill>
                  <a:schemeClr val="dk1"/>
                </a:solidFill>
              </a:rPr>
              <a:t>vis</a:t>
            </a:r>
            <a:r>
              <a:rPr lang="en-US" sz="2200" dirty="0" smtClean="0">
                <a:solidFill>
                  <a:schemeClr val="dk1"/>
                </a:solidFill>
              </a:rPr>
              <a:t> versa of gene names</a:t>
            </a:r>
          </a:p>
          <a:p>
            <a:pPr marL="342900" lvl="0" indent="-3429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200" dirty="0" smtClean="0">
                <a:solidFill>
                  <a:schemeClr val="dk1"/>
                </a:solidFill>
              </a:rPr>
              <a:t>Gene names along top and side do not need to be in the same order or have same capitalization</a:t>
            </a:r>
            <a:endParaRPr lang="en-US" sz="2200" dirty="0">
              <a:solidFill>
                <a:schemeClr val="dk1"/>
              </a:solidFill>
            </a:endParaRPr>
          </a:p>
          <a:p>
            <a:pPr lvl="0">
              <a:buClr>
                <a:schemeClr val="dk1"/>
              </a:buClr>
              <a:buSzPct val="25000"/>
            </a:pPr>
            <a:endParaRPr lang="en-US" sz="2200" dirty="0">
              <a:solidFill>
                <a:schemeClr val="dk1"/>
              </a:solidFill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sz="2200" b="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  <a:p>
            <a:pPr marL="342900" marR="0" lvl="0" indent="-203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200" b="1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  <p:pic>
        <p:nvPicPr>
          <p:cNvPr id="129" name="Shape 1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7290013" y="26965795"/>
            <a:ext cx="4601104" cy="1222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Shape 131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1846939" y="17375239"/>
            <a:ext cx="2540307" cy="2208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Shape 132"/>
          <p:cNvSpPr txBox="1"/>
          <p:nvPr/>
        </p:nvSpPr>
        <p:spPr>
          <a:xfrm>
            <a:off x="11516175" y="21783525"/>
            <a:ext cx="9921300" cy="1028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133" name="Shape 13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826200" y="21352350"/>
            <a:ext cx="10083771" cy="11247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20">
            <a:alphaModFix/>
          </a:blip>
          <a:srcRect b="48214"/>
          <a:stretch/>
        </p:blipFill>
        <p:spPr>
          <a:xfrm>
            <a:off x="22484971" y="24653600"/>
            <a:ext cx="9582298" cy="1679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40253468" y="8906800"/>
            <a:ext cx="2339430" cy="307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44125" y="18993898"/>
            <a:ext cx="4229100" cy="1663700"/>
          </a:xfrm>
          <a:prstGeom prst="rect">
            <a:avLst/>
          </a:prstGeom>
        </p:spPr>
      </p:pic>
      <p:sp>
        <p:nvSpPr>
          <p:cNvPr id="56" name="Shape 121"/>
          <p:cNvSpPr/>
          <p:nvPr/>
        </p:nvSpPr>
        <p:spPr>
          <a:xfrm>
            <a:off x="33121125" y="11267613"/>
            <a:ext cx="9922296" cy="44933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2200" b="1" i="0" u="none" strike="noStrike" cap="none" baseline="0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rtl val="0"/>
              </a:rPr>
              <a:t>New Unit Testing Framework Implemented</a:t>
            </a:r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Unit testing executed through Mocha, a JavaScript test framework running on </a:t>
            </a:r>
            <a:r>
              <a:rPr lang="en-US" sz="2200" dirty="0" err="1" smtClean="0"/>
              <a:t>node.js</a:t>
            </a:r>
            <a:endParaRPr lang="en-US" sz="2200" dirty="0" smtClean="0"/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200" dirty="0" smtClean="0"/>
              <a:t>All tests are written in Chai, a BDD/TDD assertion library for node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L="342900" lvl="0" indent="-342900">
              <a:buClr>
                <a:srgbClr val="000000"/>
              </a:buClr>
              <a:buSzPct val="100000"/>
              <a:buFont typeface="Arial"/>
              <a:buChar char="•"/>
            </a:pPr>
            <a:endParaRPr lang="en-US" sz="2200" dirty="0" smtClean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endParaRPr lang="en-US" sz="2200" i="0" u="none" strike="noStrike" cap="none" baseline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  <a:rtl val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1455</Words>
  <Application>Microsoft Macintosh PowerPoint</Application>
  <PresentationFormat>Custom</PresentationFormat>
  <Paragraphs>218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Anu Varshneya</cp:lastModifiedBy>
  <cp:revision>4</cp:revision>
  <dcterms:modified xsi:type="dcterms:W3CDTF">2015-03-10T20:43:11Z</dcterms:modified>
</cp:coreProperties>
</file>