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8CC60-6FC2-40C2-B932-E13F085A5D54}">
  <a:tblStyle styleId="{82E8CC60-6FC2-40C2-B932-E13F085A5D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9" autoAdjust="0"/>
  </p:normalViewPr>
  <p:slideViewPr>
    <p:cSldViewPr snapToGrid="0">
      <p:cViewPr>
        <p:scale>
          <a:sx n="50" d="100"/>
          <a:sy n="50" d="100"/>
        </p:scale>
        <p:origin x="29" y="-6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599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edges screenshot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2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9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360"/>
              </a:spcBef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spcBef>
                <a:spcPts val="2940"/>
              </a:spcBef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spcBef>
                <a:spcPts val="2520"/>
              </a:spcBef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spcBef>
                <a:spcPts val="21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735859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572012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4081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54476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53530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53855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54179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54504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53559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5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735859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572012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4081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54476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53530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53855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54179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54504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53559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9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735859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572012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4081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54476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53530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53855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54179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54504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53559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1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2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9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9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9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735859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marR="0" indent="-572012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marR="0" indent="-4081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marR="0" indent="-54476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53530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marR="0" indent="-53855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54179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54504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53559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2403546" marR="0" indent="-3245" algn="l" rtl="0">
              <a:spcBef>
                <a:spcPts val="0"/>
              </a:spcBef>
              <a:defRPr/>
            </a:lvl2pPr>
            <a:lvl3pPr marL="4807092" marR="0" indent="-6491" algn="l" rtl="0">
              <a:spcBef>
                <a:spcPts val="0"/>
              </a:spcBef>
              <a:defRPr/>
            </a:lvl3pPr>
            <a:lvl4pPr marL="7210638" marR="0" indent="-9738" algn="l" rtl="0">
              <a:spcBef>
                <a:spcPts val="0"/>
              </a:spcBef>
              <a:defRPr/>
            </a:lvl4pPr>
            <a:lvl5pPr marL="9614184" marR="0" indent="-283" algn="l" rtl="0">
              <a:spcBef>
                <a:spcPts val="0"/>
              </a:spcBef>
              <a:defRPr/>
            </a:lvl5pPr>
            <a:lvl6pPr marL="12017731" marR="0" indent="-3530" algn="l" rtl="0">
              <a:spcBef>
                <a:spcPts val="0"/>
              </a:spcBef>
              <a:defRPr/>
            </a:lvl6pPr>
            <a:lvl7pPr marL="14421276" marR="0" indent="-6776" algn="l" rtl="0">
              <a:spcBef>
                <a:spcPts val="0"/>
              </a:spcBef>
              <a:defRPr/>
            </a:lvl7pPr>
            <a:lvl8pPr marL="16824824" marR="0" indent="-10024" algn="l" rtl="0">
              <a:spcBef>
                <a:spcPts val="0"/>
              </a:spcBef>
              <a:defRPr/>
            </a:lvl8pPr>
            <a:lvl9pPr marL="19228368" marR="0" indent="-56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2403546" lvl="1" indent="-92145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4807092" lvl="2" indent="-9539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7210638" lvl="3" indent="-98638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9614184" lvl="4" indent="-8918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2017731" lvl="5" indent="-9243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4421276" lvl="6" indent="-9567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6824824" lvl="7" indent="-9892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19228368" lvl="8" indent="-89467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hape 84"/>
          <p:cNvCxnSpPr/>
          <p:nvPr/>
        </p:nvCxnSpPr>
        <p:spPr>
          <a:xfrm>
            <a:off x="32941300" y="-272147"/>
            <a:ext cx="0" cy="33955698"/>
          </a:xfrm>
          <a:prstGeom prst="straightConnector1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>
            <a:off x="22002273" y="-304160"/>
            <a:ext cx="0" cy="33955698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hape 86"/>
          <p:cNvCxnSpPr/>
          <p:nvPr/>
        </p:nvCxnSpPr>
        <p:spPr>
          <a:xfrm>
            <a:off x="10970875" y="-635118"/>
            <a:ext cx="0" cy="33955698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/>
          <p:nvPr/>
        </p:nvSpPr>
        <p:spPr>
          <a:xfrm>
            <a:off x="634954" y="577546"/>
            <a:ext cx="42736498" cy="496809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00" dirty="0">
              <a:solidFill>
                <a:srgbClr val="014D00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600" b="0" i="0" u="none" strike="noStrike" cap="none" baseline="0" dirty="0">
                <a:solidFill>
                  <a:srgbClr val="014D00"/>
                </a:solidFill>
              </a:rPr>
              <a:t>Improvements to </a:t>
            </a:r>
            <a:r>
              <a:rPr lang="en-US" sz="9600" b="0" i="0" u="none" strike="noStrike" cap="none" baseline="0" dirty="0" err="1">
                <a:solidFill>
                  <a:srgbClr val="014D00"/>
                </a:solidFill>
              </a:rPr>
              <a:t>GRNsight</a:t>
            </a:r>
            <a:r>
              <a:rPr lang="en-US" sz="9600" b="0" i="0" u="none" strike="noStrike" cap="none" baseline="0" dirty="0">
                <a:solidFill>
                  <a:srgbClr val="014D00"/>
                </a:solidFill>
              </a:rPr>
              <a:t>: a Web Application for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600" b="0" i="0" u="none" strike="noStrike" cap="none" baseline="0" dirty="0">
                <a:solidFill>
                  <a:srgbClr val="014D00"/>
                </a:solidFill>
              </a:rPr>
              <a:t>Visualizing Models of Gene Regulatory Networks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rgbClr val="014D00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</a:rPr>
              <a:t>Nicole Anguiano*, </a:t>
            </a:r>
            <a:r>
              <a:rPr lang="en-US" sz="3800" b="0" i="0" u="none" strike="noStrike" cap="none" baseline="0" dirty="0" err="1">
                <a:solidFill>
                  <a:srgbClr val="014D00"/>
                </a:solidFill>
              </a:rPr>
              <a:t>Anindita</a:t>
            </a:r>
            <a:r>
              <a:rPr lang="en-US" sz="3800" b="0" i="0" u="none" strike="noStrike" cap="none" baseline="0" dirty="0"/>
              <a:t> </a:t>
            </a:r>
            <a:r>
              <a:rPr lang="en-US" sz="3800" b="0" i="0" u="none" strike="noStrike" cap="none" baseline="0" dirty="0" err="1"/>
              <a:t>Varshneya</a:t>
            </a:r>
            <a:r>
              <a:rPr lang="en-US" sz="3800" b="0" i="0" u="none" strike="noStrike" cap="none" baseline="0" dirty="0"/>
              <a:t>**, </a:t>
            </a:r>
            <a:r>
              <a:rPr lang="en-US" sz="3800" b="0" i="0" u="none" strike="noStrike" cap="none" baseline="0" dirty="0" err="1"/>
              <a:t>Kam</a:t>
            </a:r>
            <a:r>
              <a:rPr lang="en-US" sz="3800" b="0" i="0" u="none" strike="noStrike" cap="none" baseline="0" dirty="0"/>
              <a:t> </a:t>
            </a:r>
            <a:r>
              <a:rPr lang="en-US" sz="3800" b="0" i="0" u="none" strike="noStrike" cap="none" baseline="0" dirty="0" err="1"/>
              <a:t>Dahlquist</a:t>
            </a:r>
            <a:r>
              <a:rPr lang="en-US" sz="3800" b="0" i="0" u="none" strike="noStrike" cap="none" baseline="0" dirty="0"/>
              <a:t>**, J</a:t>
            </a:r>
            <a:r>
              <a:rPr lang="en-US" sz="3800" dirty="0"/>
              <a:t>ohn</a:t>
            </a:r>
            <a:r>
              <a:rPr lang="en-US" sz="3800" b="0" i="0" u="none" strike="noStrike" cap="none" baseline="0" dirty="0"/>
              <a:t> D</a:t>
            </a:r>
            <a:r>
              <a:rPr lang="en-US" sz="3800" dirty="0"/>
              <a:t>avid</a:t>
            </a:r>
            <a:r>
              <a:rPr lang="en-US" sz="3800" b="0" i="0" u="none" strike="noStrike" cap="none" baseline="0" dirty="0"/>
              <a:t> </a:t>
            </a:r>
            <a:r>
              <a:rPr lang="en-US" sz="3800" b="0" i="0" u="none" strike="noStrike" cap="none" baseline="0" dirty="0" err="1"/>
              <a:t>Dionisio</a:t>
            </a:r>
            <a:r>
              <a:rPr lang="en-US" sz="3800" b="0" i="0" u="none" strike="noStrike" cap="none" baseline="0" dirty="0"/>
              <a:t>*, and B</a:t>
            </a:r>
            <a:r>
              <a:rPr lang="en-US" sz="3800" dirty="0"/>
              <a:t>en</a:t>
            </a:r>
            <a:r>
              <a:rPr lang="en-US" sz="3800" b="0" i="0" u="none" strike="noStrike" cap="none" baseline="0" dirty="0"/>
              <a:t>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3800" dirty="0"/>
              <a:t>*Department of Electrical Engineering and Computer Science, **</a:t>
            </a:r>
            <a:r>
              <a:rPr lang="en-US" sz="3800" b="0" i="0" u="none" strike="noStrike" cap="none" baseline="0" dirty="0"/>
              <a:t>Department of Biology, </a:t>
            </a:r>
            <a:r>
              <a:rPr lang="en-US" sz="3800" dirty="0"/>
              <a:t>***Department of Mathematics,</a:t>
            </a:r>
            <a:r>
              <a:rPr lang="en-US" sz="3800" b="0" i="0" u="none" strike="noStrike" cap="none" baseline="0" dirty="0"/>
              <a:t> Loyola </a:t>
            </a:r>
            <a:r>
              <a:rPr lang="en-US" sz="3800" b="0" i="0" u="none" strike="noStrike" cap="none" baseline="0" dirty="0">
                <a:solidFill>
                  <a:schemeClr val="tx1"/>
                </a:solidFill>
              </a:rPr>
              <a:t>Marymount University, 1 LMU Drive, Los Angeles, CA </a:t>
            </a:r>
            <a:r>
              <a:rPr lang="en-US" sz="3800" b="0" i="0" u="none" strike="noStrike" cap="none" baseline="0" dirty="0" smtClean="0">
                <a:solidFill>
                  <a:schemeClr val="tx1"/>
                </a:solidFill>
              </a:rPr>
              <a:t>90045</a:t>
            </a:r>
          </a:p>
          <a:p>
            <a:pPr lvl="0" algn="ctr">
              <a:lnSpc>
                <a:spcPct val="80000"/>
              </a:lnSpc>
              <a:buSzPct val="25000"/>
            </a:pPr>
            <a:r>
              <a:rPr lang="en-US" sz="3800" dirty="0" smtClean="0">
                <a:solidFill>
                  <a:srgbClr val="014D00"/>
                </a:solidFill>
              </a:rPr>
              <a:t>URL: http</a:t>
            </a:r>
            <a:r>
              <a:rPr lang="en-US" sz="3800" dirty="0">
                <a:solidFill>
                  <a:srgbClr val="014D00"/>
                </a:solidFill>
              </a:rPr>
              <a:t>://dondi.github.io/GRNsight/</a:t>
            </a:r>
            <a:endParaRPr lang="en-US" sz="3800" b="0" i="0" u="none" strike="noStrike" cap="none" baseline="0" dirty="0">
              <a:solidFill>
                <a:srgbClr val="014D00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34956" y="6136989"/>
            <a:ext cx="9754534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</a:rPr>
              <a:t>Introduction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3" y="1186385"/>
            <a:ext cx="5099869" cy="300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5375" y="1497015"/>
            <a:ext cx="5713189" cy="20313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11500250" y="7052425"/>
            <a:ext cx="9924299" cy="13634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</a:rPr>
              <a:t>GRNsight has a service-oriented architecture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GRNsight has two pieces: a server and a web client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Server uses Node.js framework to receive and parse an excel spreadsheet uploaded by the user.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Web client receives data from the server and generates the graph visualization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</a:rPr>
              <a:t>GRNsight implementation takes advantage of other open source tools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Uses the Data-Driven Documents (D3) JavaScript library to generate a graph derived from input network data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D3 dynamically manipulates HTML and Sector Vector Graphics (SVG) to form the elements of the graph.</a:t>
            </a:r>
          </a:p>
          <a:p>
            <a:pPr marL="1141413" marR="0" lvl="1" indent="-45561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GRNsight implements D3’s force layout which applies a physics-based simulation to the graph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D3 also allows for the fine tuning of Cascading Style Sheets (CSS), the code that styles web pages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Default implementation simply had nodes and edges. We added several features including:</a:t>
            </a: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31382" y="7351559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99640" y="17819651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634956" y="7072196"/>
            <a:ext cx="9754536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Central dogma of molecular biology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Activators increase gene expression.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Repressors decrease gene expression.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Transcription factors are themselves proteins encoded by the gene.</a:t>
            </a: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</a:rPr>
              <a:t>Gene Regulatory Networks Can Be Illustrated By Directed Graphs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Each node represents the gene, the mRNA, and the protein expressed from the gene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Each edge represents a regulatory relationship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All the nodes are transcription factors themselves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 l="14580" t="14891" r="17090"/>
          <a:stretch/>
        </p:blipFill>
        <p:spPr>
          <a:xfrm>
            <a:off x="1552008" y="9443347"/>
            <a:ext cx="2656777" cy="248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8">
            <a:alphaModFix/>
          </a:blip>
          <a:srcRect l="4999" t="54305" r="3847" b="9330"/>
          <a:stretch/>
        </p:blipFill>
        <p:spPr>
          <a:xfrm>
            <a:off x="4575007" y="9894232"/>
            <a:ext cx="4975821" cy="14903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552008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9">
            <a:alphaModFix/>
          </a:blip>
          <a:srcRect l="10388" t="36932" r="9038" b="24470"/>
          <a:stretch/>
        </p:blipFill>
        <p:spPr>
          <a:xfrm>
            <a:off x="2913880" y="13636165"/>
            <a:ext cx="4728988" cy="17747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34956" y="18196790"/>
            <a:ext cx="9754534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</a:rPr>
              <a:t>: Gene Regulatory Network Modeling and Parameter Equation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</a:rPr>
              <a:t>Matlab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 equation written by Katrina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</a:rPr>
              <a:t>Sherbina</a:t>
            </a:r>
            <a:endParaRPr lang="en-US"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Differential equation model of change in gene expression over time.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Each gene (node) in the network has an equation.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Parameters in model are estimated from laboratory data.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, gives the direction (activation or repression) and magnitude of regulatory relationship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0 represents no relationship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A positive number indicates activation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A negative number indicates repression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Magnitude of weight defines strength of relationship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 does not generate any visual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</a:rPr>
              <a:t>representation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of the Gene Regulatory Network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 dirty="0">
              <a:solidFill>
                <a:schemeClr val="dk1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10">
            <a:alphaModFix/>
          </a:blip>
          <a:srcRect l="59502" t="21475" r="4541" b="35235"/>
          <a:stretch/>
        </p:blipFill>
        <p:spPr>
          <a:xfrm>
            <a:off x="7064099" y="18611672"/>
            <a:ext cx="2486729" cy="2247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10">
            <a:alphaModFix/>
          </a:blip>
          <a:srcRect l="6884" t="32555" r="43790" b="45338"/>
          <a:stretch/>
        </p:blipFill>
        <p:spPr>
          <a:xfrm>
            <a:off x="2084141" y="19203576"/>
            <a:ext cx="4087062" cy="13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634954" y="17264395"/>
            <a:ext cx="9754534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</a:rPr>
              <a:t>GRNmap</a:t>
            </a:r>
          </a:p>
        </p:txBody>
      </p:sp>
      <p:sp>
        <p:nvSpPr>
          <p:cNvPr id="104" name="Shape 104"/>
          <p:cNvSpPr/>
          <p:nvPr/>
        </p:nvSpPr>
        <p:spPr>
          <a:xfrm>
            <a:off x="634954" y="28334481"/>
            <a:ext cx="9754534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</a:rPr>
              <a:t>Requirements</a:t>
            </a:r>
          </a:p>
        </p:txBody>
      </p:sp>
      <p:sp>
        <p:nvSpPr>
          <p:cNvPr id="105" name="Shape 105"/>
          <p:cNvSpPr/>
          <p:nvPr/>
        </p:nvSpPr>
        <p:spPr>
          <a:xfrm>
            <a:off x="634954" y="29269687"/>
            <a:ext cx="9754534" cy="2800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2200" b="1" dirty="0" err="1" smtClean="0">
                <a:solidFill>
                  <a:schemeClr val="tx1"/>
                </a:solidFill>
              </a:rPr>
              <a:t>GRNsight</a:t>
            </a:r>
            <a:r>
              <a:rPr lang="en-US" sz="2200" b="1" dirty="0" smtClean="0">
                <a:solidFill>
                  <a:schemeClr val="tx1"/>
                </a:solidFill>
              </a:rPr>
              <a:t> Accepts </a:t>
            </a:r>
            <a:r>
              <a:rPr lang="en-US" sz="2200" b="1" dirty="0" err="1" smtClean="0">
                <a:solidFill>
                  <a:schemeClr val="tx1"/>
                </a:solidFill>
              </a:rPr>
              <a:t>xlsx</a:t>
            </a:r>
            <a:r>
              <a:rPr lang="en-US" sz="2200" b="1" dirty="0" smtClean="0">
                <a:solidFill>
                  <a:schemeClr val="tx1"/>
                </a:solidFill>
              </a:rPr>
              <a:t> Files in the Proper </a:t>
            </a:r>
            <a:r>
              <a:rPr lang="en-US" sz="2200" b="1" dirty="0">
                <a:solidFill>
                  <a:schemeClr val="tx1"/>
                </a:solidFill>
              </a:rPr>
              <a:t>F</a:t>
            </a:r>
            <a:r>
              <a:rPr lang="en-US" sz="2200" b="1" dirty="0" smtClean="0">
                <a:solidFill>
                  <a:schemeClr val="tx1"/>
                </a:solidFill>
              </a:rPr>
              <a:t>ormat</a:t>
            </a:r>
            <a:endParaRPr lang="en-US" sz="2200" dirty="0">
              <a:solidFill>
                <a:schemeClr val="tx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Spreadsheets need a “network” or “</a:t>
            </a:r>
            <a:r>
              <a:rPr lang="en-US" sz="2200" dirty="0" err="1" smtClean="0">
                <a:solidFill>
                  <a:schemeClr val="tx1"/>
                </a:solidFill>
              </a:rPr>
              <a:t>network_optimized</a:t>
            </a:r>
            <a:r>
              <a:rPr lang="en-US" sz="2200" dirty="0" err="1">
                <a:solidFill>
                  <a:schemeClr val="tx1"/>
                </a:solidFill>
              </a:rPr>
              <a:t>_</a:t>
            </a:r>
            <a:r>
              <a:rPr lang="en-US" sz="2200" dirty="0" err="1" smtClean="0">
                <a:solidFill>
                  <a:schemeClr val="tx1"/>
                </a:solidFill>
              </a:rPr>
              <a:t>weights</a:t>
            </a:r>
            <a:r>
              <a:rPr lang="en-US" sz="2200" dirty="0" smtClean="0">
                <a:solidFill>
                  <a:schemeClr val="tx1"/>
                </a:solidFill>
              </a:rPr>
              <a:t>” sheet containing a matrix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i="0" u="none" strike="noStrike" cap="none" baseline="0" dirty="0" err="1" smtClean="0">
                <a:solidFill>
                  <a:schemeClr val="tx1"/>
                </a:solidFill>
              </a:rPr>
              <a:t>GRNmap</a:t>
            </a:r>
            <a:r>
              <a:rPr lang="en-US" sz="2200" i="0" u="none" strike="noStrike" cap="none" baseline="0" dirty="0" smtClean="0">
                <a:solidFill>
                  <a:schemeClr val="tx1"/>
                </a:solidFill>
              </a:rPr>
              <a:t> input and output</a:t>
            </a:r>
            <a:r>
              <a:rPr lang="en-US" sz="2200" i="0" u="none" strike="noStrike" cap="none" dirty="0" smtClean="0">
                <a:solidFill>
                  <a:schemeClr val="tx1"/>
                </a:solidFill>
              </a:rPr>
              <a:t> spreadsheets are accepted without adjustment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Spreadsheets from databases such as YEASTRACT can be used with some modification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baseline="0" dirty="0" smtClean="0">
                <a:solidFill>
                  <a:schemeClr val="tx1"/>
                </a:solidFill>
              </a:rPr>
              <a:t>Asymmetrical</a:t>
            </a:r>
            <a:r>
              <a:rPr lang="en-US" sz="2200" dirty="0" smtClean="0">
                <a:solidFill>
                  <a:schemeClr val="tx1"/>
                </a:solidFill>
              </a:rPr>
              <a:t> matrices are currently not accepted by the master version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11500260" y="6128439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</a:rPr>
              <a:t>Architecture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1">
            <a:alphaModFix/>
          </a:blip>
          <a:srcRect l="78215" t="28368" b="44624"/>
          <a:stretch/>
        </p:blipFill>
        <p:spPr>
          <a:xfrm>
            <a:off x="12163352" y="18015876"/>
            <a:ext cx="2129810" cy="19824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Shape 108"/>
          <p:cNvGraphicFramePr/>
          <p:nvPr/>
        </p:nvGraphicFramePr>
        <p:xfrm>
          <a:off x="11968368" y="16140714"/>
          <a:ext cx="8743900" cy="1554500"/>
        </p:xfrm>
        <a:graphic>
          <a:graphicData uri="http://schemas.openxmlformats.org/drawingml/2006/table">
            <a:tbl>
              <a:tblPr firstRow="1" bandRow="1">
                <a:noFill/>
                <a:tableStyleId>{82E8CC60-6FC2-40C2-B932-E13F085A5D54}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Edge color based on type of relation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Edges were given an outline to better distinguish them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Curved edges that remain on screen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 rot="-5400000">
            <a:off x="14965369" y="18397597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1500260" y="20943776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</a:rPr>
              <a:t>User Interface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00250" y="21878975"/>
            <a:ext cx="7463999" cy="4493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</a:rPr>
              <a:t>The User Interface is compatible with Firefox and Chrome browsers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File upload via sample HTML form element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Nodes displayed as interactive HTML elements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Advanced users can utilize setting sliders to refine the visualization</a:t>
            </a:r>
          </a:p>
          <a:p>
            <a:pPr marL="968375" marR="0" lvl="1" indent="-52387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Nodes have a charge, which repels or attracts other nodes</a:t>
            </a:r>
          </a:p>
          <a:p>
            <a:pPr marL="968375" marR="0" lvl="1" indent="-52387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The charge distance determines at what range a node’s charge will affect other nodes</a:t>
            </a:r>
          </a:p>
          <a:p>
            <a:pPr marL="968375" marR="0" lvl="1" indent="-52387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The link distance determines the minimum distance maintained between nodes</a:t>
            </a:r>
          </a:p>
          <a:p>
            <a:pPr marL="968375" marR="0" lvl="1" indent="-52387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</a:rPr>
              <a:t>Sliders can be locked to prevent changes</a:t>
            </a:r>
          </a:p>
        </p:txBody>
      </p:sp>
      <p:sp>
        <p:nvSpPr>
          <p:cNvPr id="112" name="Shape 112"/>
          <p:cNvSpPr/>
          <p:nvPr/>
        </p:nvSpPr>
        <p:spPr>
          <a:xfrm>
            <a:off x="11491054" y="26277512"/>
            <a:ext cx="9933428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</a:rPr>
              <a:t>Edges were customized to show activation, repression, and self-regulation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Multiple arrowheads were created as to represent the different types of edges depicted by the graph (activation, repression, and self-regulation)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</a:rPr>
              <a:t>A special case was added to add a looping edge if a node regulated itself</a:t>
            </a: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342900" marR="0" lvl="0" indent="-203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b="0" i="0" u="none" strike="noStrike" cap="none" baseline="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2524793" y="6139969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</a:rPr>
              <a:t>State Diagram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524793" y="7052421"/>
            <a:ext cx="9924221" cy="1038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2524793" y="17641281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017C00"/>
                </a:solidFill>
              </a:rPr>
              <a:t>User Interface Improvements</a:t>
            </a:r>
            <a:endParaRPr lang="en-US" sz="3600" dirty="0">
              <a:solidFill>
                <a:srgbClr val="017C00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3456400" y="6136989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</a:rPr>
              <a:t>Aesthetic Improvements</a:t>
            </a:r>
            <a:endParaRPr lang="en-US" sz="3600" b="0" i="0" u="none" strike="noStrike" cap="none" baseline="0" dirty="0">
              <a:solidFill>
                <a:srgbClr val="017C00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3456400" y="7066367"/>
            <a:ext cx="9924143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 Improvements </a:t>
            </a:r>
            <a:r>
              <a:rPr lang="en-US" sz="22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ocused </a:t>
            </a:r>
            <a:r>
              <a:rPr lang="en-US" sz="22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rimarily on the Edges and Arrows</a:t>
            </a:r>
            <a:endParaRPr lang="en-US" sz="220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 thickness changed to be based on a linear scale instead of four quartiles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</a:t>
            </a:r>
            <a:r>
              <a:rPr lang="en-US" sz="220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were changed to curves with control points to prevent the curves from going outside the bounding box</a:t>
            </a:r>
            <a:endParaRPr lang="en-US" sz="2200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Arrowheads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were matched to the size of the new edge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thicknesses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Repressor bars changed to have rounded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ends</a:t>
            </a:r>
            <a:endParaRPr lang="en-US" sz="2200" b="0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Arrowheads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were given a bezel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Edges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were centered in the arrowheads and repressor bars</a:t>
            </a:r>
            <a:endParaRPr lang="en-US" sz="2200" b="0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200" b="1" i="0" u="none" strike="noStrike" cap="none" baseline="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3463819" y="17658031"/>
            <a:ext cx="9924221" cy="130136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</a:p>
        </p:txBody>
      </p:sp>
      <p:sp>
        <p:nvSpPr>
          <p:cNvPr id="119" name="Shape 119"/>
          <p:cNvSpPr/>
          <p:nvPr/>
        </p:nvSpPr>
        <p:spPr>
          <a:xfrm>
            <a:off x="33476185" y="22541734"/>
            <a:ext cx="9924299" cy="93509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Directions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33456400" y="27650961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smtClean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Acknowledgments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3468844" y="30030093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</a:p>
        </p:txBody>
      </p:sp>
      <p:sp>
        <p:nvSpPr>
          <p:cNvPr id="122" name="Shape 122"/>
          <p:cNvSpPr/>
          <p:nvPr/>
        </p:nvSpPr>
        <p:spPr>
          <a:xfrm>
            <a:off x="33480881" y="23476832"/>
            <a:ext cx="9933300" cy="1577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Prevent</a:t>
            </a:r>
            <a:r>
              <a:rPr lang="en-US" sz="2200" b="0" i="0" u="none" strike="noStrike" cap="none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200" b="0" i="0" u="none" strike="noStrike" cap="none" baseline="0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elf referential edges from being able</a:t>
            </a:r>
            <a:r>
              <a:rPr lang="en-US" sz="2200" b="0" i="0" u="none" strike="noStrike" cap="none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 to go outside the bounding box</a:t>
            </a:r>
            <a:endParaRPr lang="en-US" sz="2200" b="0" i="0" u="none" strike="noStrike" cap="none" baseline="0" dirty="0">
              <a:solidFill>
                <a:srgbClr val="003700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Node coloring based off of expression data</a:t>
            </a:r>
            <a:endParaRPr lang="en-US" sz="2200" b="0" i="0" u="none" strike="noStrike" cap="none" baseline="0" dirty="0">
              <a:solidFill>
                <a:srgbClr val="003700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rgbClr val="003700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 different sizes for the graph drawing area</a:t>
            </a:r>
            <a:endParaRPr lang="en-US" sz="2200" b="0" i="0" u="none" strike="noStrike" cap="none" baseline="0" dirty="0">
              <a:solidFill>
                <a:srgbClr val="003700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/>
          <a:stretch/>
        </p:blipFill>
        <p:spPr>
          <a:xfrm>
            <a:off x="12682450" y="28313096"/>
            <a:ext cx="7655836" cy="372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22524794" y="18576487"/>
            <a:ext cx="9919722" cy="7189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A Menu Bar was Introduced </a:t>
            </a:r>
            <a:endParaRPr lang="en-US" sz="2200" b="1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 menu bar with multiple options was added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Two demo files were added to the “Demo” menu, with more to be added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Print functionality was enabled in the “File” menu option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Force parameter sliders are active before a graph is loaded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125" name="Shape 125"/>
          <p:cNvSpPr/>
          <p:nvPr/>
        </p:nvSpPr>
        <p:spPr>
          <a:xfrm>
            <a:off x="33459559" y="25312261"/>
            <a:ext cx="9924299" cy="935099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33461018" y="26247360"/>
            <a:ext cx="9933300" cy="11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Georgia"/>
                <a:cs typeface="Georgia"/>
                <a:sym typeface="Georgia"/>
              </a:rPr>
              <a:t>GRNsight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Georgia"/>
                <a:cs typeface="Georgia"/>
                <a:sym typeface="Georgia"/>
              </a:rPr>
              <a:t> is free and open to all users and there is no login requirement.  Web site content is available under the Creative Commons Attribution Non-Commercial Share Alike.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Georgia"/>
                <a:cs typeface="Georgia"/>
                <a:sym typeface="Georgia"/>
              </a:rPr>
              <a:t>GRNsight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Georgia"/>
                <a:cs typeface="Georgia"/>
                <a:sym typeface="Georgia"/>
              </a:rPr>
              <a:t> code is available under the open source BSD license.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942743" y="21870103"/>
            <a:ext cx="2481599" cy="4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etwork_optimized_weigh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9" y="25779424"/>
            <a:ext cx="9430343" cy="21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115"/>
          <p:cNvSpPr/>
          <p:nvPr/>
        </p:nvSpPr>
        <p:spPr>
          <a:xfrm>
            <a:off x="22511059" y="26221954"/>
            <a:ext cx="9924221" cy="935206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017C00"/>
                </a:solidFill>
              </a:rPr>
              <a:t>Testing and Error Handling</a:t>
            </a:r>
            <a:endParaRPr lang="en-US" sz="3600" dirty="0">
              <a:solidFill>
                <a:srgbClr val="017C00"/>
              </a:solidFill>
            </a:endParaRPr>
          </a:p>
        </p:txBody>
      </p:sp>
      <p:sp>
        <p:nvSpPr>
          <p:cNvPr id="50" name="Shape 124"/>
          <p:cNvSpPr/>
          <p:nvPr/>
        </p:nvSpPr>
        <p:spPr>
          <a:xfrm>
            <a:off x="22518068" y="27157160"/>
            <a:ext cx="9917212" cy="49681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Error Catching was Greatly Improved</a:t>
            </a:r>
            <a:endParaRPr lang="en-US" sz="2200" b="1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Robustness greatly extended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Instead of crashing when given an improperly formatted or incorrect file,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returns an error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The error caused is returned in a modal without crashing the server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656785" y="28913896"/>
            <a:ext cx="2447925" cy="2847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4793" y="28913896"/>
            <a:ext cx="6907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/>
          </a:p>
          <a:p>
            <a:r>
              <a:rPr lang="en-US" sz="2200" b="1" dirty="0" smtClean="0"/>
              <a:t>Beta </a:t>
            </a:r>
            <a:r>
              <a:rPr lang="en-US" sz="2200" b="1" dirty="0"/>
              <a:t>V</a:t>
            </a:r>
            <a:r>
              <a:rPr lang="en-US" sz="2200" b="1" dirty="0" smtClean="0"/>
              <a:t>ersion Allows for Testing of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Beta version was created to allow for testing of new features and catching any potential new errors before releasing to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Currently, a new spreadsheet controller is being bug tested on beta that would accept asymmetrical matrices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32039" y="9008550"/>
            <a:ext cx="958215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322653" y="9878428"/>
            <a:ext cx="1798938" cy="1706346"/>
          </a:xfrm>
          <a:prstGeom prst="rect">
            <a:avLst/>
          </a:prstGeom>
        </p:spPr>
      </p:pic>
      <p:sp>
        <p:nvSpPr>
          <p:cNvPr id="57" name="Shape 126"/>
          <p:cNvSpPr/>
          <p:nvPr/>
        </p:nvSpPr>
        <p:spPr>
          <a:xfrm>
            <a:off x="33456400" y="28574058"/>
            <a:ext cx="9928760" cy="11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>
              <a:buClr>
                <a:srgbClr val="333333"/>
              </a:buClr>
              <a:buSzPct val="100000"/>
            </a:pPr>
            <a:r>
              <a:rPr lang="en-US" sz="1800" dirty="0"/>
              <a:t>This work is partially supported by NSF award 0921038 (</a:t>
            </a:r>
            <a:r>
              <a:rPr lang="en-US" sz="1800" dirty="0" err="1"/>
              <a:t>Kam</a:t>
            </a:r>
            <a:r>
              <a:rPr lang="en-US" sz="1800" dirty="0"/>
              <a:t> D. </a:t>
            </a:r>
            <a:r>
              <a:rPr lang="en-US" sz="1800" dirty="0" err="1"/>
              <a:t>Dahlquist</a:t>
            </a:r>
            <a:r>
              <a:rPr lang="en-US" sz="1800" dirty="0"/>
              <a:t>, Ben G. </a:t>
            </a:r>
            <a:r>
              <a:rPr lang="en-US" sz="1800" dirty="0" smtClean="0"/>
              <a:t>Fitzpatrick) </a:t>
            </a:r>
            <a:r>
              <a:rPr lang="en-US" sz="1800" dirty="0"/>
              <a:t>and by the Loyola Marymount University Rains Research Assistant Program (Nicole Anguiano</a:t>
            </a:r>
            <a:r>
              <a:rPr lang="en-US" sz="1800" dirty="0" smtClean="0"/>
              <a:t>). </a:t>
            </a:r>
            <a:endParaRPr lang="en-US" sz="1800" dirty="0">
              <a:solidFill>
                <a:srgbClr val="333333"/>
              </a:solidFill>
              <a:latin typeface="+mn-lt"/>
              <a:ea typeface="Georgia"/>
              <a:cs typeface="Georgia"/>
              <a:sym typeface="Georgia"/>
            </a:endParaRPr>
          </a:p>
        </p:txBody>
      </p:sp>
      <p:sp>
        <p:nvSpPr>
          <p:cNvPr id="58" name="Shape 116"/>
          <p:cNvSpPr/>
          <p:nvPr/>
        </p:nvSpPr>
        <p:spPr>
          <a:xfrm>
            <a:off x="33447115" y="12297011"/>
            <a:ext cx="9924221" cy="104609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</a:rPr>
              <a:t>Other General Improvements</a:t>
            </a:r>
            <a:endParaRPr lang="en-US" sz="3600" b="0" i="0" u="none" strike="noStrike" cap="none" baseline="0" dirty="0">
              <a:solidFill>
                <a:srgbClr val="017C00"/>
              </a:solidFill>
            </a:endParaRPr>
          </a:p>
        </p:txBody>
      </p:sp>
      <p:sp>
        <p:nvSpPr>
          <p:cNvPr id="59" name="Shape 117"/>
          <p:cNvSpPr/>
          <p:nvPr/>
        </p:nvSpPr>
        <p:spPr>
          <a:xfrm>
            <a:off x="33447115" y="13226389"/>
            <a:ext cx="9919731" cy="4184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Graphs can be Drawn as </a:t>
            </a:r>
            <a:r>
              <a:rPr lang="en-US" sz="2200" b="1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Unweighted</a:t>
            </a: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Graphs</a:t>
            </a:r>
            <a:endParaRPr lang="en-US" sz="220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Edit &gt; Preferences menu,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8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 can select for weighted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8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 to be displayed as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8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unweighted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graphs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20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2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Reload Functionality Enables Graph Reload</a:t>
            </a:r>
            <a:endParaRPr lang="en-US" sz="2200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Reload menu option under “File” reloads the current graph with the active settings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Changes made in the Edit &gt; Preferences menu become visible on reload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8402" y="13706282"/>
            <a:ext cx="5043189" cy="1739900"/>
          </a:xfrm>
          <a:prstGeom prst="rect">
            <a:avLst/>
          </a:prstGeom>
        </p:spPr>
      </p:pic>
      <p:sp>
        <p:nvSpPr>
          <p:cNvPr id="63" name="Shape 117"/>
          <p:cNvSpPr/>
          <p:nvPr/>
        </p:nvSpPr>
        <p:spPr>
          <a:xfrm>
            <a:off x="33463741" y="18590015"/>
            <a:ext cx="9933428" cy="3676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i="0" u="none" strike="noStrike" cap="none" baseline="0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GRNsight</a:t>
            </a:r>
            <a:r>
              <a:rPr lang="en-US" sz="220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open source application</a:t>
            </a:r>
            <a:r>
              <a:rPr lang="en-US" sz="220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</a:t>
            </a:r>
            <a:r>
              <a:rPr lang="en-US" sz="2200" i="0" u="none" strike="noStrike" cap="none" baseline="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displays a graphical</a:t>
            </a:r>
            <a:r>
              <a:rPr lang="en-US" sz="220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view of an adjacency matrix representation of a gene regulatory network</a:t>
            </a: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i="0" u="none" strike="noStrike" cap="none" dirty="0" err="1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GRNsight</a:t>
            </a:r>
            <a:r>
              <a:rPr lang="en-US" sz="220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utilizes </a:t>
            </a: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service-oriented architecture and open source tools, and is compatible with Firefox and Chrome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i="0" u="none" strike="noStrike" cap="none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beta version was created to thoroughly test new features before being released in the main master version, with beta currently at version 1.7 and master at 1.6.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version one, general improvements have been made as well as improvements in the user interface design, error catching and handling, testing, and aesthetics.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200" i="0" u="none" strike="noStrike" cap="none" dirty="0" smtClean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986803" y="20486810"/>
            <a:ext cx="8969968" cy="5126743"/>
          </a:xfrm>
          <a:prstGeom prst="rect">
            <a:avLst/>
          </a:prstGeom>
        </p:spPr>
      </p:pic>
      <p:sp>
        <p:nvSpPr>
          <p:cNvPr id="66" name="Shape 122"/>
          <p:cNvSpPr/>
          <p:nvPr/>
        </p:nvSpPr>
        <p:spPr>
          <a:xfrm>
            <a:off x="33467184" y="30973097"/>
            <a:ext cx="9933300" cy="1195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rgbClr val="003700"/>
              </a:buClr>
              <a:buSzPct val="100000"/>
            </a:pPr>
            <a:endParaRPr lang="en-US" sz="2200" b="0" i="0" u="none" strike="noStrike" cap="none" baseline="0" dirty="0">
              <a:solidFill>
                <a:srgbClr val="003700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1220</Words>
  <Application>Microsoft Office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Georgia</vt:lpstr>
      <vt:lpstr>Helvetica Neue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Kitsuneh</cp:lastModifiedBy>
  <cp:revision>20</cp:revision>
  <dcterms:modified xsi:type="dcterms:W3CDTF">2014-11-20T07:22:56Z</dcterms:modified>
</cp:coreProperties>
</file>