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43891200" cy="32918400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napToObjects="1">
      <p:cViewPr>
        <p:scale>
          <a:sx n="32" d="100"/>
          <a:sy n="32" d="100"/>
        </p:scale>
        <p:origin x="4600" y="52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4863FB-D47D-1E4C-8024-230FBE4CE702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CF44CB-7B06-B240-B62E-72AEA4B90F3D}">
      <dgm:prSet phldrT="[Text]" custT="1"/>
      <dgm:spPr>
        <a:solidFill>
          <a:srgbClr val="C0504D"/>
        </a:solidFill>
      </dgm:spPr>
      <dgm:t>
        <a:bodyPr/>
        <a:lstStyle/>
        <a:p>
          <a:r>
            <a:rPr lang="en-US" sz="1600" dirty="0" smtClean="0"/>
            <a:t>Write test for new functionality</a:t>
          </a:r>
          <a:endParaRPr lang="en-US" sz="1600" dirty="0"/>
        </a:p>
      </dgm:t>
    </dgm:pt>
    <dgm:pt modelId="{8BC6ED0E-6BFC-F345-9409-3F904BA6B5C3}" type="parTrans" cxnId="{1E169250-418C-464D-9797-E1CF0070B177}">
      <dgm:prSet/>
      <dgm:spPr/>
      <dgm:t>
        <a:bodyPr/>
        <a:lstStyle/>
        <a:p>
          <a:endParaRPr lang="en-US"/>
        </a:p>
      </dgm:t>
    </dgm:pt>
    <dgm:pt modelId="{2FFB08D6-61DA-CD4C-95C4-F703DC0AC5B5}" type="sibTrans" cxnId="{1E169250-418C-464D-9797-E1CF0070B177}">
      <dgm:prSet/>
      <dgm:spPr/>
      <dgm:t>
        <a:bodyPr/>
        <a:lstStyle/>
        <a:p>
          <a:endParaRPr lang="en-US"/>
        </a:p>
      </dgm:t>
    </dgm:pt>
    <dgm:pt modelId="{5423F03B-3789-0B4D-AAFF-6AFF97D6FC82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600" dirty="0" smtClean="0"/>
            <a:t>Write Code</a:t>
          </a:r>
          <a:endParaRPr lang="en-US" sz="1600" dirty="0"/>
        </a:p>
      </dgm:t>
    </dgm:pt>
    <dgm:pt modelId="{80DBCBCD-4C68-5742-9DD9-76919B38C73A}" type="parTrans" cxnId="{982C75D6-C2CE-994D-9B1D-7F51FABEA22E}">
      <dgm:prSet/>
      <dgm:spPr/>
      <dgm:t>
        <a:bodyPr/>
        <a:lstStyle/>
        <a:p>
          <a:endParaRPr lang="en-US"/>
        </a:p>
      </dgm:t>
    </dgm:pt>
    <dgm:pt modelId="{6AB06297-1EC9-CD4B-A812-2C58362D4075}" type="sibTrans" cxnId="{982C75D6-C2CE-994D-9B1D-7F51FABEA22E}">
      <dgm:prSet/>
      <dgm:spPr/>
      <dgm:t>
        <a:bodyPr/>
        <a:lstStyle/>
        <a:p>
          <a:endParaRPr lang="en-US"/>
        </a:p>
      </dgm:t>
    </dgm:pt>
    <dgm:pt modelId="{62403A56-1F41-1D49-8BD4-0241DF5460E5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dirty="0" smtClean="0"/>
            <a:t>Refactor Code</a:t>
          </a:r>
          <a:endParaRPr lang="en-US" sz="1600" dirty="0"/>
        </a:p>
      </dgm:t>
    </dgm:pt>
    <dgm:pt modelId="{AFF8EEF3-B557-B849-955E-E0F0DCFBDE6E}" type="parTrans" cxnId="{6AA5B0AC-1B1C-1342-AA3A-9F3CEA723383}">
      <dgm:prSet/>
      <dgm:spPr/>
      <dgm:t>
        <a:bodyPr/>
        <a:lstStyle/>
        <a:p>
          <a:endParaRPr lang="en-US"/>
        </a:p>
      </dgm:t>
    </dgm:pt>
    <dgm:pt modelId="{F6D8773C-175E-4C44-AEB4-42188B651BCF}" type="sibTrans" cxnId="{6AA5B0AC-1B1C-1342-AA3A-9F3CEA723383}">
      <dgm:prSet/>
      <dgm:spPr/>
      <dgm:t>
        <a:bodyPr/>
        <a:lstStyle/>
        <a:p>
          <a:endParaRPr lang="en-US"/>
        </a:p>
      </dgm:t>
    </dgm:pt>
    <dgm:pt modelId="{B1134932-48E2-F04E-865A-8774BBF576F7}" type="pres">
      <dgm:prSet presAssocID="{1B4863FB-D47D-1E4C-8024-230FBE4CE702}" presName="Name0" presStyleCnt="0">
        <dgm:presLayoutVars>
          <dgm:dir/>
          <dgm:resizeHandles val="exact"/>
        </dgm:presLayoutVars>
      </dgm:prSet>
      <dgm:spPr/>
    </dgm:pt>
    <dgm:pt modelId="{AD39E126-7B3F-1147-9711-638AA25C9947}" type="pres">
      <dgm:prSet presAssocID="{D9CF44CB-7B06-B240-B62E-72AEA4B90F3D}" presName="node" presStyleLbl="node1" presStyleIdx="0" presStyleCnt="3" custRadScaleRad="97783" custRadScaleInc="-52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B2EE6-1785-9E4A-A583-BDBE2B508D05}" type="pres">
      <dgm:prSet presAssocID="{2FFB08D6-61DA-CD4C-95C4-F703DC0AC5B5}" presName="sibTrans" presStyleLbl="sibTrans2D1" presStyleIdx="0" presStyleCnt="3" custAng="297196" custScaleX="114761" custLinFactNeighborX="6919" custLinFactNeighborY="0"/>
      <dgm:spPr/>
    </dgm:pt>
    <dgm:pt modelId="{BAB8CE87-A528-C643-BEA1-2B95C44E16C8}" type="pres">
      <dgm:prSet presAssocID="{2FFB08D6-61DA-CD4C-95C4-F703DC0AC5B5}" presName="connectorText" presStyleLbl="sibTrans2D1" presStyleIdx="0" presStyleCnt="3"/>
      <dgm:spPr/>
    </dgm:pt>
    <dgm:pt modelId="{B5E4C2E9-F2ED-7D44-BB8A-8746B9197731}" type="pres">
      <dgm:prSet presAssocID="{5423F03B-3789-0B4D-AAFF-6AFF97D6FC82}" presName="node" presStyleLbl="node1" presStyleIdx="1" presStyleCnt="3" custRadScaleRad="78843" custRadScaleInc="-39135">
        <dgm:presLayoutVars>
          <dgm:bulletEnabled val="1"/>
        </dgm:presLayoutVars>
      </dgm:prSet>
      <dgm:spPr/>
    </dgm:pt>
    <dgm:pt modelId="{5E804890-5D17-3849-A214-087269675936}" type="pres">
      <dgm:prSet presAssocID="{6AB06297-1EC9-CD4B-A812-2C58362D4075}" presName="sibTrans" presStyleLbl="sibTrans2D1" presStyleIdx="1" presStyleCnt="3" custScaleX="115034"/>
      <dgm:spPr/>
    </dgm:pt>
    <dgm:pt modelId="{69565A77-D740-634F-A7AD-ADBDCDCC819D}" type="pres">
      <dgm:prSet presAssocID="{6AB06297-1EC9-CD4B-A812-2C58362D4075}" presName="connectorText" presStyleLbl="sibTrans2D1" presStyleIdx="1" presStyleCnt="3"/>
      <dgm:spPr/>
    </dgm:pt>
    <dgm:pt modelId="{B37D5F11-98A0-6647-AA05-A6866ABF8272}" type="pres">
      <dgm:prSet presAssocID="{62403A56-1F41-1D49-8BD4-0241DF5460E5}" presName="node" presStyleLbl="node1" presStyleIdx="2" presStyleCnt="3" custRadScaleRad="87038" custRadScaleInc="404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314DB-E799-A840-93FB-D89C6EB34B75}" type="pres">
      <dgm:prSet presAssocID="{F6D8773C-175E-4C44-AEB4-42188B651BCF}" presName="sibTrans" presStyleLbl="sibTrans2D1" presStyleIdx="2" presStyleCnt="3" custAng="21450550" custScaleX="107864" custLinFactNeighborX="-17755" custLinFactNeighborY="0"/>
      <dgm:spPr/>
    </dgm:pt>
    <dgm:pt modelId="{C1D6E52A-EB0E-2444-83D6-C61D77909940}" type="pres">
      <dgm:prSet presAssocID="{F6D8773C-175E-4C44-AEB4-42188B651BCF}" presName="connectorText" presStyleLbl="sibTrans2D1" presStyleIdx="2" presStyleCnt="3"/>
      <dgm:spPr/>
    </dgm:pt>
  </dgm:ptLst>
  <dgm:cxnLst>
    <dgm:cxn modelId="{15EF9774-C19E-774E-8438-BC2EA49D80A0}" type="presOf" srcId="{2FFB08D6-61DA-CD4C-95C4-F703DC0AC5B5}" destId="{BAB8CE87-A528-C643-BEA1-2B95C44E16C8}" srcOrd="1" destOrd="0" presId="urn:microsoft.com/office/officeart/2005/8/layout/cycle7"/>
    <dgm:cxn modelId="{C536F5B3-4E56-E140-B738-2FFDD43CE102}" type="presOf" srcId="{6AB06297-1EC9-CD4B-A812-2C58362D4075}" destId="{5E804890-5D17-3849-A214-087269675936}" srcOrd="0" destOrd="0" presId="urn:microsoft.com/office/officeart/2005/8/layout/cycle7"/>
    <dgm:cxn modelId="{368FA9CD-17C4-334C-8E87-2C2586DDCAA5}" type="presOf" srcId="{F6D8773C-175E-4C44-AEB4-42188B651BCF}" destId="{9A6314DB-E799-A840-93FB-D89C6EB34B75}" srcOrd="0" destOrd="0" presId="urn:microsoft.com/office/officeart/2005/8/layout/cycle7"/>
    <dgm:cxn modelId="{6C5ED0B5-8FE5-FD46-A7E6-536C4D8CEECA}" type="presOf" srcId="{62403A56-1F41-1D49-8BD4-0241DF5460E5}" destId="{B37D5F11-98A0-6647-AA05-A6866ABF8272}" srcOrd="0" destOrd="0" presId="urn:microsoft.com/office/officeart/2005/8/layout/cycle7"/>
    <dgm:cxn modelId="{C4CD0985-785A-2B4D-B15D-D1EC4897B2FE}" type="presOf" srcId="{5423F03B-3789-0B4D-AAFF-6AFF97D6FC82}" destId="{B5E4C2E9-F2ED-7D44-BB8A-8746B9197731}" srcOrd="0" destOrd="0" presId="urn:microsoft.com/office/officeart/2005/8/layout/cycle7"/>
    <dgm:cxn modelId="{982C75D6-C2CE-994D-9B1D-7F51FABEA22E}" srcId="{1B4863FB-D47D-1E4C-8024-230FBE4CE702}" destId="{5423F03B-3789-0B4D-AAFF-6AFF97D6FC82}" srcOrd="1" destOrd="0" parTransId="{80DBCBCD-4C68-5742-9DD9-76919B38C73A}" sibTransId="{6AB06297-1EC9-CD4B-A812-2C58362D4075}"/>
    <dgm:cxn modelId="{6AA5B0AC-1B1C-1342-AA3A-9F3CEA723383}" srcId="{1B4863FB-D47D-1E4C-8024-230FBE4CE702}" destId="{62403A56-1F41-1D49-8BD4-0241DF5460E5}" srcOrd="2" destOrd="0" parTransId="{AFF8EEF3-B557-B849-955E-E0F0DCFBDE6E}" sibTransId="{F6D8773C-175E-4C44-AEB4-42188B651BCF}"/>
    <dgm:cxn modelId="{1E169250-418C-464D-9797-E1CF0070B177}" srcId="{1B4863FB-D47D-1E4C-8024-230FBE4CE702}" destId="{D9CF44CB-7B06-B240-B62E-72AEA4B90F3D}" srcOrd="0" destOrd="0" parTransId="{8BC6ED0E-6BFC-F345-9409-3F904BA6B5C3}" sibTransId="{2FFB08D6-61DA-CD4C-95C4-F703DC0AC5B5}"/>
    <dgm:cxn modelId="{6CC5FC5B-4957-8042-AA5D-22C895990984}" type="presOf" srcId="{6AB06297-1EC9-CD4B-A812-2C58362D4075}" destId="{69565A77-D740-634F-A7AD-ADBDCDCC819D}" srcOrd="1" destOrd="0" presId="urn:microsoft.com/office/officeart/2005/8/layout/cycle7"/>
    <dgm:cxn modelId="{3606C73B-B890-C246-8953-71EBA60287CB}" type="presOf" srcId="{F6D8773C-175E-4C44-AEB4-42188B651BCF}" destId="{C1D6E52A-EB0E-2444-83D6-C61D77909940}" srcOrd="1" destOrd="0" presId="urn:microsoft.com/office/officeart/2005/8/layout/cycle7"/>
    <dgm:cxn modelId="{91952B00-983F-3441-8D53-0F7B2B1646DE}" type="presOf" srcId="{D9CF44CB-7B06-B240-B62E-72AEA4B90F3D}" destId="{AD39E126-7B3F-1147-9711-638AA25C9947}" srcOrd="0" destOrd="0" presId="urn:microsoft.com/office/officeart/2005/8/layout/cycle7"/>
    <dgm:cxn modelId="{94B64A28-2134-AE49-AC46-FD5A9A8CE022}" type="presOf" srcId="{2FFB08D6-61DA-CD4C-95C4-F703DC0AC5B5}" destId="{A1DB2EE6-1785-9E4A-A583-BDBE2B508D05}" srcOrd="0" destOrd="0" presId="urn:microsoft.com/office/officeart/2005/8/layout/cycle7"/>
    <dgm:cxn modelId="{4620D24B-7764-4641-BA23-E92054FA6DE8}" type="presOf" srcId="{1B4863FB-D47D-1E4C-8024-230FBE4CE702}" destId="{B1134932-48E2-F04E-865A-8774BBF576F7}" srcOrd="0" destOrd="0" presId="urn:microsoft.com/office/officeart/2005/8/layout/cycle7"/>
    <dgm:cxn modelId="{39C39398-BDCB-774C-B8F1-4996F12E014A}" type="presParOf" srcId="{B1134932-48E2-F04E-865A-8774BBF576F7}" destId="{AD39E126-7B3F-1147-9711-638AA25C9947}" srcOrd="0" destOrd="0" presId="urn:microsoft.com/office/officeart/2005/8/layout/cycle7"/>
    <dgm:cxn modelId="{D2867E2B-A215-1F4D-9F40-128682ECC822}" type="presParOf" srcId="{B1134932-48E2-F04E-865A-8774BBF576F7}" destId="{A1DB2EE6-1785-9E4A-A583-BDBE2B508D05}" srcOrd="1" destOrd="0" presId="urn:microsoft.com/office/officeart/2005/8/layout/cycle7"/>
    <dgm:cxn modelId="{864AA48C-BF73-FD49-9A1C-153D7D437ABD}" type="presParOf" srcId="{A1DB2EE6-1785-9E4A-A583-BDBE2B508D05}" destId="{BAB8CE87-A528-C643-BEA1-2B95C44E16C8}" srcOrd="0" destOrd="0" presId="urn:microsoft.com/office/officeart/2005/8/layout/cycle7"/>
    <dgm:cxn modelId="{0838440F-C4F6-154A-B438-087CFA751F57}" type="presParOf" srcId="{B1134932-48E2-F04E-865A-8774BBF576F7}" destId="{B5E4C2E9-F2ED-7D44-BB8A-8746B9197731}" srcOrd="2" destOrd="0" presId="urn:microsoft.com/office/officeart/2005/8/layout/cycle7"/>
    <dgm:cxn modelId="{797ADA94-B085-E24A-81CB-A6FFACB54BA2}" type="presParOf" srcId="{B1134932-48E2-F04E-865A-8774BBF576F7}" destId="{5E804890-5D17-3849-A214-087269675936}" srcOrd="3" destOrd="0" presId="urn:microsoft.com/office/officeart/2005/8/layout/cycle7"/>
    <dgm:cxn modelId="{EE2449D4-35E4-1749-B4F7-285251E19788}" type="presParOf" srcId="{5E804890-5D17-3849-A214-087269675936}" destId="{69565A77-D740-634F-A7AD-ADBDCDCC819D}" srcOrd="0" destOrd="0" presId="urn:microsoft.com/office/officeart/2005/8/layout/cycle7"/>
    <dgm:cxn modelId="{2AAADBF7-25C1-D745-A8C0-C3BEAA536980}" type="presParOf" srcId="{B1134932-48E2-F04E-865A-8774BBF576F7}" destId="{B37D5F11-98A0-6647-AA05-A6866ABF8272}" srcOrd="4" destOrd="0" presId="urn:microsoft.com/office/officeart/2005/8/layout/cycle7"/>
    <dgm:cxn modelId="{6621CC9F-AACB-074F-AD17-199D4937DA52}" type="presParOf" srcId="{B1134932-48E2-F04E-865A-8774BBF576F7}" destId="{9A6314DB-E799-A840-93FB-D89C6EB34B75}" srcOrd="5" destOrd="0" presId="urn:microsoft.com/office/officeart/2005/8/layout/cycle7"/>
    <dgm:cxn modelId="{51CE1B79-72CF-4B43-9A29-9F05D04495C3}" type="presParOf" srcId="{9A6314DB-E799-A840-93FB-D89C6EB34B75}" destId="{C1D6E52A-EB0E-2444-83D6-C61D7790994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9E126-7B3F-1147-9711-638AA25C9947}">
      <dsp:nvSpPr>
        <dsp:cNvPr id="0" name=""/>
        <dsp:cNvSpPr/>
      </dsp:nvSpPr>
      <dsp:spPr>
        <a:xfrm>
          <a:off x="2324773" y="37932"/>
          <a:ext cx="1644369" cy="822184"/>
        </a:xfrm>
        <a:prstGeom prst="roundRect">
          <a:avLst>
            <a:gd name="adj" fmla="val 10000"/>
          </a:avLst>
        </a:prstGeom>
        <a:solidFill>
          <a:srgbClr val="C0504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Write test for new functionality</a:t>
          </a:r>
          <a:endParaRPr lang="en-US" sz="1600" kern="1200" dirty="0"/>
        </a:p>
      </dsp:txBody>
      <dsp:txXfrm>
        <a:off x="2348854" y="62013"/>
        <a:ext cx="1596207" cy="774022"/>
      </dsp:txXfrm>
    </dsp:sp>
    <dsp:sp modelId="{A1DB2EE6-1785-9E4A-A583-BDBE2B508D05}">
      <dsp:nvSpPr>
        <dsp:cNvPr id="0" name=""/>
        <dsp:cNvSpPr/>
      </dsp:nvSpPr>
      <dsp:spPr>
        <a:xfrm rot="3407563">
          <a:off x="3423549" y="1140412"/>
          <a:ext cx="863687" cy="287764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509878" y="1197965"/>
        <a:ext cx="691029" cy="172658"/>
      </dsp:txXfrm>
    </dsp:sp>
    <dsp:sp modelId="{B5E4C2E9-F2ED-7D44-BB8A-8746B9197731}">
      <dsp:nvSpPr>
        <dsp:cNvPr id="0" name=""/>
        <dsp:cNvSpPr/>
      </dsp:nvSpPr>
      <dsp:spPr>
        <a:xfrm>
          <a:off x="3637498" y="1708473"/>
          <a:ext cx="1644369" cy="822184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Write Code</a:t>
          </a:r>
          <a:endParaRPr lang="en-US" sz="1600" kern="1200" dirty="0"/>
        </a:p>
      </dsp:txBody>
      <dsp:txXfrm>
        <a:off x="3661579" y="1732554"/>
        <a:ext cx="1596207" cy="774022"/>
      </dsp:txXfrm>
    </dsp:sp>
    <dsp:sp modelId="{5E804890-5D17-3849-A214-087269675936}">
      <dsp:nvSpPr>
        <dsp:cNvPr id="0" name=""/>
        <dsp:cNvSpPr/>
      </dsp:nvSpPr>
      <dsp:spPr>
        <a:xfrm rot="10805258">
          <a:off x="2734255" y="1973706"/>
          <a:ext cx="865741" cy="287764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820584" y="2031259"/>
        <a:ext cx="693083" cy="172658"/>
      </dsp:txXfrm>
    </dsp:sp>
    <dsp:sp modelId="{B37D5F11-98A0-6647-AA05-A6866ABF8272}">
      <dsp:nvSpPr>
        <dsp:cNvPr id="0" name=""/>
        <dsp:cNvSpPr/>
      </dsp:nvSpPr>
      <dsp:spPr>
        <a:xfrm>
          <a:off x="1052384" y="1704519"/>
          <a:ext cx="1644369" cy="822184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Refactor Code</a:t>
          </a:r>
          <a:endParaRPr lang="en-US" sz="1600" kern="1200" dirty="0"/>
        </a:p>
      </dsp:txBody>
      <dsp:txXfrm>
        <a:off x="1076465" y="1728600"/>
        <a:ext cx="1596207" cy="774022"/>
      </dsp:txXfrm>
    </dsp:sp>
    <dsp:sp modelId="{9A6314DB-E799-A840-93FB-D89C6EB34B75}">
      <dsp:nvSpPr>
        <dsp:cNvPr id="0" name=""/>
        <dsp:cNvSpPr/>
      </dsp:nvSpPr>
      <dsp:spPr>
        <a:xfrm rot="18292188">
          <a:off x="1971249" y="1138435"/>
          <a:ext cx="811780" cy="287764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057578" y="1195988"/>
        <a:ext cx="639122" cy="172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>
            <a:noAutofit/>
          </a:bodyPr>
          <a:lstStyle/>
          <a:p>
            <a:pPr>
              <a:buClr>
                <a:srgbClr val="000000"/>
              </a:buClr>
            </a:pPr>
            <a:endParaRPr lang="en-US" smtClean="0"/>
          </a:p>
          <a:p>
            <a:pPr lvl="1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2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3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4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5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6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7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8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t" anchorCtr="0">
            <a:noAutofit/>
          </a:bodyPr>
          <a:lstStyle/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kdahlquist.github.io/GRNmap/" TargetMode="External"/><Relationship Id="rId20" Type="http://schemas.openxmlformats.org/officeDocument/2006/relationships/image" Target="../media/image16.png"/><Relationship Id="rId21" Type="http://schemas.openxmlformats.org/officeDocument/2006/relationships/image" Target="../media/image17.png"/><Relationship Id="rId22" Type="http://schemas.openxmlformats.org/officeDocument/2006/relationships/image" Target="../media/image18.png"/><Relationship Id="rId23" Type="http://schemas.openxmlformats.org/officeDocument/2006/relationships/image" Target="../media/image19.png"/><Relationship Id="rId24" Type="http://schemas.openxmlformats.org/officeDocument/2006/relationships/image" Target="../media/image20.png"/><Relationship Id="rId25" Type="http://schemas.openxmlformats.org/officeDocument/2006/relationships/diagramData" Target="../diagrams/data1.xml"/><Relationship Id="rId26" Type="http://schemas.openxmlformats.org/officeDocument/2006/relationships/diagramLayout" Target="../diagrams/layout1.xml"/><Relationship Id="rId27" Type="http://schemas.openxmlformats.org/officeDocument/2006/relationships/diagramQuickStyle" Target="../diagrams/quickStyle1.xml"/><Relationship Id="rId28" Type="http://schemas.openxmlformats.org/officeDocument/2006/relationships/diagramColors" Target="../diagrams/colors1.xml"/><Relationship Id="rId29" Type="http://schemas.microsoft.com/office/2007/relationships/diagramDrawing" Target="../diagrams/drawing1.xml"/><Relationship Id="rId10" Type="http://schemas.openxmlformats.org/officeDocument/2006/relationships/hyperlink" Target="http://nodejs.org/" TargetMode="External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jpg"/><Relationship Id="rId18" Type="http://schemas.openxmlformats.org/officeDocument/2006/relationships/image" Target="../media/image14.png"/><Relationship Id="rId1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634954" y="577545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 smtClean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Test-driven</a:t>
            </a:r>
            <a:r>
              <a:rPr lang="en-US" sz="9000" b="0" i="0" u="none" strike="noStrike" cap="none" dirty="0" smtClean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development improves </a:t>
            </a:r>
            <a:r>
              <a:rPr lang="en-US" sz="9000" b="0" i="0" u="none" strike="noStrike" cap="none" dirty="0" err="1" smtClean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9000" dirty="0" smtClean="0">
                <a:solidFill>
                  <a:srgbClr val="014D00"/>
                </a:solidFill>
              </a:rPr>
              <a:t>: a web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dirty="0">
                <a:solidFill>
                  <a:srgbClr val="014D00"/>
                </a:solidFill>
              </a:rPr>
              <a:t>a</a:t>
            </a:r>
            <a:r>
              <a:rPr lang="en-US" sz="9000" dirty="0" smtClean="0">
                <a:solidFill>
                  <a:srgbClr val="014D00"/>
                </a:solidFill>
              </a:rPr>
              <a:t>pplication for visualizing models of gene regulatory networks</a:t>
            </a:r>
            <a:endParaRPr lang="en-US" sz="9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Anindita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Varshneya*,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Mihir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Samdarsh</a:t>
            </a:r>
            <a:r>
              <a:rPr lang="en-US" sz="4000" dirty="0" err="1" smtClean="0">
                <a:solidFill>
                  <a:schemeClr val="dk1"/>
                </a:solidFill>
              </a:rPr>
              <a:t>i</a:t>
            </a:r>
            <a:r>
              <a:rPr lang="en-US" sz="4000" dirty="0" smtClean="0">
                <a:solidFill>
                  <a:schemeClr val="dk1"/>
                </a:solidFill>
              </a:rPr>
              <a:t>*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Kam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D.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John David N.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and Ben G. Fitzpatrick***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Department of Biology, </a:t>
            </a:r>
            <a:r>
              <a:rPr lang="en-US" sz="3200" dirty="0" smtClean="0">
                <a:solidFill>
                  <a:schemeClr val="dk1"/>
                </a:solidFill>
              </a:rPr>
              <a:t>**Department </a:t>
            </a:r>
            <a:r>
              <a:rPr lang="en-US" sz="3200" dirty="0">
                <a:solidFill>
                  <a:schemeClr val="dk1"/>
                </a:solidFill>
              </a:rPr>
              <a:t>of Electrical Engineering and Computer Science, *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**Department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Mathematics,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84979" y="1654382"/>
            <a:ext cx="4464056" cy="22317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90"/>
          <p:cNvSpPr/>
          <p:nvPr/>
        </p:nvSpPr>
        <p:spPr>
          <a:xfrm>
            <a:off x="835487" y="7331101"/>
            <a:ext cx="9754536" cy="92806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the flow of information in a cell during gene expression from DNA to RNA to protein.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 network (GRN) consists of genes, transcription factors, and the regulatory connections between them, which govern the level of expression of mRNA and proteins from those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represents the gene, the mRNA, and the protein expressed from the gene.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edge represents a regulatory relationship.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58" name="Shape 91"/>
          <p:cNvSpPr/>
          <p:nvPr/>
        </p:nvSpPr>
        <p:spPr>
          <a:xfrm>
            <a:off x="1752540" y="11938630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60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8913" y="13241592"/>
            <a:ext cx="5616845" cy="206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117"/>
          <p:cNvPicPr preferRelativeResize="0"/>
          <p:nvPr/>
        </p:nvPicPr>
        <p:blipFill rotWithShape="1">
          <a:blip r:embed="rId5">
            <a:alphaModFix/>
          </a:blip>
          <a:srcRect r="10182"/>
          <a:stretch/>
        </p:blipFill>
        <p:spPr>
          <a:xfrm>
            <a:off x="1680858" y="9864558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18"/>
          <p:cNvPicPr preferRelativeResize="0"/>
          <p:nvPr/>
        </p:nvPicPr>
        <p:blipFill rotWithShape="1">
          <a:blip r:embed="rId6">
            <a:alphaModFix/>
          </a:blip>
          <a:srcRect l="27345" t="34020" b="29849"/>
          <a:stretch/>
        </p:blipFill>
        <p:spPr>
          <a:xfrm>
            <a:off x="4758346" y="10016030"/>
            <a:ext cx="5101933" cy="19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92"/>
          <p:cNvSpPr txBox="1"/>
          <p:nvPr/>
        </p:nvSpPr>
        <p:spPr>
          <a:xfrm>
            <a:off x="835487" y="18196790"/>
            <a:ext cx="9754534" cy="99917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is available at http://kdahlquist.github.io/GRNmap/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a differential equations model of the changes in gene expression over time for a gene regulatory network.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gene (node) in the network has an equation.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parameters in the model are estimated from laboratory data.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parameter, 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gives the direction (activation or repression) and magnitude of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regulatory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relationship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 smtClean="0">
                <a:solidFill>
                  <a:schemeClr val="dk1"/>
                </a:solidFill>
              </a:rPr>
              <a:t>GRNmap</a:t>
            </a:r>
            <a:r>
              <a:rPr lang="en-US" sz="2200" dirty="0" smtClean="0">
                <a:solidFill>
                  <a:schemeClr val="dk1"/>
                </a:solidFill>
              </a:rPr>
              <a:t> produces an Excel spreadsheet with an adjacency matrix representing the network.</a:t>
            </a: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94"/>
          <p:cNvSpPr/>
          <p:nvPr/>
        </p:nvSpPr>
        <p:spPr>
          <a:xfrm>
            <a:off x="835483" y="28470371"/>
            <a:ext cx="9754534" cy="107892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17C00"/>
              </a:buClr>
              <a:buSzPct val="25000"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Accepts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Microsoft </a:t>
            </a:r>
            <a:r>
              <a:rPr lang="en-US" sz="3600" dirty="0">
                <a:solidFill>
                  <a:srgbClr val="017C00"/>
                </a:solidFill>
              </a:rPr>
              <a:t>Excel Files (.</a:t>
            </a:r>
            <a:r>
              <a:rPr lang="en-US" sz="3600" dirty="0" err="1">
                <a:solidFill>
                  <a:srgbClr val="017C00"/>
                </a:solidFill>
              </a:rPr>
              <a:t>xlsx</a:t>
            </a:r>
            <a:r>
              <a:rPr lang="en-US" sz="3600" dirty="0">
                <a:solidFill>
                  <a:srgbClr val="017C00"/>
                </a:solidFill>
              </a:rPr>
              <a:t>) in 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Proper Format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95"/>
          <p:cNvSpPr/>
          <p:nvPr/>
        </p:nvSpPr>
        <p:spPr>
          <a:xfrm>
            <a:off x="835486" y="29546688"/>
            <a:ext cx="9754534" cy="26759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Excel workbooks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need a “network”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sheet (for </a:t>
            </a: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graphs) or a “</a:t>
            </a: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network_optimized_weights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 sheet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(for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weighted graphs).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aseline="0" dirty="0" smtClean="0">
                <a:solidFill>
                  <a:schemeClr val="dk1"/>
                </a:solidFill>
              </a:rPr>
              <a:t>The</a:t>
            </a:r>
            <a:r>
              <a:rPr lang="en-US" sz="2200" dirty="0" smtClean="0">
                <a:solidFill>
                  <a:schemeClr val="dk1"/>
                </a:solidFill>
              </a:rPr>
              <a:t> adjacency matrix can be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symmetrical </a:t>
            </a:r>
            <a:r>
              <a:rPr lang="en-US" sz="2200" dirty="0">
                <a:solidFill>
                  <a:schemeClr val="dk1"/>
                </a:solidFill>
                <a:rtl val="0"/>
              </a:rPr>
              <a:t>or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asymmetrical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 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input and output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workbooks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are accepted without adjustment.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Adjacency matrices generated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from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other databases,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such as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YEASTRACT (Miguel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et al., 2014)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can be used with some modification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</p:txBody>
      </p:sp>
      <p:pic>
        <p:nvPicPr>
          <p:cNvPr id="67" name="Shape 115"/>
          <p:cNvPicPr preferRelativeResize="0"/>
          <p:nvPr/>
        </p:nvPicPr>
        <p:blipFill rotWithShape="1">
          <a:blip r:embed="rId7">
            <a:alphaModFix/>
          </a:blip>
          <a:srcRect l="8866" t="1807" r="7142" b="3158"/>
          <a:stretch/>
        </p:blipFill>
        <p:spPr>
          <a:xfrm>
            <a:off x="7110925" y="18714685"/>
            <a:ext cx="1701200" cy="173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6580" y="18796206"/>
            <a:ext cx="4229100" cy="1663700"/>
          </a:xfrm>
          <a:prstGeom prst="rect">
            <a:avLst/>
          </a:prstGeom>
        </p:spPr>
      </p:pic>
      <p:sp>
        <p:nvSpPr>
          <p:cNvPr id="69" name="Shape 100"/>
          <p:cNvSpPr/>
          <p:nvPr/>
        </p:nvSpPr>
        <p:spPr>
          <a:xfrm>
            <a:off x="33111484" y="18838720"/>
            <a:ext cx="9921300" cy="1122842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70" name="Shape 101"/>
          <p:cNvSpPr/>
          <p:nvPr/>
        </p:nvSpPr>
        <p:spPr>
          <a:xfrm>
            <a:off x="33108402" y="25637993"/>
            <a:ext cx="9924299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71" name="Shape 102"/>
          <p:cNvSpPr/>
          <p:nvPr/>
        </p:nvSpPr>
        <p:spPr>
          <a:xfrm>
            <a:off x="33111468" y="28453156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72" name="Shape 103"/>
          <p:cNvSpPr/>
          <p:nvPr/>
        </p:nvSpPr>
        <p:spPr>
          <a:xfrm>
            <a:off x="33116175" y="19726131"/>
            <a:ext cx="9921300" cy="1093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Calculate </a:t>
            </a:r>
            <a:r>
              <a:rPr lang="en-US" sz="2200" dirty="0" smtClean="0">
                <a:solidFill>
                  <a:schemeClr val="dk1"/>
                </a:solidFill>
              </a:rPr>
              <a:t>and present other graph statistics.</a:t>
            </a:r>
            <a:endParaRPr lang="en-US" sz="2200" dirty="0">
              <a:solidFill>
                <a:schemeClr val="dk1"/>
              </a:solidFill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node coloring based on expression data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5" name="Shape 111"/>
          <p:cNvSpPr/>
          <p:nvPr/>
        </p:nvSpPr>
        <p:spPr>
          <a:xfrm>
            <a:off x="33108415" y="26573097"/>
            <a:ext cx="9921300" cy="14903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(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Kam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D.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Ben G. Fitzpatrick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),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Loyola Marymount University Rains Research Assistant Program (Nicole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Anguiano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),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and the Loyola Marymount University Summer Undergraduate Research Program (</a:t>
            </a:r>
            <a:r>
              <a:rPr lang="en-US" sz="22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Anindita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Varshneya).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112"/>
          <p:cNvSpPr/>
          <p:nvPr/>
        </p:nvSpPr>
        <p:spPr>
          <a:xfrm>
            <a:off x="33114750" y="29338000"/>
            <a:ext cx="9921300" cy="27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750" dirty="0"/>
              <a:t>Chai: http://</a:t>
            </a:r>
            <a:r>
              <a:rPr lang="en-US" sz="1750" dirty="0" err="1"/>
              <a:t>chaijs.com</a:t>
            </a:r>
            <a:r>
              <a:rPr lang="en-US" sz="1750" dirty="0" smtClean="0"/>
              <a:t>/</a:t>
            </a:r>
            <a:endParaRPr lang="en-US" sz="1750" b="0" i="0" u="none" strike="noStrike" cap="none" baseline="0" dirty="0" smtClean="0">
              <a:solidFill>
                <a:srgbClr val="000000"/>
              </a:solidFill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75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D3</a:t>
            </a:r>
            <a:r>
              <a:rPr lang="en-US" sz="175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.js: http://d3js.org/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75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Express Framework: http://</a:t>
            </a:r>
            <a:r>
              <a:rPr lang="en-US" sz="1750" b="0" i="0" u="none" strike="noStrike" cap="none" baseline="0" dirty="0" err="1">
                <a:solidFill>
                  <a:srgbClr val="000000"/>
                </a:solidFill>
                <a:sym typeface="Arial"/>
                <a:rtl val="0"/>
              </a:rPr>
              <a:t>expressjs.com</a:t>
            </a:r>
            <a:r>
              <a:rPr lang="en-US" sz="175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75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Freeman, S. (2002) Biological Science. Upper Saddle River, New Jersey: Prentice Hall.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750" b="0" i="0" u="none" strike="noStrike" cap="none" baseline="0" dirty="0" err="1">
                <a:solidFill>
                  <a:srgbClr val="000000"/>
                </a:solidFill>
                <a:sym typeface="Arial"/>
                <a:rtl val="0"/>
              </a:rPr>
              <a:t>GRNmap</a:t>
            </a:r>
            <a:r>
              <a:rPr lang="en-US" sz="175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: </a:t>
            </a:r>
            <a:r>
              <a:rPr lang="en-US" sz="1750" b="0" i="0" u="none" strike="noStrike" cap="none" baseline="0" dirty="0">
                <a:solidFill>
                  <a:srgbClr val="000000"/>
                </a:solidFill>
                <a:sym typeface="Arial"/>
                <a:hlinkClick r:id="rId9"/>
                <a:rtl val="0"/>
              </a:rPr>
              <a:t>http://</a:t>
            </a:r>
            <a:r>
              <a:rPr lang="en-US" sz="1750" b="0" i="0" u="none" strike="noStrike" cap="none" baseline="0" dirty="0" err="1">
                <a:solidFill>
                  <a:srgbClr val="000000"/>
                </a:solidFill>
                <a:sym typeface="Arial"/>
                <a:hlinkClick r:id="rId9"/>
                <a:rtl val="0"/>
              </a:rPr>
              <a:t>kdahlquist.github.io</a:t>
            </a:r>
            <a:r>
              <a:rPr lang="en-US" sz="1750" b="0" i="0" u="none" strike="noStrike" cap="none" baseline="0" dirty="0">
                <a:solidFill>
                  <a:srgbClr val="000000"/>
                </a:solidFill>
                <a:sym typeface="Arial"/>
                <a:hlinkClick r:id="rId9"/>
                <a:rtl val="0"/>
              </a:rPr>
              <a:t>/</a:t>
            </a:r>
            <a:r>
              <a:rPr lang="en-US" sz="1750" b="0" i="0" u="none" strike="noStrike" cap="none" baseline="0" dirty="0" err="1">
                <a:solidFill>
                  <a:srgbClr val="000000"/>
                </a:solidFill>
                <a:sym typeface="Arial"/>
                <a:hlinkClick r:id="rId9"/>
                <a:rtl val="0"/>
              </a:rPr>
              <a:t>GRNmap</a:t>
            </a:r>
            <a:r>
              <a:rPr lang="en-US" sz="1750" b="0" i="0" u="none" strike="noStrike" cap="none" baseline="0" dirty="0">
                <a:solidFill>
                  <a:srgbClr val="000000"/>
                </a:solidFill>
                <a:sym typeface="Arial"/>
                <a:hlinkClick r:id="rId9"/>
                <a:rtl val="0"/>
              </a:rPr>
              <a:t>/</a:t>
            </a:r>
            <a:endParaRPr lang="en-US" sz="1750" b="0" i="0" u="none" strike="noStrike" cap="none" baseline="0" dirty="0">
              <a:solidFill>
                <a:srgbClr val="000000"/>
              </a:solidFill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750" dirty="0" err="1"/>
              <a:t>N</a:t>
            </a:r>
            <a:r>
              <a:rPr lang="en-US" sz="1750" b="0" i="0" u="none" strike="noStrike" cap="none" baseline="0" dirty="0" err="1" smtClean="0">
                <a:solidFill>
                  <a:srgbClr val="000000"/>
                </a:solidFill>
                <a:sym typeface="Arial"/>
                <a:rtl val="0"/>
              </a:rPr>
              <a:t>ode.js</a:t>
            </a:r>
            <a:r>
              <a:rPr lang="en-US" sz="175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: </a:t>
            </a:r>
            <a:r>
              <a:rPr lang="en-US" sz="1750" b="0" i="0" u="none" strike="noStrike" cap="none" baseline="0" dirty="0">
                <a:solidFill>
                  <a:srgbClr val="000000"/>
                </a:solidFill>
                <a:sym typeface="Arial"/>
                <a:hlinkClick r:id="rId10"/>
                <a:rtl val="0"/>
              </a:rPr>
              <a:t>http://nodejs.org</a:t>
            </a:r>
            <a:r>
              <a:rPr lang="en-US" sz="1750" b="0" i="0" u="none" strike="noStrike" cap="none" baseline="0" dirty="0" smtClean="0">
                <a:solidFill>
                  <a:srgbClr val="000000"/>
                </a:solidFill>
                <a:sym typeface="Arial"/>
                <a:hlinkClick r:id="rId10"/>
                <a:rtl val="0"/>
              </a:rPr>
              <a:t>/</a:t>
            </a:r>
            <a:endParaRPr lang="en-US" sz="1750" dirty="0"/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750" dirty="0" smtClean="0"/>
              <a:t>Miguel </a:t>
            </a:r>
            <a:r>
              <a:rPr lang="en-US" sz="1750" dirty="0"/>
              <a:t>C. Teixeira, </a:t>
            </a:r>
            <a:r>
              <a:rPr lang="en-US" sz="1750" dirty="0" smtClean="0"/>
              <a:t>et al. </a:t>
            </a:r>
            <a:r>
              <a:rPr lang="en-US" sz="1750" dirty="0"/>
              <a:t>(2014</a:t>
            </a:r>
            <a:r>
              <a:rPr lang="en-US" sz="1750" dirty="0" smtClean="0"/>
              <a:t>) The </a:t>
            </a:r>
            <a:r>
              <a:rPr lang="en-US" sz="1750" dirty="0"/>
              <a:t>YEASTRACT database: an upgraded information system for the analysis of gene and genomic transcription regulation in </a:t>
            </a:r>
            <a:r>
              <a:rPr lang="en-US" sz="1750" i="1" dirty="0"/>
              <a:t>Saccharomyces </a:t>
            </a:r>
            <a:r>
              <a:rPr lang="en-US" sz="1750" i="1" dirty="0" err="1" smtClean="0"/>
              <a:t>cerevisiae</a:t>
            </a:r>
            <a:r>
              <a:rPr lang="en-US" sz="1750" dirty="0" smtClean="0"/>
              <a:t>, </a:t>
            </a:r>
            <a:r>
              <a:rPr lang="en-US" sz="1750" dirty="0" err="1" smtClean="0"/>
              <a:t>Nucl</a:t>
            </a:r>
            <a:r>
              <a:rPr lang="en-US" sz="1750" dirty="0"/>
              <a:t>. Acids Res., 42: D161-D166, Oxford University Press</a:t>
            </a:r>
            <a:endParaRPr lang="en-US" sz="1750" b="0" i="0" u="none" strike="noStrike" cap="none" baseline="0" dirty="0" smtClean="0">
              <a:solidFill>
                <a:srgbClr val="000000"/>
              </a:solidFill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750" dirty="0" smtClean="0"/>
              <a:t>Mocha: http://</a:t>
            </a:r>
            <a:r>
              <a:rPr lang="en-US" sz="1750" dirty="0" err="1" smtClean="0"/>
              <a:t>mochajs.org</a:t>
            </a:r>
            <a:r>
              <a:rPr lang="en-US" sz="1750" dirty="0" smtClean="0"/>
              <a:t>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37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1" name="Shape 108"/>
          <p:cNvSpPr/>
          <p:nvPr/>
        </p:nvSpPr>
        <p:spPr>
          <a:xfrm>
            <a:off x="33119200" y="6162935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Implemented Mocha Unit Testing Framework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2" name="Shape 109"/>
          <p:cNvSpPr/>
          <p:nvPr/>
        </p:nvSpPr>
        <p:spPr>
          <a:xfrm>
            <a:off x="33121125" y="7098140"/>
            <a:ext cx="9921300" cy="113172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/>
              <a:t>Beta Version Allows for Testing of New Features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A beta version </a:t>
            </a:r>
            <a:r>
              <a:rPr lang="en-US" sz="2200" dirty="0" smtClean="0"/>
              <a:t>of </a:t>
            </a:r>
            <a:r>
              <a:rPr lang="en-US" sz="2200" dirty="0" err="1" smtClean="0"/>
              <a:t>GRNsight</a:t>
            </a:r>
            <a:r>
              <a:rPr lang="en-US" sz="2200" dirty="0" smtClean="0"/>
              <a:t> was </a:t>
            </a:r>
            <a:r>
              <a:rPr lang="en-US" sz="2200" dirty="0"/>
              <a:t>created to allow for testing of new features and catching any potential new errors before releasing to </a:t>
            </a:r>
            <a:r>
              <a:rPr lang="en-US" sz="2200" dirty="0" smtClean="0"/>
              <a:t>the master set of code</a:t>
            </a:r>
            <a:r>
              <a:rPr lang="en-US" sz="2200" dirty="0" smtClean="0"/>
              <a:t>.</a:t>
            </a:r>
            <a:endParaRPr lang="en-US" sz="800" dirty="0"/>
          </a:p>
          <a:p>
            <a:pPr>
              <a:buClr>
                <a:srgbClr val="000000"/>
              </a:buClr>
              <a:buSzPct val="100000"/>
            </a:pPr>
            <a:r>
              <a:rPr lang="en-US" sz="2200" b="1" dirty="0" smtClean="0">
                <a:solidFill>
                  <a:schemeClr val="dk1"/>
                </a:solidFill>
              </a:rPr>
              <a:t>New </a:t>
            </a:r>
            <a:r>
              <a:rPr lang="en-US" sz="2200" b="1" dirty="0">
                <a:solidFill>
                  <a:schemeClr val="dk1"/>
                </a:solidFill>
              </a:rPr>
              <a:t>Unit Testing Framework Implemented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In order to follow Test Driven Development (TDD) practices, a unit testing framework was created with 161 passing tests covering over 500 test files.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Unit </a:t>
            </a:r>
            <a:r>
              <a:rPr lang="en-US" sz="2200" dirty="0"/>
              <a:t>testing </a:t>
            </a:r>
            <a:r>
              <a:rPr lang="en-US" sz="2200" dirty="0" smtClean="0"/>
              <a:t>is now executed </a:t>
            </a:r>
            <a:r>
              <a:rPr lang="en-US" sz="2200" dirty="0"/>
              <a:t>through Mocha, a JavaScript test </a:t>
            </a:r>
            <a:r>
              <a:rPr lang="en-US" sz="2200" dirty="0" smtClean="0"/>
              <a:t>framework running on </a:t>
            </a:r>
            <a:r>
              <a:rPr lang="en-US" sz="2200" dirty="0" err="1" smtClean="0"/>
              <a:t>node.js</a:t>
            </a:r>
            <a:r>
              <a:rPr lang="en-US" sz="2200" dirty="0" smtClean="0"/>
              <a:t> and are </a:t>
            </a:r>
            <a:r>
              <a:rPr lang="en-US" sz="2200" dirty="0"/>
              <a:t>written in Chai, </a:t>
            </a:r>
            <a:r>
              <a:rPr lang="en-US" sz="2200" dirty="0" smtClean="0"/>
              <a:t>an </a:t>
            </a:r>
            <a:r>
              <a:rPr lang="en-US" sz="2200" dirty="0" smtClean="0"/>
              <a:t>assertion </a:t>
            </a:r>
            <a:r>
              <a:rPr lang="en-US" sz="2200" dirty="0"/>
              <a:t>library for </a:t>
            </a:r>
            <a:r>
              <a:rPr lang="en-US" sz="2200" dirty="0" err="1" smtClean="0"/>
              <a:t>node.js</a:t>
            </a:r>
            <a:r>
              <a:rPr lang="en-US" sz="2200" dirty="0" smtClean="0"/>
              <a:t>.</a:t>
            </a:r>
            <a:endParaRPr lang="en-US" sz="2200" dirty="0" smtClean="0"/>
          </a:p>
        </p:txBody>
      </p:sp>
      <p:sp>
        <p:nvSpPr>
          <p:cNvPr id="137" name="Shape 99"/>
          <p:cNvSpPr/>
          <p:nvPr/>
        </p:nvSpPr>
        <p:spPr>
          <a:xfrm>
            <a:off x="835484" y="6162935"/>
            <a:ext cx="9754540" cy="11941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Networks Can Be Illustrated by Directed Graphs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8" name="Shape 99"/>
          <p:cNvSpPr/>
          <p:nvPr/>
        </p:nvSpPr>
        <p:spPr>
          <a:xfrm>
            <a:off x="835483" y="16930985"/>
            <a:ext cx="9754541" cy="12658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Gene Regulatory Network Modeling and Parameter Estimation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0" name="Shape 87"/>
          <p:cNvSpPr/>
          <p:nvPr/>
        </p:nvSpPr>
        <p:spPr>
          <a:xfrm>
            <a:off x="11427192" y="7081560"/>
            <a:ext cx="20660887" cy="11605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1" name="Shape 87"/>
          <p:cNvSpPr/>
          <p:nvPr/>
        </p:nvSpPr>
        <p:spPr>
          <a:xfrm>
            <a:off x="11500250" y="20078313"/>
            <a:ext cx="20660887" cy="11979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96"/>
          <p:cNvSpPr/>
          <p:nvPr/>
        </p:nvSpPr>
        <p:spPr>
          <a:xfrm>
            <a:off x="11500250" y="19143214"/>
            <a:ext cx="20660887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Has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3600" dirty="0">
                <a:solidFill>
                  <a:srgbClr val="017C00"/>
                </a:solidFill>
              </a:rPr>
              <a:t>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ophisticated </a:t>
            </a:r>
            <a:r>
              <a:rPr lang="en-US" sz="3600" dirty="0">
                <a:solidFill>
                  <a:srgbClr val="017C00"/>
                </a:solidFill>
              </a:rPr>
              <a:t>A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rchitecture and Follows Open Source </a:t>
            </a:r>
            <a:r>
              <a:rPr lang="en-US" sz="3600" dirty="0">
                <a:solidFill>
                  <a:srgbClr val="017C00"/>
                </a:solidFill>
              </a:rPr>
              <a:t>D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evelopment Practices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3" name="Shape 120"/>
          <p:cNvSpPr/>
          <p:nvPr/>
        </p:nvSpPr>
        <p:spPr>
          <a:xfrm>
            <a:off x="11424051" y="6159261"/>
            <a:ext cx="20660886" cy="935227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Automatically Lays </a:t>
            </a:r>
            <a:r>
              <a:rPr lang="en-US" sz="3600" dirty="0">
                <a:solidFill>
                  <a:srgbClr val="017C00"/>
                </a:solidFill>
              </a:rPr>
              <a:t>O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ut </a:t>
            </a: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and Weighted Networks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44" name="Shape 133"/>
          <p:cNvPicPr preferRelativeResize="0"/>
          <p:nvPr/>
        </p:nvPicPr>
        <p:blipFill rotWithShape="1">
          <a:blip r:embed="rId11">
            <a:alphaModFix/>
          </a:blip>
          <a:srcRect t="4724"/>
          <a:stretch/>
        </p:blipFill>
        <p:spPr>
          <a:xfrm>
            <a:off x="11191176" y="20544572"/>
            <a:ext cx="11550688" cy="119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8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091055" y="20819280"/>
            <a:ext cx="9403445" cy="36949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2436130" y="24772895"/>
            <a:ext cx="936283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has a service-oriented architecture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has two pieces: a server and a web client.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server uses the </a:t>
            </a:r>
            <a:r>
              <a:rPr lang="en-US" sz="2200" dirty="0" err="1" smtClean="0">
                <a:solidFill>
                  <a:schemeClr val="dk1"/>
                </a:solidFill>
              </a:rPr>
              <a:t>node.js</a:t>
            </a:r>
            <a:r>
              <a:rPr lang="en-US" sz="2200" dirty="0" smtClean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framework to receive and parse the Excel spreadsheet uploaded by the user.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web client receives the data from the server and generates the graph visualization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  <a:endParaRPr lang="en-US" sz="2200" dirty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3"/>
          <a:srcRect t="24190" r="6556" b="40704"/>
          <a:stretch/>
        </p:blipFill>
        <p:spPr>
          <a:xfrm>
            <a:off x="11591913" y="8021234"/>
            <a:ext cx="4257659" cy="999731"/>
          </a:xfrm>
          <a:prstGeom prst="rect">
            <a:avLst/>
          </a:prstGeom>
        </p:spPr>
      </p:pic>
      <p:pic>
        <p:nvPicPr>
          <p:cNvPr id="147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95916" y="8150424"/>
            <a:ext cx="3532692" cy="170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/>
          <a:srcRect l="18715"/>
          <a:stretch/>
        </p:blipFill>
        <p:spPr>
          <a:xfrm>
            <a:off x="18359405" y="7456040"/>
            <a:ext cx="9043491" cy="62259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5858400" y="8150424"/>
            <a:ext cx="6415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339855" y="7555523"/>
            <a:ext cx="2693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Excel Spreadsheet</a:t>
            </a:r>
            <a:endParaRPr lang="en-US" sz="22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27370526" y="7456694"/>
            <a:ext cx="4583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 </a:t>
            </a:r>
            <a:r>
              <a:rPr lang="en-US" sz="2200" b="1" dirty="0" err="1" smtClean="0"/>
              <a:t>Unweighted</a:t>
            </a:r>
            <a:r>
              <a:rPr lang="en-US" sz="2200" b="1" dirty="0" smtClean="0"/>
              <a:t> Graph drawn manually with Adobe Illustrator</a:t>
            </a:r>
            <a:endParaRPr lang="en-US" sz="22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20242099" y="13617452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~10 milliseconds</a:t>
            </a:r>
            <a:endParaRPr lang="en-US" sz="2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7937543" y="9747070"/>
            <a:ext cx="3449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several hours </a:t>
            </a:r>
            <a:endParaRPr lang="en-US" sz="22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14"/>
          <a:srcRect t="8034" r="81013" b="29176"/>
          <a:stretch/>
        </p:blipFill>
        <p:spPr>
          <a:xfrm>
            <a:off x="16217680" y="9189058"/>
            <a:ext cx="2112437" cy="3909259"/>
          </a:xfrm>
          <a:prstGeom prst="rect">
            <a:avLst/>
          </a:prstGeom>
        </p:spPr>
      </p:pic>
      <p:sp>
        <p:nvSpPr>
          <p:cNvPr id="155" name="Rectangle 154"/>
          <p:cNvSpPr/>
          <p:nvPr/>
        </p:nvSpPr>
        <p:spPr>
          <a:xfrm>
            <a:off x="16257357" y="9276235"/>
            <a:ext cx="2037992" cy="3677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6277163" y="9456734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50948" y="13352104"/>
            <a:ext cx="46881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 smtClean="0"/>
              <a:t>2. </a:t>
            </a:r>
            <a:r>
              <a:rPr lang="en-US" sz="2200" b="1" dirty="0"/>
              <a:t>F</a:t>
            </a:r>
            <a:r>
              <a:rPr lang="en-US" sz="2200" b="1" dirty="0" smtClean="0"/>
              <a:t>orce </a:t>
            </a:r>
            <a:r>
              <a:rPr lang="en-US" sz="2200" b="1" dirty="0"/>
              <a:t>G</a:t>
            </a:r>
            <a:r>
              <a:rPr lang="en-US" sz="2200" b="1" dirty="0" smtClean="0"/>
              <a:t>raph </a:t>
            </a:r>
            <a:r>
              <a:rPr lang="en-US" sz="2200" b="1" dirty="0"/>
              <a:t>P</a:t>
            </a:r>
            <a:r>
              <a:rPr lang="en-US" sz="2200" b="1" dirty="0" smtClean="0"/>
              <a:t>arameter </a:t>
            </a:r>
            <a:r>
              <a:rPr lang="en-US" sz="2200" b="1" dirty="0"/>
              <a:t>S</a:t>
            </a:r>
            <a:r>
              <a:rPr lang="en-US" sz="2200" b="1" dirty="0" smtClean="0"/>
              <a:t>liders </a:t>
            </a:r>
            <a:endParaRPr lang="en-US" sz="2200" b="1" dirty="0" smtClean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Link distance determines the minimum distance between 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Nodes </a:t>
            </a:r>
            <a:r>
              <a:rPr lang="en-US" sz="2000" dirty="0">
                <a:solidFill>
                  <a:schemeClr val="dk1"/>
                </a:solidFill>
              </a:rPr>
              <a:t>have a charge, which repels or attracts other </a:t>
            </a:r>
            <a:r>
              <a:rPr lang="en-US" sz="2000" dirty="0" smtClean="0">
                <a:solidFill>
                  <a:schemeClr val="dk1"/>
                </a:solidFill>
              </a:rPr>
              <a:t>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The </a:t>
            </a:r>
            <a:r>
              <a:rPr lang="en-US" sz="2000" dirty="0">
                <a:solidFill>
                  <a:schemeClr val="dk1"/>
                </a:solidFill>
              </a:rPr>
              <a:t>charge distance determines </a:t>
            </a:r>
            <a:r>
              <a:rPr lang="en-US" sz="2000" dirty="0" smtClean="0">
                <a:solidFill>
                  <a:schemeClr val="dk1"/>
                </a:solidFill>
              </a:rPr>
              <a:t>at what range </a:t>
            </a:r>
            <a:r>
              <a:rPr lang="en-US" sz="2000" dirty="0">
                <a:solidFill>
                  <a:schemeClr val="dk1"/>
                </a:solidFill>
              </a:rPr>
              <a:t>a node’s charge will affect other nodes</a:t>
            </a:r>
            <a:r>
              <a:rPr lang="en-US" sz="20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/>
              <a:t>Gravity determines the strength of the force holding the nodes to the center of the graph.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Reset functionality sets all parameters to default settings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Locking the parameters prevents any further changes 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515922" y="9180128"/>
            <a:ext cx="47612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 smtClean="0"/>
              <a:t>1. Menu </a:t>
            </a:r>
            <a:r>
              <a:rPr lang="en-US" sz="2200" b="1" dirty="0"/>
              <a:t>Bar</a:t>
            </a:r>
            <a:r>
              <a:rPr lang="en-US" sz="2000" b="1" dirty="0"/>
              <a:t> </a:t>
            </a:r>
          </a:p>
          <a:p>
            <a:pPr marL="457200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/>
              <a:t>Four demo files can be found in the “Demo” menu for users who do not have their own data.</a:t>
            </a:r>
          </a:p>
          <a:p>
            <a:pPr marL="45720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/>
              <a:t>Print </a:t>
            </a:r>
            <a:r>
              <a:rPr lang="en-US" sz="2000" dirty="0"/>
              <a:t>functionality </a:t>
            </a:r>
            <a:r>
              <a:rPr lang="en-US" sz="2000" dirty="0" smtClean="0"/>
              <a:t>is accessed from the </a:t>
            </a:r>
            <a:r>
              <a:rPr lang="en-US" sz="2000" dirty="0"/>
              <a:t>“File” menu option</a:t>
            </a:r>
            <a:r>
              <a:rPr lang="en-US" sz="2000" dirty="0" smtClean="0"/>
              <a:t>.</a:t>
            </a:r>
          </a:p>
          <a:p>
            <a:pPr marL="45720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“File &gt; Reload” </a:t>
            </a:r>
            <a:r>
              <a:rPr lang="en-US" sz="2000" dirty="0">
                <a:solidFill>
                  <a:schemeClr val="dk1"/>
                </a:solidFill>
              </a:rPr>
              <a:t>reloads the current graph with the active settings</a:t>
            </a:r>
            <a:r>
              <a:rPr lang="en-US" sz="20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In the </a:t>
            </a:r>
            <a:r>
              <a:rPr lang="en-US" sz="2000" dirty="0" smtClean="0">
                <a:solidFill>
                  <a:schemeClr val="dk1"/>
                </a:solidFill>
              </a:rPr>
              <a:t>“Edit </a:t>
            </a:r>
            <a:r>
              <a:rPr lang="en-US" sz="2000" dirty="0">
                <a:solidFill>
                  <a:schemeClr val="dk1"/>
                </a:solidFill>
              </a:rPr>
              <a:t>&gt; </a:t>
            </a:r>
            <a:r>
              <a:rPr lang="en-US" sz="2000" dirty="0" smtClean="0">
                <a:solidFill>
                  <a:schemeClr val="dk1"/>
                </a:solidFill>
              </a:rPr>
              <a:t>Preferences” menu, the </a:t>
            </a:r>
            <a:r>
              <a:rPr lang="en-US" sz="2000" dirty="0">
                <a:solidFill>
                  <a:schemeClr val="dk1"/>
                </a:solidFill>
              </a:rPr>
              <a:t>user can select for </a:t>
            </a:r>
            <a:r>
              <a:rPr lang="en-US" sz="2000" dirty="0" smtClean="0">
                <a:solidFill>
                  <a:schemeClr val="dk1"/>
                </a:solidFill>
              </a:rPr>
              <a:t>weighted </a:t>
            </a:r>
            <a:r>
              <a:rPr lang="en-US" sz="2000" dirty="0">
                <a:solidFill>
                  <a:schemeClr val="dk1"/>
                </a:solidFill>
              </a:rPr>
              <a:t>graphs to be displayed as </a:t>
            </a:r>
            <a:r>
              <a:rPr lang="en-US" sz="2000" dirty="0" err="1" smtClean="0">
                <a:solidFill>
                  <a:schemeClr val="dk1"/>
                </a:solidFill>
              </a:rPr>
              <a:t>unweighted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smtClean="0">
                <a:solidFill>
                  <a:schemeClr val="dk1"/>
                </a:solidFill>
              </a:rPr>
              <a:t>graphs.</a:t>
            </a:r>
            <a:endParaRPr lang="en-US" sz="2000" dirty="0">
              <a:solidFill>
                <a:schemeClr val="dk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5"/>
          <a:srcRect l="351" t="3057"/>
          <a:stretch/>
        </p:blipFill>
        <p:spPr>
          <a:xfrm>
            <a:off x="16499982" y="8003948"/>
            <a:ext cx="1379442" cy="12065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6"/>
          <a:srcRect l="-1" t="36170" r="16347" b="-811"/>
          <a:stretch/>
        </p:blipFill>
        <p:spPr>
          <a:xfrm>
            <a:off x="1880464" y="23377584"/>
            <a:ext cx="7579132" cy="2161769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8430067" y="8021234"/>
            <a:ext cx="7074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3. Weighted graph laid out automatically</a:t>
            </a:r>
            <a:endParaRPr lang="en-US" sz="2800" b="1" dirty="0"/>
          </a:p>
        </p:txBody>
      </p:sp>
      <p:pic>
        <p:nvPicPr>
          <p:cNvPr id="158" name="Shape 123"/>
          <p:cNvPicPr preferRelativeResize="0"/>
          <p:nvPr/>
        </p:nvPicPr>
        <p:blipFill rotWithShape="1">
          <a:blip r:embed="rId17">
            <a:alphaModFix/>
          </a:blip>
          <a:srcRect l="51219" t="35156" b="33193"/>
          <a:stretch/>
        </p:blipFill>
        <p:spPr>
          <a:xfrm>
            <a:off x="18874695" y="16138706"/>
            <a:ext cx="3223666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23"/>
          <p:cNvPicPr preferRelativeResize="0"/>
          <p:nvPr/>
        </p:nvPicPr>
        <p:blipFill rotWithShape="1">
          <a:blip r:embed="rId17">
            <a:alphaModFix/>
          </a:blip>
          <a:srcRect t="68506" r="36449"/>
          <a:stretch/>
        </p:blipFill>
        <p:spPr>
          <a:xfrm>
            <a:off x="21692663" y="16107617"/>
            <a:ext cx="4136889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23"/>
          <p:cNvPicPr preferRelativeResize="0"/>
          <p:nvPr/>
        </p:nvPicPr>
        <p:blipFill rotWithShape="1">
          <a:blip r:embed="rId17">
            <a:alphaModFix/>
          </a:blip>
          <a:srcRect l="66784" t="68506"/>
          <a:stretch/>
        </p:blipFill>
        <p:spPr>
          <a:xfrm>
            <a:off x="25764060" y="16107617"/>
            <a:ext cx="2162231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23"/>
          <p:cNvPicPr preferRelativeResize="0"/>
          <p:nvPr/>
        </p:nvPicPr>
        <p:blipFill rotWithShape="1">
          <a:blip r:embed="rId17">
            <a:alphaModFix/>
          </a:blip>
          <a:srcRect t="35156" r="56613" b="33193"/>
          <a:stretch/>
        </p:blipFill>
        <p:spPr>
          <a:xfrm>
            <a:off x="16060542" y="16066221"/>
            <a:ext cx="2867225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/>
          <a:srcRect r="11035"/>
          <a:stretch/>
        </p:blipFill>
        <p:spPr>
          <a:xfrm>
            <a:off x="16223196" y="7474558"/>
            <a:ext cx="3276566" cy="4699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147244" y="7407967"/>
            <a:ext cx="3428078" cy="579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7338155" y="10337694"/>
            <a:ext cx="4648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/>
              <a:t>Unweighted</a:t>
            </a:r>
            <a:r>
              <a:rPr lang="en-US" sz="2200" b="1" dirty="0" smtClean="0"/>
              <a:t> graph laid out automatically by </a:t>
            </a:r>
            <a:r>
              <a:rPr lang="en-US" sz="2200" b="1" dirty="0" err="1" smtClean="0"/>
              <a:t>GRNsight</a:t>
            </a:r>
            <a:r>
              <a:rPr lang="en-US" sz="2200" b="1" dirty="0" smtClean="0"/>
              <a:t> and adjusted by hand</a:t>
            </a:r>
            <a:endParaRPr lang="en-US" sz="2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896733" y="11431906"/>
            <a:ext cx="3531058" cy="177224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7468232" y="13173093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~5 minutes</a:t>
            </a:r>
            <a:endParaRPr lang="en-US" sz="2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7918044" y="13711682"/>
            <a:ext cx="3793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Weighted graph laid out automatically by </a:t>
            </a:r>
            <a:r>
              <a:rPr lang="en-US" sz="2200" b="1" dirty="0" err="1" smtClean="0"/>
              <a:t>GRNsight</a:t>
            </a:r>
            <a:r>
              <a:rPr lang="en-US" sz="2200" b="1" dirty="0" smtClean="0"/>
              <a:t> and adjusted by hand</a:t>
            </a:r>
            <a:endParaRPr lang="en-US" sz="2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7958734" y="16709103"/>
            <a:ext cx="3407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~5 minutes</a:t>
            </a:r>
            <a:endParaRPr lang="en-US" sz="2200" dirty="0"/>
          </a:p>
        </p:txBody>
      </p:sp>
      <p:sp>
        <p:nvSpPr>
          <p:cNvPr id="93" name="Rectangle 92"/>
          <p:cNvSpPr/>
          <p:nvPr/>
        </p:nvSpPr>
        <p:spPr>
          <a:xfrm>
            <a:off x="18359405" y="7944458"/>
            <a:ext cx="8978750" cy="5672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138103" y="27010349"/>
            <a:ext cx="1435639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US" sz="2200" b="1" dirty="0" smtClean="0"/>
              <a:t>The </a:t>
            </a:r>
            <a:r>
              <a:rPr lang="en-US" sz="2200" b="1" dirty="0"/>
              <a:t>User Interface is Compatible with Firefox and Chrome Browsers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 smtClean="0">
                <a:solidFill>
                  <a:schemeClr val="dk1"/>
                </a:solidFill>
              </a:rPr>
              <a:t>GRNsight</a:t>
            </a:r>
            <a:r>
              <a:rPr lang="en-US" sz="2200" dirty="0" smtClean="0">
                <a:solidFill>
                  <a:schemeClr val="dk1"/>
                </a:solidFill>
              </a:rPr>
              <a:t> has been tested with and confirmed to be working in Chrom</a:t>
            </a:r>
            <a:r>
              <a:rPr lang="en-US" sz="2200" dirty="0" smtClean="0">
                <a:solidFill>
                  <a:schemeClr val="dk1"/>
                </a:solidFill>
              </a:rPr>
              <a:t>e version 43.0.2357.65 or higher and Firefox version 38.0.1 or higher on Windows 7 and Mac OS X operating systems.</a:t>
            </a:r>
            <a:endParaRPr lang="en-US" sz="2200" dirty="0" smtClean="0">
              <a:solidFill>
                <a:schemeClr val="dk1"/>
              </a:solidFill>
            </a:endParaRP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File </a:t>
            </a:r>
            <a:r>
              <a:rPr lang="en-US" sz="2200" dirty="0">
                <a:solidFill>
                  <a:schemeClr val="dk1"/>
                </a:solidFill>
              </a:rPr>
              <a:t>upload is through a simple HTML form element.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Nodes are displayed as interactive HTML elements, and can be clicked and moved. </a:t>
            </a:r>
          </a:p>
          <a:p>
            <a:pPr lvl="0">
              <a:buClr>
                <a:schemeClr val="dk1"/>
              </a:buClr>
              <a:buSzPct val="25000"/>
            </a:pPr>
            <a:endParaRPr lang="en-US" sz="2200" b="1" dirty="0" smtClean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 smtClean="0">
                <a:solidFill>
                  <a:schemeClr val="dk1"/>
                </a:solidFill>
              </a:rPr>
              <a:t>GRNsight</a:t>
            </a:r>
            <a:r>
              <a:rPr lang="en-US" sz="2200" b="1" dirty="0" smtClean="0">
                <a:solidFill>
                  <a:schemeClr val="dk1"/>
                </a:solidFill>
              </a:rPr>
              <a:t> </a:t>
            </a:r>
            <a:r>
              <a:rPr lang="en-US" sz="2200" b="1" dirty="0">
                <a:solidFill>
                  <a:schemeClr val="dk1"/>
                </a:solidFill>
              </a:rPr>
              <a:t>implementation takes advantage of other open source tools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uses the Data-Driven Documents (D3) JavaScript library to generate a graph derived from input network data.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dynamically manipulates HTML and Scalable Vector Graphics (SVG) to form the elements of the graph.</a:t>
            </a:r>
          </a:p>
          <a:p>
            <a:pPr marL="236538" lvl="2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implements D3’s force layout </a:t>
            </a:r>
            <a:r>
              <a:rPr lang="en-US" sz="2200" dirty="0" smtClean="0">
                <a:solidFill>
                  <a:schemeClr val="dk1"/>
                </a:solidFill>
              </a:rPr>
              <a:t>algorithm which </a:t>
            </a:r>
            <a:r>
              <a:rPr lang="en-US" sz="2200" dirty="0">
                <a:solidFill>
                  <a:schemeClr val="dk1"/>
                </a:solidFill>
              </a:rPr>
              <a:t>applies a physics-based simulation to the graph.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also allows for the fine tuning of Cascading Style Sheets (CSS), the code that styles web pages.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follows an open development model using an open source github.com code repository and issue tracking</a:t>
            </a:r>
            <a:r>
              <a:rPr lang="en-US" sz="2200" dirty="0" smtClean="0"/>
              <a:t>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4034" y="1253830"/>
            <a:ext cx="5099916" cy="3018841"/>
          </a:xfrm>
          <a:prstGeom prst="rect">
            <a:avLst/>
          </a:prstGeom>
        </p:spPr>
      </p:pic>
      <p:sp>
        <p:nvSpPr>
          <p:cNvPr id="162" name="Shape 125"/>
          <p:cNvSpPr/>
          <p:nvPr/>
        </p:nvSpPr>
        <p:spPr>
          <a:xfrm>
            <a:off x="16168774" y="13903981"/>
            <a:ext cx="11727959" cy="2160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chemeClr val="dk1"/>
                </a:solidFill>
              </a:rPr>
              <a:t>3. Nodes,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sym typeface="Arial"/>
                <a:rtl val="0"/>
              </a:rPr>
              <a:t>Edges,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sym typeface="Arial"/>
                <a:rtl val="0"/>
              </a:rPr>
              <a:t>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sym typeface="Arial"/>
                <a:rtl val="0"/>
              </a:rPr>
              <a:t>and Arrows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The absolute values of each weight parameter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are normalized to a value between 0 and 1.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The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thicknesses of the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lines are adjusted to vary continuously from the minimum thickness (for normalized weights near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zero)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to the maximum thickness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(normalized weights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of 1). </a:t>
            </a:r>
            <a:endParaRPr lang="en-US" sz="20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Edges with negative weights (repression) are colored cyan; edges with positive weights (activation) are colored magenta; edges with normalized weight values between -0.05 and 0.05 are colored grey to signify a weak influence on the target gene.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495436" y="22123153"/>
            <a:ext cx="3547985" cy="304189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9196" y="25653045"/>
            <a:ext cx="9680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0 </a:t>
            </a:r>
            <a:r>
              <a:rPr lang="en-US" sz="2200" dirty="0">
                <a:solidFill>
                  <a:schemeClr val="dk1"/>
                </a:solidFill>
              </a:rPr>
              <a:t>represents no </a:t>
            </a:r>
            <a:r>
              <a:rPr lang="en-US" sz="2200" dirty="0" smtClean="0">
                <a:solidFill>
                  <a:schemeClr val="dk1"/>
                </a:solidFill>
              </a:rPr>
              <a:t>relationship.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Initially, 1 represents a regulatory relationship where the gene specified by the column controls the gene specified by the rows.</a:t>
            </a:r>
            <a:endParaRPr lang="en-US" sz="2200" dirty="0">
              <a:solidFill>
                <a:schemeClr val="dk1"/>
              </a:solidFill>
            </a:endParaRP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After the parameters have been estimated, a </a:t>
            </a:r>
            <a:r>
              <a:rPr lang="en-US" sz="2200" dirty="0">
                <a:solidFill>
                  <a:schemeClr val="dk1"/>
                </a:solidFill>
              </a:rPr>
              <a:t>positive weight value indicates </a:t>
            </a:r>
            <a:r>
              <a:rPr lang="en-US" sz="2200" dirty="0" smtClean="0">
                <a:solidFill>
                  <a:schemeClr val="dk1"/>
                </a:solidFill>
              </a:rPr>
              <a:t>activation and a </a:t>
            </a:r>
            <a:r>
              <a:rPr lang="en-US" sz="2200" dirty="0">
                <a:solidFill>
                  <a:schemeClr val="dk1"/>
                </a:solidFill>
              </a:rPr>
              <a:t>negative weight value indicates repression.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magnitude of the weight defines the strength of the relationship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However, </a:t>
            </a:r>
            <a:r>
              <a:rPr lang="en-US" sz="2200" b="1" dirty="0" err="1">
                <a:solidFill>
                  <a:schemeClr val="dk1"/>
                </a:solidFill>
              </a:rPr>
              <a:t>GRNmap</a:t>
            </a:r>
            <a:r>
              <a:rPr lang="en-US" sz="2200" b="1" dirty="0">
                <a:solidFill>
                  <a:schemeClr val="dk1"/>
                </a:solidFill>
              </a:rPr>
              <a:t> does not generate a visual representation of </a:t>
            </a:r>
            <a:r>
              <a:rPr lang="en-US" sz="2200" b="1" dirty="0" smtClean="0">
                <a:solidFill>
                  <a:schemeClr val="dk1"/>
                </a:solidFill>
              </a:rPr>
              <a:t>GRNs.</a:t>
            </a:r>
            <a:endParaRPr lang="en-US" sz="22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166205" y="74807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1"/>
          <a:srcRect l="19671" t="8977" r="944" b="10451"/>
          <a:stretch/>
        </p:blipFill>
        <p:spPr>
          <a:xfrm>
            <a:off x="27895916" y="14788551"/>
            <a:ext cx="3532692" cy="2010441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27338155" y="13655552"/>
            <a:ext cx="770314" cy="116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135212" y="13286989"/>
            <a:ext cx="96956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/>
              <a:t>Error Catching was Greatly Improved 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Robustness was greatly extended.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Instead of crashing when given an improperly formatted or incorrect file, </a:t>
            </a:r>
            <a:r>
              <a:rPr lang="en-US" sz="2200" dirty="0" err="1"/>
              <a:t>GRNsight</a:t>
            </a:r>
            <a:r>
              <a:rPr lang="en-US" sz="2200" dirty="0"/>
              <a:t> returns an </a:t>
            </a:r>
            <a:r>
              <a:rPr lang="en-US" sz="2200" dirty="0" smtClean="0"/>
              <a:t>error </a:t>
            </a:r>
            <a:r>
              <a:rPr lang="en-US" sz="2200" dirty="0" smtClean="0"/>
              <a:t>in </a:t>
            </a:r>
            <a:r>
              <a:rPr lang="en-US" sz="2200" dirty="0"/>
              <a:t>a </a:t>
            </a:r>
            <a:r>
              <a:rPr lang="en-US" sz="2200" dirty="0" smtClean="0"/>
              <a:t>modal </a:t>
            </a:r>
            <a:r>
              <a:rPr lang="en-US" sz="2200" dirty="0" smtClean="0"/>
              <a:t>window</a:t>
            </a:r>
            <a:r>
              <a:rPr lang="en-US" sz="2200" dirty="0"/>
              <a:t>.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767761" y="7578396"/>
            <a:ext cx="490619" cy="280573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19655608" y="7407968"/>
            <a:ext cx="7682547" cy="57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6418214" y="742812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277163" y="17409343"/>
            <a:ext cx="11681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4. </a:t>
            </a:r>
            <a:r>
              <a:rPr lang="en-US" sz="2400" b="1" dirty="0" smtClean="0"/>
              <a:t>Status Bar</a:t>
            </a:r>
            <a:endParaRPr lang="en-US" sz="2400" b="1" dirty="0" smtClean="0"/>
          </a:p>
          <a:p>
            <a:pPr marL="222250" indent="-222250">
              <a:buFont typeface="Arial"/>
              <a:buChar char="•"/>
            </a:pPr>
            <a:r>
              <a:rPr lang="en-US" sz="2000" dirty="0" smtClean="0"/>
              <a:t>The name of the uploaded file is displayed.</a:t>
            </a:r>
          </a:p>
          <a:p>
            <a:pPr marL="222250" indent="-222250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number of nodes and </a:t>
            </a:r>
            <a:r>
              <a:rPr lang="en-US" sz="2000" dirty="0" smtClean="0"/>
              <a:t>edges of the graph are displayed in </a:t>
            </a:r>
            <a:r>
              <a:rPr lang="en-US" sz="2000" dirty="0" smtClean="0"/>
              <a:t>the far right hand </a:t>
            </a:r>
            <a:r>
              <a:rPr lang="en-US" sz="2000" dirty="0" smtClean="0"/>
              <a:t>side.</a:t>
            </a:r>
            <a:endParaRPr lang="en-US" sz="2000" dirty="0"/>
          </a:p>
        </p:txBody>
      </p:sp>
      <p:sp>
        <p:nvSpPr>
          <p:cNvPr id="74" name="Shape 106"/>
          <p:cNvSpPr/>
          <p:nvPr/>
        </p:nvSpPr>
        <p:spPr>
          <a:xfrm>
            <a:off x="33125971" y="22120416"/>
            <a:ext cx="6510124" cy="30849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free and open to all users and there is no login requirement. </a:t>
            </a:r>
            <a:endParaRPr lang="en-US"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Web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site content is available under the Creative Commons Attribution Non-Commercial Share Alike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license.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code is available under the open source BSD license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Usage is being tracked through Google Analytics.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159037" y="14657715"/>
            <a:ext cx="9695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 smtClean="0"/>
              <a:t>Warnings Are Returned In Cases of Non-Fatal Improper Spreadsheets</a:t>
            </a:r>
            <a:endParaRPr lang="en-US" sz="22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997961" y="15813032"/>
            <a:ext cx="4727562" cy="246205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3196755" y="14980424"/>
            <a:ext cx="9517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488" indent="-217488">
              <a:buFont typeface="Arial"/>
              <a:buChar char="•"/>
            </a:pPr>
            <a:r>
              <a:rPr lang="en-US" sz="2200" dirty="0"/>
              <a:t>In cases where non-fatal errors exist in the format or data of an </a:t>
            </a:r>
            <a:r>
              <a:rPr lang="en-US" sz="2200" dirty="0" smtClean="0"/>
              <a:t>uploaded </a:t>
            </a:r>
            <a:r>
              <a:rPr lang="en-US" sz="2200" dirty="0"/>
              <a:t>spreadsheet, the adjacency matrix is graphed, and a warning box appears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28" name="Rectangle 27"/>
          <p:cNvSpPr/>
          <p:nvPr/>
        </p:nvSpPr>
        <p:spPr>
          <a:xfrm>
            <a:off x="33196755" y="15974684"/>
            <a:ext cx="4638199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7488" indent="-217488">
              <a:buFont typeface="Arial"/>
              <a:buChar char="•"/>
            </a:pPr>
            <a:r>
              <a:rPr lang="en-US" sz="2200" dirty="0"/>
              <a:t>Warnings clearly state which row(s) or cell(s) may have incorrect data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pPr marL="217488" lvl="0" indent="-217488">
              <a:buFont typeface="Arial"/>
              <a:buChar char="•"/>
            </a:pPr>
            <a:r>
              <a:rPr lang="en-US" sz="2200" dirty="0" smtClean="0"/>
              <a:t>The </a:t>
            </a:r>
            <a:r>
              <a:rPr lang="en-US" sz="2200" dirty="0" smtClean="0"/>
              <a:t>warning box can be closed and reopened at any time via a hyperlink underneath Force </a:t>
            </a:r>
            <a:r>
              <a:rPr lang="en-US" sz="2200" dirty="0" smtClean="0"/>
              <a:t>Graph Parameter sliders. 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67482" y="10226264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DNA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893481" y="10550502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RNA</a:t>
            </a:r>
            <a:endParaRPr 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867482" y="11338702"/>
            <a:ext cx="80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Protein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492008" y="22123153"/>
            <a:ext cx="3537265" cy="30779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147415" y="23855659"/>
            <a:ext cx="2450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2048 total visitors and 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1440 </a:t>
            </a:r>
            <a:r>
              <a:rPr lang="en-US" dirty="0" smtClean="0">
                <a:solidFill>
                  <a:schemeClr val="bg1"/>
                </a:solidFill>
              </a:rPr>
              <a:t>files uploaded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as of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8 March 2016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9" name="Diagram 88"/>
          <p:cNvGraphicFramePr/>
          <p:nvPr>
            <p:extLst>
              <p:ext uri="{D42A27DB-BD31-4B8C-83A1-F6EECF244321}">
                <p14:modId xmlns:p14="http://schemas.microsoft.com/office/powerpoint/2010/main" val="2705693289"/>
              </p:ext>
            </p:extLst>
          </p:nvPr>
        </p:nvGraphicFramePr>
        <p:xfrm>
          <a:off x="37189615" y="10531257"/>
          <a:ext cx="6463856" cy="317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1151419" y="11549112"/>
            <a:ext cx="962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Fails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9777911" y="13010801"/>
            <a:ext cx="1172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Passes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8338070" y="11549112"/>
            <a:ext cx="1172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Passes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79299"/>
              </p:ext>
            </p:extLst>
          </p:nvPr>
        </p:nvGraphicFramePr>
        <p:xfrm>
          <a:off x="33434889" y="10739224"/>
          <a:ext cx="4400065" cy="2231891"/>
        </p:xfrm>
        <a:graphic>
          <a:graphicData uri="http://schemas.openxmlformats.org/drawingml/2006/table">
            <a:tbl>
              <a:tblPr firstRow="1" bandRow="1">
                <a:tableStyleId>{B6AFFA0F-1E04-4A8A-9273-D587D5D4E392}</a:tableStyleId>
              </a:tblPr>
              <a:tblGrid>
                <a:gridCol w="1940868"/>
                <a:gridCol w="2459197"/>
              </a:tblGrid>
              <a:tr h="47050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Coverage Statistics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03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Statements: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72% (124/172)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3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Branches: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86% (60/70)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3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Functions: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64%</a:t>
                      </a:r>
                      <a:r>
                        <a:rPr lang="en-US" sz="1800" baseline="0" dirty="0" smtClean="0"/>
                        <a:t> (18/28)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3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Lines: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73% (124/171)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Shape 105"/>
          <p:cNvSpPr/>
          <p:nvPr/>
        </p:nvSpPr>
        <p:spPr>
          <a:xfrm>
            <a:off x="33122121" y="21188054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21662008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1661</Words>
  <Application>Microsoft Macintosh PowerPoint</Application>
  <PresentationFormat>Custom</PresentationFormat>
  <Paragraphs>178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Anu Varshneya</cp:lastModifiedBy>
  <cp:revision>64</cp:revision>
  <cp:lastPrinted>2015-03-19T20:06:11Z</cp:lastPrinted>
  <dcterms:modified xsi:type="dcterms:W3CDTF">2016-03-10T02:16:57Z</dcterms:modified>
</cp:coreProperties>
</file>