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6AFFA0F-1E04-4A8A-9273-D587D5D4E392}">
  <a:tblStyle styleName="Table_0" styleId="{B6AFFA0F-1E04-4A8A-9273-D587D5D4E392}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Name="Table_1" styleId="{9DAB2FBC-741B-4774-8CB7-E9F43E21F9E4}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0226042" x="3291839"/>
            <a:ext cy="7056120" cx="3730751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18653759" x="6583678"/>
            <a:ext cy="8412480" cx="30723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algn="ctr" rtl="0" marR="0" indent="-3245" marL="2403546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algn="ctr" rtl="0" marR="0" indent="-6491" marL="4807092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algn="ctr" rtl="0" marR="0" indent="-9738" marL="7210638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algn="ctr" rtl="0" marR="0" indent="-283" marL="9614184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algn="ctr" rtl="0" marR="0" indent="-3530" marL="12017731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algn="ctr" rtl="0" marR="0" indent="-6776" marL="14421276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algn="ctr" rtl="0" marR="0" indent="-10024" marL="16824824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algn="ctr" rtl="0" marR="0" indent="-567" marL="19228368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07766" x="11083289"/>
            <a:ext cy="39502080" cx="2172462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58058" marL="1802659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400561" marL="3905762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230365" marL="6008865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373311" marL="8412411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363857" marL="10815958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367104" marL="13219505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370349" marL="15623049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373595" marL="18026596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364142" marL="20430142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0424165" x="22715220"/>
            <a:ext cy="9875520" cx="280873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914403" x="2598420"/>
            <a:ext cy="28895038" cx="280873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58058" marL="1802659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400561" marL="3905762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230365" marL="6008865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373311" marL="8412411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363857" marL="10815958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367104" marL="13219505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370349" marL="15623049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373595" marL="18026596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364142" marL="20430142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7680963" x="2194558"/>
            <a:ext cy="21724621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58058" marL="1802659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400561" marL="3905762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230365" marL="6008865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373311" marL="8412411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363857" marL="10815958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367104" marL="13219505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370349" marL="15623049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373595" marL="18026596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364142" marL="20430142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1153120" x="3467103"/>
            <a:ext cy="6537960" cx="3730751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13952226" x="3467103"/>
            <a:ext cy="7200897" cx="3730751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7680963" x="2194558"/>
            <a:ext cy="21724621" cx="193852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7680963" x="22311359"/>
            <a:ext cy="21724621" cx="193852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7368542" x="2194558"/>
            <a:ext cy="3070857" cx="193929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10439400" x="2194558"/>
            <a:ext cy="18966180" cx="193929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7368542" x="22296123"/>
            <a:ext cy="3070857" cx="194005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10439400" x="22296123"/>
            <a:ext cy="18966180" cx="194005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310640" x="2194564"/>
            <a:ext cy="5577837" cx="144399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310641" x="17160240"/>
            <a:ext cy="28094942" cx="24536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6888482" x="2194564"/>
            <a:ext cy="22517103" cx="144399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3042881" x="8602982"/>
            <a:ext cy="2720343" cx="26334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2941317" x="8602982"/>
            <a:ext cy="19751040" cx="2633472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5763223" x="8602982"/>
            <a:ext cy="3863335" cx="26334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7680963" x="2194558"/>
            <a:ext cy="21724621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58058" marL="1802659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400561" marL="3905762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230365" marL="6008865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373311" marL="8412411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363857" marL="10815958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367104" marL="13219505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370349" marL="15623049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373595" marL="18026596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364142" marL="20430142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media/image10.png" Type="http://schemas.openxmlformats.org/officeDocument/2006/relationships/image" Id="rId19"/><Relationship Target="../media/image17.png" Type="http://schemas.openxmlformats.org/officeDocument/2006/relationships/image" Id="rId18"/><Relationship Target="../media/image11.png" Type="http://schemas.openxmlformats.org/officeDocument/2006/relationships/image" Id="rId17"/><Relationship Target="../media/image05.png" Type="http://schemas.openxmlformats.org/officeDocument/2006/relationships/image" Id="rId16"/><Relationship Target="../media/image08.png" Type="http://schemas.openxmlformats.org/officeDocument/2006/relationships/image" Id="rId15"/><Relationship Target="../media/image06.png" Type="http://schemas.openxmlformats.org/officeDocument/2006/relationships/image" Id="rId14"/><Relationship Target="../media/image15.png" Type="http://schemas.openxmlformats.org/officeDocument/2006/relationships/image" Id="rId21"/><Relationship Target="../notesSlides/notesSlide1.xml" Type="http://schemas.openxmlformats.org/officeDocument/2006/relationships/notesSlide" Id="rId2"/><Relationship Target="../media/image00.jpg" Type="http://schemas.openxmlformats.org/officeDocument/2006/relationships/image" Id="rId12"/><Relationship Target="../media/image13.png" Type="http://schemas.openxmlformats.org/officeDocument/2006/relationships/image" Id="rId22"/><Relationship Target="../media/image01.jpg" Type="http://schemas.openxmlformats.org/officeDocument/2006/relationships/image" Id="rId13"/><Relationship Target="../slideLayouts/slideLayout1.xml" Type="http://schemas.openxmlformats.org/officeDocument/2006/relationships/slideLayout" Id="rId1"/><Relationship Target="../media/image12.png" Type="http://schemas.openxmlformats.org/officeDocument/2006/relationships/image" Id="rId4"/><Relationship Target="../media/image16.png" Type="http://schemas.openxmlformats.org/officeDocument/2006/relationships/image" Id="rId10"/><Relationship Target="../media/image02.png" Type="http://schemas.openxmlformats.org/officeDocument/2006/relationships/image" Id="rId3"/><Relationship Target="../media/image03.jpg" Type="http://schemas.openxmlformats.org/officeDocument/2006/relationships/image" Id="rId11"/><Relationship Target="../media/image18.png" Type="http://schemas.openxmlformats.org/officeDocument/2006/relationships/image" Id="rId20"/><Relationship Target="../media/image14.png" Type="http://schemas.openxmlformats.org/officeDocument/2006/relationships/image" Id="rId9"/><Relationship Target="../media/image04.jpg" Type="http://schemas.openxmlformats.org/officeDocument/2006/relationships/image" Id="rId6"/><Relationship Target="../media/image07.png" Type="http://schemas.openxmlformats.org/officeDocument/2006/relationships/image" Id="rId5"/><Relationship Target="http://kdahlquist.github.io/GRNmap/" Type="http://schemas.openxmlformats.org/officeDocument/2006/relationships/hyperlink" TargetMode="External" Id="rId8"/><Relationship Target="../media/image09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>
            <a:off y="577545" x="634954"/>
            <a:ext cy="4968090" cx="427364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240350" rIns="480700" lIns="480700" tIns="2403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000" i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strike="noStrike" u="none" b="0" cap="none" baseline="0" sz="9000" lang="en-US" i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GRNsight: a Web Application for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strike="noStrike" u="none" b="0" cap="none" baseline="0" sz="9000" lang="en-US" i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Anindita Varshneya**, Kam D. Dahlquist**, John David N. Dionisio*, and Ben G. Fitzpatrick***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strike="noStrike" u="none" b="0" cap="none" baseline="0" sz="3800" lang="en-US" i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sp>
        <p:nvSpPr>
          <p:cNvPr id="85" name="Shape 85"/>
          <p:cNvSpPr/>
          <p:nvPr/>
        </p:nvSpPr>
        <p:spPr>
          <a:xfrm>
            <a:off y="6136989" x="835487"/>
            <a:ext cy="935205" cx="97545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Introduction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86383" x="1743591"/>
            <a:ext cy="3008923" cx="50998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y="7052425" x="11500250"/>
            <a:ext cy="13563882" cx="9924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has a service-oriented architecture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has two pieces: a server and a web client.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server uses the Node.js framework to receive and parse the Excel spreadsheet uploaded by the user.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web client receives the data from the server and generates the graph visualization.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implementation takes advantage of other open source tools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uses the Data-Driven Documents (D3) JavaScript library to generate a graph derived from input network data.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dynamically manipulates HTML and Scalable Vector Graphics (SVG) to form the elements of the graph.</a:t>
            </a:r>
          </a:p>
          <a:p>
            <a:pPr algn="l" rtl="0" lvl="1" marR="0" indent="-455613" marL="11414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implements D3’s force layout which applies a physics-based simulation to the graph.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also allows for the fine tuning of Cascading Style Sheets (CSS), the code that styles web pages.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default implementation simply had nodes and edges. We added several features including:</a:t>
            </a: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follows an open development model using an open source github.com code repository and issue tracking.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7149228" x="13117093"/>
            <a:ext cy="2625310" cx="668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7264395" x="15971426"/>
            <a:ext cy="2547642" cx="49063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y="7072196" x="835487"/>
            <a:ext cy="9910406" cx="9754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strike="noStrike" u="none" b="0" cap="none" baseline="0" sz="15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3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Networks Can Be Illustrated By Directed Graphs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91" name="Shape 91"/>
          <p:cNvSpPr/>
          <p:nvPr/>
        </p:nvSpPr>
        <p:spPr>
          <a:xfrm>
            <a:off y="11679725" x="1752540"/>
            <a:ext cy="248205" cx="19158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95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y="18196790" x="835487"/>
            <a:ext cy="9991790" cx="97545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Gene Regulatory Network Modeling and Parameter Estimation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MATLAB model is available at http://kdahlquist.github.io/GRNmap/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 is a differential equations model of the changes in gene expression over time for a gene regulatory network.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strike="noStrike" u="none" b="0" cap="none" baseline="0" sz="22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regulatory relationship.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 produces an Excel spreadsheet with an adjacency matrix representing the network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number indicates activation.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number indicates repression.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magnitude of the weight defines the strength of the relationship.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GRNmap does not generate any visual representation of the GRN.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y="17264395" x="835486"/>
            <a:ext cy="935205" cx="97545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</a:p>
        </p:txBody>
      </p:sp>
      <p:sp>
        <p:nvSpPr>
          <p:cNvPr id="94" name="Shape 94"/>
          <p:cNvSpPr/>
          <p:nvPr/>
        </p:nvSpPr>
        <p:spPr>
          <a:xfrm>
            <a:off y="28470371" x="835483"/>
            <a:ext cy="935205" cx="97545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Requirements</a:t>
            </a:r>
          </a:p>
        </p:txBody>
      </p:sp>
      <p:sp>
        <p:nvSpPr>
          <p:cNvPr id="95" name="Shape 95"/>
          <p:cNvSpPr/>
          <p:nvPr/>
        </p:nvSpPr>
        <p:spPr>
          <a:xfrm>
            <a:off y="29405578" x="835486"/>
            <a:ext cy="2664873" cx="97545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Accepts xlsx Files in the Proper Format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“network_optimized_weights” sheet containing a</a:t>
            </a:r>
            <a:r>
              <a:rPr sz="2200" lang="en-US">
                <a:solidFill>
                  <a:schemeClr val="dk1"/>
                </a:solidFill>
                <a:rtl val="0"/>
              </a:rPr>
              <a:t> symmetrical or assymetrical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adjacency matrix. </a:t>
            </a: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should then automatically lay out the graph based on the adjacency matrix.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 input and output spreadsheets are accepted without adjustment.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sp>
        <p:nvSpPr>
          <p:cNvPr id="96" name="Shape 96"/>
          <p:cNvSpPr/>
          <p:nvPr/>
        </p:nvSpPr>
        <p:spPr>
          <a:xfrm>
            <a:off y="6128439" x="11500260"/>
            <a:ext cy="935205" cx="992422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Open Development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y="15870731" x="1206236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{B6AFFA0F-1E04-4A8A-9273-D587D5D4E392}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483575"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strike="noStrike" u="none" cap="none" baseline="0" sz="1800" lang="en-US" i="1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Labels on nodes</a:t>
                      </a:r>
                    </a:p>
                  </a:txBody>
                  <a:tcPr marR="91450" marB="45725" marT="45725" anchor="ctr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strike="noStrike" u="none" cap="none" baseline="0" sz="1800" lang="en-US" i="1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Rectangular nodes</a:t>
                      </a:r>
                    </a:p>
                  </a:txBody>
                  <a:tcPr marR="91450" marB="45725" marT="45725" anchor="ctr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strike="noStrike" u="none" cap="none" baseline="0" sz="1800" lang="en-US" i="1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Variant node size</a:t>
                      </a:r>
                    </a:p>
                  </a:txBody>
                  <a:tcPr marR="91450" marB="45725" marT="45725" anchor="ctr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strike="noStrike" u="none" cap="none" baseline="0" sz="1800" lang="en-US" i="1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Edge thickness based on weight</a:t>
                      </a:r>
                    </a:p>
                  </a:txBody>
                  <a:tcPr marR="91450" marB="45725" marT="45725" anchor="ctr" marL="91450"/>
                </a:tc>
              </a:tr>
            </a:tbl>
          </a:graphicData>
        </a:graphic>
      </p:graphicFrame>
      <p:sp>
        <p:nvSpPr>
          <p:cNvPr id="98" name="Shape 98"/>
          <p:cNvSpPr/>
          <p:nvPr/>
        </p:nvSpPr>
        <p:spPr>
          <a:xfrm rot="-5400000">
            <a:off y="17882114" x="14809300"/>
            <a:ext cy="1433417" cx="43341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95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y="20848320" x="11505282"/>
            <a:ext cy="935205" cx="992422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 Diagram</a:t>
            </a:r>
          </a:p>
        </p:txBody>
      </p:sp>
      <p:sp>
        <p:nvSpPr>
          <p:cNvPr id="100" name="Shape 100"/>
          <p:cNvSpPr/>
          <p:nvPr/>
        </p:nvSpPr>
        <p:spPr>
          <a:xfrm>
            <a:off y="19143214" x="33111484"/>
            <a:ext cy="935099" cx="9921300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101" name="Shape 101"/>
          <p:cNvSpPr/>
          <p:nvPr/>
        </p:nvSpPr>
        <p:spPr>
          <a:xfrm>
            <a:off y="25398167" x="33114762"/>
            <a:ext cy="935099" cx="99242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102" name="Shape 102"/>
          <p:cNvSpPr/>
          <p:nvPr/>
        </p:nvSpPr>
        <p:spPr>
          <a:xfrm>
            <a:off y="28453156" x="33111468"/>
            <a:ext cy="935099" cx="9921300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103" name="Shape 103"/>
          <p:cNvSpPr/>
          <p:nvPr/>
        </p:nvSpPr>
        <p:spPr>
          <a:xfrm>
            <a:off y="20030625" x="33116175"/>
            <a:ext cy="2083500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104" name="Shape 104"/>
          <p:cNvSpPr/>
          <p:nvPr/>
        </p:nvSpPr>
        <p:spPr>
          <a:xfrm>
            <a:off y="22114026" x="22329526"/>
            <a:ext cy="7353193" cx="992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was Introduced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with multiple options was added.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z="2200" lang="en-US"/>
              <a:t>Four</a:t>
            </a: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demo files were added to the “Demo” menu</a:t>
            </a:r>
            <a:r>
              <a:rPr sz="2200" lang="en-US">
                <a:rtl val="0"/>
              </a:rPr>
              <a:t>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functionality was enabled in the “File” menu option.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Force graph parameter sliders are active before a graph is loaded.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y="22414164" x="33099134"/>
            <a:ext cy="935099" cx="9921300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6" name="Shape 106"/>
          <p:cNvSpPr/>
          <p:nvPr/>
        </p:nvSpPr>
        <p:spPr>
          <a:xfrm>
            <a:off y="23328550" x="33111475"/>
            <a:ext cy="1706399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 license. GRNsight code is available under the open source BSD license.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25940401" x="997579"/>
            <a:ext cy="2178162" cx="943034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y="6162935" x="33119200"/>
            <a:ext cy="935205" cx="992422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Testing and Error Handling</a:t>
            </a:r>
          </a:p>
        </p:txBody>
      </p:sp>
      <p:sp>
        <p:nvSpPr>
          <p:cNvPr id="109" name="Shape 109"/>
          <p:cNvSpPr/>
          <p:nvPr/>
        </p:nvSpPr>
        <p:spPr>
          <a:xfrm>
            <a:off y="7098163" x="33121125"/>
            <a:ext cy="11605499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GRNsight returns an error.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y="8854877" x="33102453"/>
            <a:ext cy="3477898" cx="690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y="26333271" x="33114775"/>
            <a:ext cy="1706399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sp>
        <p:nvSpPr>
          <p:cNvPr id="112" name="Shape 112"/>
          <p:cNvSpPr/>
          <p:nvPr/>
        </p:nvSpPr>
        <p:spPr>
          <a:xfrm>
            <a:off y="29338000" x="33114750"/>
            <a:ext cy="2743499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http://expressjs.com/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http://kdahlquist.github.io/GRNmap/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1191937" x="36728400"/>
            <a:ext cy="2915071" cx="544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y="0" x="0"/>
            <a:ext cy="0" cx="43891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strike="noStrike" u="none" b="0" cap="none" baseline="0" sz="900" lang="en-US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strike="noStrike" u="sng" b="0" cap="none" baseline="0" sz="9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  <a:rtl val="0"/>
              </a:rPr>
              <a:t>http://kdahlquist.github.io/GRNmap/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9">
            <a:alphaModFix/>
          </a:blip>
          <a:srcRect t="1807" b="3158" r="7142" l="8866"/>
          <a:stretch/>
        </p:blipFill>
        <p:spPr>
          <a:xfrm>
            <a:off y="18935700" x="7505242"/>
            <a:ext cy="2004060" cx="196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0">
            <a:alphaModFix/>
          </a:blip>
          <a:srcRect t="0" b="0" r="0" l="0"/>
          <a:stretch/>
        </p:blipFill>
        <p:spPr>
          <a:xfrm>
            <a:off y="13514312" x="2708913"/>
            <a:ext cy="2066573" cx="5616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1">
            <a:alphaModFix/>
          </a:blip>
          <a:srcRect t="0" b="0" r="10182" l="0"/>
          <a:stretch/>
        </p:blipFill>
        <p:spPr>
          <a:xfrm>
            <a:off y="9605653" x="1680858"/>
            <a:ext cy="2083526" cx="249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2">
            <a:alphaModFix/>
          </a:blip>
          <a:srcRect t="34020" b="29849" r="0" l="27345"/>
          <a:stretch/>
        </p:blipFill>
        <p:spPr>
          <a:xfrm>
            <a:off y="9757125" x="4758346"/>
            <a:ext cy="1903249" cx="51019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Shape 119"/>
          <p:cNvGraphicFramePr/>
          <p:nvPr/>
        </p:nvGraphicFramePr>
        <p:xfrm>
          <a:off y="16549884" x="11806192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{9DAB2FBC-741B-4774-8CB7-E9F43E21F9E4}</a:tableStyleId>
              </a:tblPr>
              <a:tblGrid>
                <a:gridCol w="3120125"/>
                <a:gridCol w="3120125"/>
                <a:gridCol w="3120125"/>
              </a:tblGrid>
              <a:tr h="637350"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800" lang="en-US" i="1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Edge color based on type of relation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800" lang="en-US" i="1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Tooltips to display the value of an edge on hover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800" lang="en-US" i="1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Curved edges that remain on screen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y="6078285" x="22321281"/>
            <a:ext cy="935205" cx="992422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Interface</a:t>
            </a:r>
          </a:p>
        </p:txBody>
      </p:sp>
      <p:sp>
        <p:nvSpPr>
          <p:cNvPr id="121" name="Shape 121"/>
          <p:cNvSpPr/>
          <p:nvPr/>
        </p:nvSpPr>
        <p:spPr>
          <a:xfrm>
            <a:off y="7013485" x="22321270"/>
            <a:ext cy="4493397" cx="7463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User Interface is compatible with Firefox and Chrome browsers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 upload is via simple HTML form element.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are displayed as interactive HTML elements, and can be clicked and moved.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utilize force graph parameter sliders to refine the automatic 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layout.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have a charge, which repels or attracts other nodes.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charge distance determines at what range a node’s charge will affect other nodes.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link distance determines the minimum distance maintained between nodes.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Sliders can be locked to prevent changes.</a:t>
            </a:r>
          </a:p>
        </p:txBody>
      </p:sp>
      <p:sp>
        <p:nvSpPr>
          <p:cNvPr id="122" name="Shape 122"/>
          <p:cNvSpPr/>
          <p:nvPr/>
        </p:nvSpPr>
        <p:spPr>
          <a:xfrm>
            <a:off y="11412021" x="22327315"/>
            <a:ext cy="5847753" cx="992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customized to show activation, repression, and self-regulation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Multiple arrowheads were created as to represent the different types of edges depicted by the graph (activation, repression, and self-regulation).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special case was added to add a looping edge if a node regulated itself.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13">
            <a:alphaModFix/>
          </a:blip>
          <a:srcRect t="35156" b="0" r="0" l="0"/>
          <a:stretch/>
        </p:blipFill>
        <p:spPr>
          <a:xfrm>
            <a:off y="13547189" x="23503470"/>
            <a:ext cy="3623690" cx="760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14">
            <a:alphaModFix/>
          </a:blip>
          <a:srcRect t="0" b="0" r="0" l="0"/>
          <a:stretch/>
        </p:blipFill>
        <p:spPr>
          <a:xfrm>
            <a:off y="7004613" x="29763762"/>
            <a:ext cy="4502400" cx="248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y="17244534" x="22326865"/>
            <a:ext cy="4889531" cx="992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Arrows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thickness was changed to be based on a linear scale instead of four quartiles.</a:t>
            </a: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the curves from going outside the bounding box.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size of the arrowheads was matched to the size of the new edge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strike="noStrike" u="none" b="0" cap="none" baseline="0" sz="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thicknesses.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 bars were changed to have rounded ends.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Arrowheads were given a bezel.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centered in the arrowheads and repressor bars.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15">
            <a:alphaModFix/>
          </a:blip>
          <a:srcRect t="0" b="0" r="0" l="0"/>
          <a:stretch/>
        </p:blipFill>
        <p:spPr>
          <a:xfrm>
            <a:off y="20492084" x="22545729"/>
            <a:ext cy="447600" cx="958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16">
            <a:alphaModFix/>
          </a:blip>
          <a:srcRect t="0" b="0" r="0" l="0"/>
          <a:stretch/>
        </p:blipFill>
        <p:spPr>
          <a:xfrm>
            <a:off y="21322206" x="30205062"/>
            <a:ext cy="1706345" cx="1798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y="27897043" x="22329525"/>
            <a:ext cy="4184378" cx="992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Graphs can be Drawn as Unweighted Graphs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Edit &gt; Preferences menu,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the user can select for weighted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graphs to be displayed as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unweighted graphs.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Reload Functionality Enables Graph Reload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reload menu option under “File” reloads the current graph with the active settings.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made in the Edit &gt; Preferences menu become visible on reload.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17">
            <a:alphaModFix/>
          </a:blip>
          <a:srcRect t="0" b="0" r="0" l="0"/>
          <a:stretch/>
        </p:blipFill>
        <p:spPr>
          <a:xfrm>
            <a:off y="28376937" x="26960812"/>
            <a:ext cy="1739898" cx="50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18">
            <a:alphaModFix/>
          </a:blip>
          <a:srcRect t="0" b="0" r="0" l="0"/>
          <a:stretch/>
        </p:blipFill>
        <p:spPr>
          <a:xfrm>
            <a:off y="19130407" x="2123730"/>
            <a:ext cy="1485899" cx="40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19">
            <a:alphaModFix/>
          </a:blip>
          <a:srcRect t="0" b="0" r="0" l="0"/>
          <a:stretch/>
        </p:blipFill>
        <p:spPr>
          <a:xfrm>
            <a:off y="17375239" x="11846939"/>
            <a:ext cy="2208160" cx="254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y="21783525" x="11516175"/>
            <a:ext cy="10286999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y="21352350" x="11826200"/>
            <a:ext cy="11247294" cx="1008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y="24653600" x="22484971"/>
            <a:ext cy="3243456" cx="958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y="8935023" x="40253468"/>
            <a:ext cy="3073050" cx="233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