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24827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427195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8846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403976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980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634477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320458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85713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198579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B9FC7-40B6-4972-AD99-9D31358FF1B7}" type="datetimeFigureOut">
              <a:rPr lang="fi-FI" smtClean="0"/>
              <a:t>4.10.2020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380987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B9FC7-40B6-4972-AD99-9D31358FF1B7}" type="datetimeFigureOut">
              <a:rPr lang="fi-FI" smtClean="0"/>
              <a:t>4.10.2020</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7257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B9FC7-40B6-4972-AD99-9D31358FF1B7}" type="datetimeFigureOut">
              <a:rPr lang="fi-FI" smtClean="0"/>
              <a:t>4.10.2020</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262769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B9FC7-40B6-4972-AD99-9D31358FF1B7}" type="datetimeFigureOut">
              <a:rPr lang="fi-FI" smtClean="0"/>
              <a:t>4.10.2020</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111989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B9FC7-40B6-4972-AD99-9D31358FF1B7}" type="datetimeFigureOut">
              <a:rPr lang="fi-FI" smtClean="0"/>
              <a:t>4.10.2020</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314083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B9FC7-40B6-4972-AD99-9D31358FF1B7}" type="datetimeFigureOut">
              <a:rPr lang="fi-FI" smtClean="0"/>
              <a:t>4.10.2020</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250875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B9FC7-40B6-4972-AD99-9D31358FF1B7}" type="datetimeFigureOut">
              <a:rPr lang="fi-FI" smtClean="0"/>
              <a:t>4.10.2020</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1EE031E-649C-48D1-8078-4B853BFA397D}" type="slidenum">
              <a:rPr lang="fi-FI" smtClean="0"/>
              <a:t>‹#›</a:t>
            </a:fld>
            <a:endParaRPr lang="fi-FI"/>
          </a:p>
        </p:txBody>
      </p:sp>
    </p:spTree>
    <p:extLst>
      <p:ext uri="{BB962C8B-B14F-4D97-AF65-F5344CB8AC3E}">
        <p14:creationId xmlns:p14="http://schemas.microsoft.com/office/powerpoint/2010/main" val="115579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5B9FC7-40B6-4972-AD99-9D31358FF1B7}" type="datetimeFigureOut">
              <a:rPr lang="fi-FI" smtClean="0"/>
              <a:t>4.10.2020</a:t>
            </a:fld>
            <a:endParaRPr lang="fi-F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EE031E-649C-48D1-8078-4B853BFA397D}" type="slidenum">
              <a:rPr lang="fi-FI" smtClean="0"/>
              <a:t>‹#›</a:t>
            </a:fld>
            <a:endParaRPr lang="fi-FI"/>
          </a:p>
        </p:txBody>
      </p:sp>
    </p:spTree>
    <p:extLst>
      <p:ext uri="{BB962C8B-B14F-4D97-AF65-F5344CB8AC3E}">
        <p14:creationId xmlns:p14="http://schemas.microsoft.com/office/powerpoint/2010/main" val="286510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837E-1DA0-4883-A67A-EEDCA95B002B}"/>
              </a:ext>
            </a:extLst>
          </p:cNvPr>
          <p:cNvSpPr>
            <a:spLocks noGrp="1"/>
          </p:cNvSpPr>
          <p:nvPr>
            <p:ph type="ctrTitle"/>
          </p:nvPr>
        </p:nvSpPr>
        <p:spPr>
          <a:xfrm>
            <a:off x="970908" y="1220919"/>
            <a:ext cx="5425781" cy="2387600"/>
          </a:xfrm>
        </p:spPr>
        <p:txBody>
          <a:bodyPr>
            <a:normAutofit/>
          </a:bodyPr>
          <a:lstStyle/>
          <a:p>
            <a:pPr algn="l"/>
            <a:r>
              <a:rPr lang="fi-FI" sz="5100" b="1" dirty="0"/>
              <a:t>Healthcare Analysis</a:t>
            </a:r>
          </a:p>
        </p:txBody>
      </p:sp>
      <p:sp>
        <p:nvSpPr>
          <p:cNvPr id="3" name="Subtitle 2">
            <a:extLst>
              <a:ext uri="{FF2B5EF4-FFF2-40B4-BE49-F238E27FC236}">
                <a16:creationId xmlns:a16="http://schemas.microsoft.com/office/drawing/2014/main" id="{34A6CB3D-259C-4318-A1C2-8B8DA8897F21}"/>
              </a:ext>
            </a:extLst>
          </p:cNvPr>
          <p:cNvSpPr>
            <a:spLocks noGrp="1"/>
          </p:cNvSpPr>
          <p:nvPr>
            <p:ph type="subTitle" idx="1"/>
          </p:nvPr>
        </p:nvSpPr>
        <p:spPr>
          <a:xfrm>
            <a:off x="970908" y="3700594"/>
            <a:ext cx="5425781" cy="1655762"/>
          </a:xfrm>
        </p:spPr>
        <p:txBody>
          <a:bodyPr>
            <a:normAutofit lnSpcReduction="10000"/>
          </a:bodyPr>
          <a:lstStyle/>
          <a:p>
            <a:pPr algn="l"/>
            <a:r>
              <a:rPr lang="fi-FI" sz="2000" dirty="0"/>
              <a:t>Project Report</a:t>
            </a:r>
          </a:p>
          <a:p>
            <a:pPr algn="l"/>
            <a:endParaRPr lang="fi-FI" sz="2000" dirty="0"/>
          </a:p>
          <a:p>
            <a:pPr algn="l"/>
            <a:r>
              <a:rPr lang="fi-FI" sz="2000" dirty="0"/>
              <a:t>Aparna </a:t>
            </a:r>
            <a:r>
              <a:rPr lang="fi-FI" sz="2000" dirty="0" err="1"/>
              <a:t>Nair</a:t>
            </a:r>
            <a:endParaRPr lang="fi-FI" sz="2000" dirty="0"/>
          </a:p>
          <a:p>
            <a:pPr algn="l"/>
            <a:r>
              <a:rPr lang="fi-FI" sz="2000" dirty="0"/>
              <a:t>aparna.nair.vijay@gmail.com </a:t>
            </a:r>
          </a:p>
          <a:p>
            <a:pPr algn="l"/>
            <a:endParaRPr lang="fi-FI" sz="2000" dirty="0"/>
          </a:p>
          <a:p>
            <a:pPr algn="l"/>
            <a:endParaRPr lang="fi-FI" sz="2000" dirty="0"/>
          </a:p>
          <a:p>
            <a:pPr algn="l"/>
            <a:endParaRPr lang="fi-FI" sz="2000" dirty="0"/>
          </a:p>
          <a:p>
            <a:pPr algn="l"/>
            <a:endParaRPr lang="fi-FI" sz="2000" dirty="0"/>
          </a:p>
        </p:txBody>
      </p:sp>
    </p:spTree>
    <p:extLst>
      <p:ext uri="{BB962C8B-B14F-4D97-AF65-F5344CB8AC3E}">
        <p14:creationId xmlns:p14="http://schemas.microsoft.com/office/powerpoint/2010/main" val="406426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1051-CC6F-475B-AC18-486944AB8495}"/>
              </a:ext>
            </a:extLst>
          </p:cNvPr>
          <p:cNvSpPr>
            <a:spLocks noGrp="1"/>
          </p:cNvSpPr>
          <p:nvPr>
            <p:ph type="title"/>
          </p:nvPr>
        </p:nvSpPr>
        <p:spPr>
          <a:xfrm>
            <a:off x="615190" y="369902"/>
            <a:ext cx="8596668" cy="766439"/>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1FD7E67B-F2D8-49ED-B61C-3B037AD314EB}"/>
              </a:ext>
            </a:extLst>
          </p:cNvPr>
          <p:cNvSpPr>
            <a:spLocks noGrp="1"/>
          </p:cNvSpPr>
          <p:nvPr>
            <p:ph idx="1"/>
          </p:nvPr>
        </p:nvSpPr>
        <p:spPr>
          <a:xfrm>
            <a:off x="677334" y="1136341"/>
            <a:ext cx="8596668" cy="4905021"/>
          </a:xfrm>
        </p:spPr>
        <p:txBody>
          <a:bodyPr/>
          <a:lstStyle/>
          <a:p>
            <a:r>
              <a:rPr lang="fi-FI" dirty="0" err="1"/>
              <a:t>Objective</a:t>
            </a:r>
            <a:r>
              <a:rPr lang="fi-FI" dirty="0"/>
              <a:t> 2 – </a:t>
            </a:r>
            <a:r>
              <a:rPr lang="fi-FI" dirty="0" err="1"/>
              <a:t>Understand</a:t>
            </a:r>
            <a:r>
              <a:rPr lang="fi-FI" dirty="0"/>
              <a:t> </a:t>
            </a:r>
            <a:r>
              <a:rPr lang="fi-FI" dirty="0" err="1"/>
              <a:t>the</a:t>
            </a:r>
            <a:r>
              <a:rPr lang="fi-FI" dirty="0"/>
              <a:t>  </a:t>
            </a:r>
            <a:r>
              <a:rPr lang="fi-FI" dirty="0" err="1"/>
              <a:t>diagnosis-related</a:t>
            </a:r>
            <a:r>
              <a:rPr lang="fi-FI" dirty="0"/>
              <a:t> </a:t>
            </a:r>
            <a:r>
              <a:rPr lang="fi-FI" dirty="0" err="1"/>
              <a:t>group</a:t>
            </a:r>
            <a:r>
              <a:rPr lang="fi-FI" dirty="0"/>
              <a:t> </a:t>
            </a:r>
            <a:r>
              <a:rPr lang="fi-FI" dirty="0" err="1"/>
              <a:t>that</a:t>
            </a:r>
            <a:r>
              <a:rPr lang="fi-FI" dirty="0"/>
              <a:t> </a:t>
            </a:r>
            <a:r>
              <a:rPr lang="fi-FI" dirty="0" err="1"/>
              <a:t>has</a:t>
            </a:r>
            <a:r>
              <a:rPr lang="fi-FI" dirty="0"/>
              <a:t> </a:t>
            </a:r>
            <a:r>
              <a:rPr lang="fi-FI" dirty="0" err="1"/>
              <a:t>maximum</a:t>
            </a:r>
            <a:r>
              <a:rPr lang="fi-FI" dirty="0"/>
              <a:t> </a:t>
            </a:r>
            <a:r>
              <a:rPr lang="fi-FI" dirty="0" err="1"/>
              <a:t>hospitalization</a:t>
            </a:r>
            <a:r>
              <a:rPr lang="fi-FI" dirty="0"/>
              <a:t> and </a:t>
            </a:r>
            <a:r>
              <a:rPr lang="fi-FI" dirty="0" err="1"/>
              <a:t>expenditure</a:t>
            </a:r>
            <a:endParaRPr lang="fi-FI" dirty="0"/>
          </a:p>
          <a:p>
            <a:endParaRPr lang="fi-FI" dirty="0"/>
          </a:p>
        </p:txBody>
      </p:sp>
      <p:pic>
        <p:nvPicPr>
          <p:cNvPr id="6" name="Picture 5">
            <a:extLst>
              <a:ext uri="{FF2B5EF4-FFF2-40B4-BE49-F238E27FC236}">
                <a16:creationId xmlns:a16="http://schemas.microsoft.com/office/drawing/2014/main" id="{0C474BFE-BFE7-4A40-8764-D402C04151EA}"/>
              </a:ext>
            </a:extLst>
          </p:cNvPr>
          <p:cNvPicPr>
            <a:picLocks noChangeAspect="1"/>
          </p:cNvPicPr>
          <p:nvPr/>
        </p:nvPicPr>
        <p:blipFill>
          <a:blip r:embed="rId2"/>
          <a:stretch>
            <a:fillRect/>
          </a:stretch>
        </p:blipFill>
        <p:spPr>
          <a:xfrm>
            <a:off x="1062037" y="1902780"/>
            <a:ext cx="6753225" cy="1400175"/>
          </a:xfrm>
          <a:prstGeom prst="rect">
            <a:avLst/>
          </a:prstGeom>
        </p:spPr>
      </p:pic>
      <p:pic>
        <p:nvPicPr>
          <p:cNvPr id="7" name="Picture 6">
            <a:extLst>
              <a:ext uri="{FF2B5EF4-FFF2-40B4-BE49-F238E27FC236}">
                <a16:creationId xmlns:a16="http://schemas.microsoft.com/office/drawing/2014/main" id="{A95B69E7-0C08-408D-BD99-3CDA99754AB3}"/>
              </a:ext>
            </a:extLst>
          </p:cNvPr>
          <p:cNvPicPr>
            <a:picLocks noChangeAspect="1"/>
          </p:cNvPicPr>
          <p:nvPr/>
        </p:nvPicPr>
        <p:blipFill>
          <a:blip r:embed="rId3"/>
          <a:stretch>
            <a:fillRect/>
          </a:stretch>
        </p:blipFill>
        <p:spPr>
          <a:xfrm>
            <a:off x="1062037" y="3588851"/>
            <a:ext cx="3505200" cy="2266950"/>
          </a:xfrm>
          <a:prstGeom prst="rect">
            <a:avLst/>
          </a:prstGeom>
        </p:spPr>
      </p:pic>
      <p:pic>
        <p:nvPicPr>
          <p:cNvPr id="8" name="Picture 7">
            <a:extLst>
              <a:ext uri="{FF2B5EF4-FFF2-40B4-BE49-F238E27FC236}">
                <a16:creationId xmlns:a16="http://schemas.microsoft.com/office/drawing/2014/main" id="{4F8ADFDF-B6B8-4650-A1B5-B7CB945EB1E2}"/>
              </a:ext>
            </a:extLst>
          </p:cNvPr>
          <p:cNvPicPr>
            <a:picLocks noChangeAspect="1"/>
          </p:cNvPicPr>
          <p:nvPr/>
        </p:nvPicPr>
        <p:blipFill>
          <a:blip r:embed="rId4"/>
          <a:stretch>
            <a:fillRect/>
          </a:stretch>
        </p:blipFill>
        <p:spPr>
          <a:xfrm>
            <a:off x="4010295" y="3424383"/>
            <a:ext cx="5391150" cy="2495550"/>
          </a:xfrm>
          <a:prstGeom prst="rect">
            <a:avLst/>
          </a:prstGeom>
        </p:spPr>
      </p:pic>
    </p:spTree>
    <p:extLst>
      <p:ext uri="{BB962C8B-B14F-4D97-AF65-F5344CB8AC3E}">
        <p14:creationId xmlns:p14="http://schemas.microsoft.com/office/powerpoint/2010/main" val="34383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C162-5AA0-46D8-BB65-AE79A795B9D9}"/>
              </a:ext>
            </a:extLst>
          </p:cNvPr>
          <p:cNvSpPr>
            <a:spLocks noGrp="1"/>
          </p:cNvSpPr>
          <p:nvPr>
            <p:ph type="title"/>
          </p:nvPr>
        </p:nvSpPr>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529CD2EE-6FDD-4FC4-845B-F7B6D9AE9F28}"/>
              </a:ext>
            </a:extLst>
          </p:cNvPr>
          <p:cNvSpPr>
            <a:spLocks noGrp="1"/>
          </p:cNvSpPr>
          <p:nvPr>
            <p:ph idx="1"/>
          </p:nvPr>
        </p:nvSpPr>
        <p:spPr>
          <a:xfrm>
            <a:off x="677334" y="1400175"/>
            <a:ext cx="8596668" cy="4641187"/>
          </a:xfrm>
        </p:spPr>
        <p:txBody>
          <a:bodyPr/>
          <a:lstStyle/>
          <a:p>
            <a:r>
              <a:rPr lang="fi-FI" dirty="0" err="1"/>
              <a:t>Objective</a:t>
            </a:r>
            <a:r>
              <a:rPr lang="fi-FI" dirty="0"/>
              <a:t> 3 - </a:t>
            </a:r>
            <a:r>
              <a:rPr lang="fi-FI" dirty="0" err="1"/>
              <a:t>Analyze</a:t>
            </a:r>
            <a:r>
              <a:rPr lang="fi-FI" dirty="0"/>
              <a:t> </a:t>
            </a:r>
            <a:r>
              <a:rPr lang="fi-FI" dirty="0" err="1"/>
              <a:t>if</a:t>
            </a:r>
            <a:r>
              <a:rPr lang="fi-FI" dirty="0"/>
              <a:t> </a:t>
            </a:r>
            <a:r>
              <a:rPr lang="fi-FI" dirty="0" err="1"/>
              <a:t>the</a:t>
            </a:r>
            <a:r>
              <a:rPr lang="fi-FI" dirty="0"/>
              <a:t> </a:t>
            </a:r>
            <a:r>
              <a:rPr lang="fi-FI" dirty="0" err="1"/>
              <a:t>race</a:t>
            </a:r>
            <a:r>
              <a:rPr lang="fi-FI" dirty="0"/>
              <a:t> of </a:t>
            </a:r>
            <a:r>
              <a:rPr lang="fi-FI" dirty="0" err="1"/>
              <a:t>the</a:t>
            </a:r>
            <a:r>
              <a:rPr lang="fi-FI" dirty="0"/>
              <a:t> </a:t>
            </a:r>
            <a:r>
              <a:rPr lang="fi-FI" dirty="0" err="1"/>
              <a:t>patient</a:t>
            </a:r>
            <a:r>
              <a:rPr lang="fi-FI" dirty="0"/>
              <a:t> is </a:t>
            </a:r>
            <a:r>
              <a:rPr lang="fi-FI" dirty="0" err="1"/>
              <a:t>related</a:t>
            </a:r>
            <a:r>
              <a:rPr lang="fi-FI" dirty="0"/>
              <a:t> to </a:t>
            </a:r>
            <a:r>
              <a:rPr lang="fi-FI" dirty="0" err="1"/>
              <a:t>the</a:t>
            </a:r>
            <a:r>
              <a:rPr lang="fi-FI" dirty="0"/>
              <a:t> </a:t>
            </a:r>
            <a:r>
              <a:rPr lang="fi-FI" dirty="0" err="1"/>
              <a:t>hospitalization</a:t>
            </a:r>
            <a:r>
              <a:rPr lang="fi-FI" dirty="0"/>
              <a:t> </a:t>
            </a:r>
            <a:r>
              <a:rPr lang="fi-FI" dirty="0" err="1"/>
              <a:t>costs</a:t>
            </a:r>
            <a:r>
              <a:rPr lang="fi-FI" dirty="0"/>
              <a:t>.</a:t>
            </a:r>
          </a:p>
          <a:p>
            <a:endParaRPr lang="fi-FI" dirty="0"/>
          </a:p>
          <a:p>
            <a:endParaRPr lang="fi-FI" dirty="0"/>
          </a:p>
          <a:p>
            <a:endParaRPr lang="fi-FI" dirty="0"/>
          </a:p>
          <a:p>
            <a:r>
              <a:rPr lang="fi-FI" dirty="0"/>
              <a:t>Output </a:t>
            </a:r>
          </a:p>
          <a:p>
            <a:endParaRPr lang="fi-FI" dirty="0"/>
          </a:p>
          <a:p>
            <a:endParaRPr lang="fi-FI" dirty="0"/>
          </a:p>
        </p:txBody>
      </p:sp>
      <p:pic>
        <p:nvPicPr>
          <p:cNvPr id="4" name="Picture 3">
            <a:extLst>
              <a:ext uri="{FF2B5EF4-FFF2-40B4-BE49-F238E27FC236}">
                <a16:creationId xmlns:a16="http://schemas.microsoft.com/office/drawing/2014/main" id="{8B68EC30-AF6C-4FD2-9C0B-7B4E9DE0D089}"/>
              </a:ext>
            </a:extLst>
          </p:cNvPr>
          <p:cNvPicPr/>
          <p:nvPr/>
        </p:nvPicPr>
        <p:blipFill>
          <a:blip r:embed="rId2"/>
          <a:stretch>
            <a:fillRect/>
          </a:stretch>
        </p:blipFill>
        <p:spPr>
          <a:xfrm>
            <a:off x="1042987" y="2074963"/>
            <a:ext cx="5731510" cy="1102995"/>
          </a:xfrm>
          <a:prstGeom prst="rect">
            <a:avLst/>
          </a:prstGeom>
        </p:spPr>
      </p:pic>
      <p:pic>
        <p:nvPicPr>
          <p:cNvPr id="5" name="Picture 4">
            <a:extLst>
              <a:ext uri="{FF2B5EF4-FFF2-40B4-BE49-F238E27FC236}">
                <a16:creationId xmlns:a16="http://schemas.microsoft.com/office/drawing/2014/main" id="{09ABCD66-D640-43F0-86C6-859467F9AEA0}"/>
              </a:ext>
            </a:extLst>
          </p:cNvPr>
          <p:cNvPicPr/>
          <p:nvPr/>
        </p:nvPicPr>
        <p:blipFill>
          <a:blip r:embed="rId3"/>
          <a:stretch>
            <a:fillRect/>
          </a:stretch>
        </p:blipFill>
        <p:spPr>
          <a:xfrm>
            <a:off x="1042987" y="3701718"/>
            <a:ext cx="4886325" cy="1724025"/>
          </a:xfrm>
          <a:prstGeom prst="rect">
            <a:avLst/>
          </a:prstGeom>
        </p:spPr>
      </p:pic>
    </p:spTree>
    <p:extLst>
      <p:ext uri="{BB962C8B-B14F-4D97-AF65-F5344CB8AC3E}">
        <p14:creationId xmlns:p14="http://schemas.microsoft.com/office/powerpoint/2010/main" val="349909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9FA5-6D8B-4B68-8CF4-4FB2A460F469}"/>
              </a:ext>
            </a:extLst>
          </p:cNvPr>
          <p:cNvSpPr>
            <a:spLocks noGrp="1"/>
          </p:cNvSpPr>
          <p:nvPr>
            <p:ph type="title"/>
          </p:nvPr>
        </p:nvSpPr>
        <p:spPr>
          <a:xfrm>
            <a:off x="677334" y="609600"/>
            <a:ext cx="8596668" cy="597763"/>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pic>
        <p:nvPicPr>
          <p:cNvPr id="4" name="Content Placeholder 3">
            <a:extLst>
              <a:ext uri="{FF2B5EF4-FFF2-40B4-BE49-F238E27FC236}">
                <a16:creationId xmlns:a16="http://schemas.microsoft.com/office/drawing/2014/main" id="{99CE2C77-AB90-4A6B-9395-6BCCEFD621DE}"/>
              </a:ext>
            </a:extLst>
          </p:cNvPr>
          <p:cNvPicPr>
            <a:picLocks noGrp="1"/>
          </p:cNvPicPr>
          <p:nvPr>
            <p:ph idx="1"/>
          </p:nvPr>
        </p:nvPicPr>
        <p:blipFill>
          <a:blip r:embed="rId2"/>
          <a:stretch>
            <a:fillRect/>
          </a:stretch>
        </p:blipFill>
        <p:spPr>
          <a:xfrm>
            <a:off x="676978" y="1417380"/>
            <a:ext cx="8596312" cy="844866"/>
          </a:xfrm>
          <a:prstGeom prst="rect">
            <a:avLst/>
          </a:prstGeom>
        </p:spPr>
      </p:pic>
      <p:pic>
        <p:nvPicPr>
          <p:cNvPr id="5" name="Picture 4">
            <a:extLst>
              <a:ext uri="{FF2B5EF4-FFF2-40B4-BE49-F238E27FC236}">
                <a16:creationId xmlns:a16="http://schemas.microsoft.com/office/drawing/2014/main" id="{0DBA045C-7CC3-463D-84CC-C8FC04EF2FAD}"/>
              </a:ext>
            </a:extLst>
          </p:cNvPr>
          <p:cNvPicPr/>
          <p:nvPr/>
        </p:nvPicPr>
        <p:blipFill>
          <a:blip r:embed="rId3"/>
          <a:stretch>
            <a:fillRect/>
          </a:stretch>
        </p:blipFill>
        <p:spPr>
          <a:xfrm>
            <a:off x="773467" y="2472263"/>
            <a:ext cx="4723129" cy="3043238"/>
          </a:xfrm>
          <a:prstGeom prst="rect">
            <a:avLst/>
          </a:prstGeom>
        </p:spPr>
      </p:pic>
    </p:spTree>
    <p:extLst>
      <p:ext uri="{BB962C8B-B14F-4D97-AF65-F5344CB8AC3E}">
        <p14:creationId xmlns:p14="http://schemas.microsoft.com/office/powerpoint/2010/main" val="140140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2368-0B82-43F5-9905-5F8EA59562DB}"/>
              </a:ext>
            </a:extLst>
          </p:cNvPr>
          <p:cNvSpPr>
            <a:spLocks noGrp="1"/>
          </p:cNvSpPr>
          <p:nvPr>
            <p:ph type="title"/>
          </p:nvPr>
        </p:nvSpPr>
        <p:spPr>
          <a:xfrm>
            <a:off x="677334" y="609600"/>
            <a:ext cx="8596668" cy="704850"/>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pic>
        <p:nvPicPr>
          <p:cNvPr id="4" name="Content Placeholder 3">
            <a:extLst>
              <a:ext uri="{FF2B5EF4-FFF2-40B4-BE49-F238E27FC236}">
                <a16:creationId xmlns:a16="http://schemas.microsoft.com/office/drawing/2014/main" id="{C699C12D-77B1-43E5-8713-117167595B3B}"/>
              </a:ext>
            </a:extLst>
          </p:cNvPr>
          <p:cNvPicPr>
            <a:picLocks noGrp="1"/>
          </p:cNvPicPr>
          <p:nvPr>
            <p:ph idx="1"/>
          </p:nvPr>
        </p:nvPicPr>
        <p:blipFill>
          <a:blip r:embed="rId2"/>
          <a:stretch>
            <a:fillRect/>
          </a:stretch>
        </p:blipFill>
        <p:spPr>
          <a:xfrm>
            <a:off x="801159" y="1673225"/>
            <a:ext cx="8067675" cy="895350"/>
          </a:xfrm>
          <a:prstGeom prst="rect">
            <a:avLst/>
          </a:prstGeom>
        </p:spPr>
      </p:pic>
      <p:pic>
        <p:nvPicPr>
          <p:cNvPr id="5" name="Picture 4">
            <a:extLst>
              <a:ext uri="{FF2B5EF4-FFF2-40B4-BE49-F238E27FC236}">
                <a16:creationId xmlns:a16="http://schemas.microsoft.com/office/drawing/2014/main" id="{C92A37D7-383D-4036-912A-203B800F2609}"/>
              </a:ext>
            </a:extLst>
          </p:cNvPr>
          <p:cNvPicPr/>
          <p:nvPr/>
        </p:nvPicPr>
        <p:blipFill>
          <a:blip r:embed="rId3"/>
          <a:stretch>
            <a:fillRect/>
          </a:stretch>
        </p:blipFill>
        <p:spPr>
          <a:xfrm>
            <a:off x="886884" y="2713037"/>
            <a:ext cx="2505075" cy="428625"/>
          </a:xfrm>
          <a:prstGeom prst="rect">
            <a:avLst/>
          </a:prstGeom>
        </p:spPr>
      </p:pic>
    </p:spTree>
    <p:extLst>
      <p:ext uri="{BB962C8B-B14F-4D97-AF65-F5344CB8AC3E}">
        <p14:creationId xmlns:p14="http://schemas.microsoft.com/office/powerpoint/2010/main" val="151875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92E-553C-45F9-A015-BBAD7FEC5519}"/>
              </a:ext>
            </a:extLst>
          </p:cNvPr>
          <p:cNvSpPr>
            <a:spLocks noGrp="1"/>
          </p:cNvSpPr>
          <p:nvPr>
            <p:ph type="title"/>
          </p:nvPr>
        </p:nvSpPr>
        <p:spPr>
          <a:xfrm>
            <a:off x="677334" y="609600"/>
            <a:ext cx="8596668" cy="600075"/>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64C2FCC4-8FE9-4323-A2AD-34571C33CDE1}"/>
              </a:ext>
            </a:extLst>
          </p:cNvPr>
          <p:cNvSpPr>
            <a:spLocks noGrp="1"/>
          </p:cNvSpPr>
          <p:nvPr>
            <p:ph idx="1"/>
          </p:nvPr>
        </p:nvSpPr>
        <p:spPr>
          <a:xfrm>
            <a:off x="677334" y="1209675"/>
            <a:ext cx="9285816" cy="4895849"/>
          </a:xfrm>
        </p:spPr>
        <p:txBody>
          <a:bodyPr/>
          <a:lstStyle/>
          <a:p>
            <a:r>
              <a:rPr lang="fi-FI" dirty="0" err="1"/>
              <a:t>Objective</a:t>
            </a:r>
            <a:r>
              <a:rPr lang="fi-FI" dirty="0"/>
              <a:t> 4 - </a:t>
            </a:r>
            <a:r>
              <a:rPr lang="fi-FI" dirty="0" err="1"/>
              <a:t>Analyze</a:t>
            </a:r>
            <a:r>
              <a:rPr lang="fi-FI" dirty="0"/>
              <a:t> </a:t>
            </a:r>
            <a:r>
              <a:rPr lang="fi-FI" dirty="0" err="1"/>
              <a:t>the</a:t>
            </a:r>
            <a:r>
              <a:rPr lang="fi-FI" dirty="0"/>
              <a:t> </a:t>
            </a:r>
            <a:r>
              <a:rPr lang="fi-FI" dirty="0" err="1"/>
              <a:t>severity</a:t>
            </a:r>
            <a:r>
              <a:rPr lang="fi-FI" dirty="0"/>
              <a:t> of </a:t>
            </a:r>
            <a:r>
              <a:rPr lang="fi-FI" dirty="0" err="1"/>
              <a:t>the</a:t>
            </a:r>
            <a:r>
              <a:rPr lang="fi-FI" dirty="0"/>
              <a:t> </a:t>
            </a:r>
            <a:r>
              <a:rPr lang="fi-FI" dirty="0" err="1"/>
              <a:t>hospital</a:t>
            </a:r>
            <a:r>
              <a:rPr lang="fi-FI" dirty="0"/>
              <a:t> </a:t>
            </a:r>
            <a:r>
              <a:rPr lang="fi-FI" dirty="0" err="1"/>
              <a:t>costs</a:t>
            </a:r>
            <a:r>
              <a:rPr lang="fi-FI" dirty="0"/>
              <a:t> </a:t>
            </a:r>
            <a:r>
              <a:rPr lang="fi-FI" dirty="0" err="1"/>
              <a:t>by</a:t>
            </a:r>
            <a:r>
              <a:rPr lang="fi-FI" dirty="0"/>
              <a:t> </a:t>
            </a:r>
            <a:r>
              <a:rPr lang="fi-FI" dirty="0" err="1"/>
              <a:t>age</a:t>
            </a:r>
            <a:r>
              <a:rPr lang="fi-FI" dirty="0"/>
              <a:t> and </a:t>
            </a:r>
            <a:r>
              <a:rPr lang="fi-FI" dirty="0" err="1"/>
              <a:t>gender</a:t>
            </a:r>
            <a:r>
              <a:rPr lang="fi-FI" dirty="0"/>
              <a:t> for </a:t>
            </a:r>
            <a:r>
              <a:rPr lang="fi-FI" dirty="0" err="1"/>
              <a:t>the</a:t>
            </a:r>
            <a:r>
              <a:rPr lang="fi-FI" dirty="0"/>
              <a:t> </a:t>
            </a:r>
            <a:r>
              <a:rPr lang="fi-FI" dirty="0" err="1"/>
              <a:t>proper</a:t>
            </a:r>
            <a:r>
              <a:rPr lang="fi-FI" dirty="0"/>
              <a:t> </a:t>
            </a:r>
            <a:r>
              <a:rPr lang="fi-FI" dirty="0" err="1"/>
              <a:t>allocation</a:t>
            </a:r>
            <a:r>
              <a:rPr lang="fi-FI" dirty="0"/>
              <a:t> of </a:t>
            </a:r>
            <a:r>
              <a:rPr lang="fi-FI" dirty="0" err="1"/>
              <a:t>resources</a:t>
            </a:r>
            <a:endParaRPr lang="fi-FI" dirty="0"/>
          </a:p>
          <a:p>
            <a:endParaRPr lang="fi-FI" dirty="0"/>
          </a:p>
        </p:txBody>
      </p:sp>
      <p:pic>
        <p:nvPicPr>
          <p:cNvPr id="4" name="Picture 3">
            <a:extLst>
              <a:ext uri="{FF2B5EF4-FFF2-40B4-BE49-F238E27FC236}">
                <a16:creationId xmlns:a16="http://schemas.microsoft.com/office/drawing/2014/main" id="{7DF31630-4EAF-4229-8441-F675383084A0}"/>
              </a:ext>
            </a:extLst>
          </p:cNvPr>
          <p:cNvPicPr/>
          <p:nvPr/>
        </p:nvPicPr>
        <p:blipFill>
          <a:blip r:embed="rId2"/>
          <a:stretch>
            <a:fillRect/>
          </a:stretch>
        </p:blipFill>
        <p:spPr>
          <a:xfrm>
            <a:off x="991870" y="1809750"/>
            <a:ext cx="5731510" cy="1927225"/>
          </a:xfrm>
          <a:prstGeom prst="rect">
            <a:avLst/>
          </a:prstGeom>
        </p:spPr>
      </p:pic>
      <p:pic>
        <p:nvPicPr>
          <p:cNvPr id="5" name="Picture 4">
            <a:extLst>
              <a:ext uri="{FF2B5EF4-FFF2-40B4-BE49-F238E27FC236}">
                <a16:creationId xmlns:a16="http://schemas.microsoft.com/office/drawing/2014/main" id="{4D2C2EA1-E18F-450D-BA47-5C0320A018C2}"/>
              </a:ext>
            </a:extLst>
          </p:cNvPr>
          <p:cNvPicPr/>
          <p:nvPr/>
        </p:nvPicPr>
        <p:blipFill>
          <a:blip r:embed="rId3"/>
          <a:stretch>
            <a:fillRect/>
          </a:stretch>
        </p:blipFill>
        <p:spPr>
          <a:xfrm>
            <a:off x="991870" y="4000497"/>
            <a:ext cx="5251893" cy="2247903"/>
          </a:xfrm>
          <a:prstGeom prst="rect">
            <a:avLst/>
          </a:prstGeom>
        </p:spPr>
      </p:pic>
    </p:spTree>
    <p:extLst>
      <p:ext uri="{BB962C8B-B14F-4D97-AF65-F5344CB8AC3E}">
        <p14:creationId xmlns:p14="http://schemas.microsoft.com/office/powerpoint/2010/main" val="142793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BF65-E3D5-4B79-8105-985409D7EC27}"/>
              </a:ext>
            </a:extLst>
          </p:cNvPr>
          <p:cNvSpPr>
            <a:spLocks noGrp="1"/>
          </p:cNvSpPr>
          <p:nvPr>
            <p:ph type="title"/>
          </p:nvPr>
        </p:nvSpPr>
        <p:spPr>
          <a:xfrm>
            <a:off x="677334" y="304800"/>
            <a:ext cx="8596668" cy="647700"/>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7" name="Content Placeholder 6">
            <a:extLst>
              <a:ext uri="{FF2B5EF4-FFF2-40B4-BE49-F238E27FC236}">
                <a16:creationId xmlns:a16="http://schemas.microsoft.com/office/drawing/2014/main" id="{B2A84CE1-CE04-4546-AA6F-8AB8AC2A31BE}"/>
              </a:ext>
            </a:extLst>
          </p:cNvPr>
          <p:cNvSpPr>
            <a:spLocks noGrp="1"/>
          </p:cNvSpPr>
          <p:nvPr>
            <p:ph idx="1"/>
          </p:nvPr>
        </p:nvSpPr>
        <p:spPr>
          <a:xfrm>
            <a:off x="677334" y="952500"/>
            <a:ext cx="8596668" cy="5088863"/>
          </a:xfrm>
        </p:spPr>
        <p:txBody>
          <a:bodyPr/>
          <a:lstStyle/>
          <a:p>
            <a:r>
              <a:rPr lang="fi-FI" dirty="0" err="1"/>
              <a:t>Objective</a:t>
            </a:r>
            <a:r>
              <a:rPr lang="fi-FI" dirty="0"/>
              <a:t> 5 - </a:t>
            </a:r>
            <a:r>
              <a:rPr lang="fi-FI" dirty="0" err="1"/>
              <a:t>Validate</a:t>
            </a:r>
            <a:r>
              <a:rPr lang="fi-FI" dirty="0"/>
              <a:t> </a:t>
            </a:r>
            <a:r>
              <a:rPr lang="fi-FI" dirty="0" err="1"/>
              <a:t>if</a:t>
            </a:r>
            <a:r>
              <a:rPr lang="fi-FI" dirty="0"/>
              <a:t> </a:t>
            </a:r>
            <a:r>
              <a:rPr lang="fi-FI" dirty="0" err="1"/>
              <a:t>the</a:t>
            </a:r>
            <a:r>
              <a:rPr lang="fi-FI" dirty="0"/>
              <a:t> </a:t>
            </a:r>
            <a:r>
              <a:rPr lang="fi-FI" dirty="0" err="1"/>
              <a:t>length</a:t>
            </a:r>
            <a:r>
              <a:rPr lang="fi-FI" dirty="0"/>
              <a:t> of </a:t>
            </a:r>
            <a:r>
              <a:rPr lang="fi-FI" dirty="0" err="1"/>
              <a:t>stay</a:t>
            </a:r>
            <a:r>
              <a:rPr lang="fi-FI" dirty="0"/>
              <a:t> </a:t>
            </a:r>
            <a:r>
              <a:rPr lang="fi-FI" dirty="0" err="1"/>
              <a:t>can</a:t>
            </a:r>
            <a:r>
              <a:rPr lang="fi-FI" dirty="0"/>
              <a:t> </a:t>
            </a:r>
            <a:r>
              <a:rPr lang="fi-FI" dirty="0" err="1"/>
              <a:t>be</a:t>
            </a:r>
            <a:r>
              <a:rPr lang="fi-FI" dirty="0"/>
              <a:t> </a:t>
            </a:r>
            <a:r>
              <a:rPr lang="fi-FI" dirty="0" err="1"/>
              <a:t>predicted</a:t>
            </a:r>
            <a:r>
              <a:rPr lang="fi-FI" dirty="0"/>
              <a:t> </a:t>
            </a:r>
            <a:r>
              <a:rPr lang="fi-FI" dirty="0" err="1"/>
              <a:t>from</a:t>
            </a:r>
            <a:r>
              <a:rPr lang="fi-FI" dirty="0"/>
              <a:t> </a:t>
            </a:r>
            <a:r>
              <a:rPr lang="fi-FI" dirty="0" err="1"/>
              <a:t>age</a:t>
            </a:r>
            <a:r>
              <a:rPr lang="fi-FI" dirty="0"/>
              <a:t>, </a:t>
            </a:r>
            <a:r>
              <a:rPr lang="fi-FI" dirty="0" err="1"/>
              <a:t>gender</a:t>
            </a:r>
            <a:r>
              <a:rPr lang="fi-FI" dirty="0"/>
              <a:t>, and </a:t>
            </a:r>
            <a:r>
              <a:rPr lang="fi-FI" dirty="0" err="1"/>
              <a:t>race</a:t>
            </a:r>
            <a:r>
              <a:rPr lang="fi-FI" dirty="0"/>
              <a:t>.</a:t>
            </a:r>
          </a:p>
          <a:p>
            <a:endParaRPr lang="fi-FI" dirty="0"/>
          </a:p>
          <a:p>
            <a:endParaRPr lang="fi-FI" dirty="0"/>
          </a:p>
          <a:p>
            <a:endParaRPr lang="fi-FI" dirty="0"/>
          </a:p>
          <a:p>
            <a:endParaRPr lang="fi-FI" dirty="0"/>
          </a:p>
          <a:p>
            <a:endParaRPr lang="fi-FI" dirty="0"/>
          </a:p>
          <a:p>
            <a:r>
              <a:rPr lang="fi-FI" dirty="0"/>
              <a:t>Output</a:t>
            </a:r>
          </a:p>
          <a:p>
            <a:endParaRPr lang="fi-FI" dirty="0"/>
          </a:p>
          <a:p>
            <a:endParaRPr lang="fi-FI" dirty="0"/>
          </a:p>
        </p:txBody>
      </p:sp>
      <p:pic>
        <p:nvPicPr>
          <p:cNvPr id="9" name="Picture 8">
            <a:extLst>
              <a:ext uri="{FF2B5EF4-FFF2-40B4-BE49-F238E27FC236}">
                <a16:creationId xmlns:a16="http://schemas.microsoft.com/office/drawing/2014/main" id="{DB377B64-CF2C-430C-B924-09A2978AB4A2}"/>
              </a:ext>
            </a:extLst>
          </p:cNvPr>
          <p:cNvPicPr/>
          <p:nvPr/>
        </p:nvPicPr>
        <p:blipFill>
          <a:blip r:embed="rId2"/>
          <a:stretch>
            <a:fillRect/>
          </a:stretch>
        </p:blipFill>
        <p:spPr>
          <a:xfrm>
            <a:off x="988219" y="4063338"/>
            <a:ext cx="5731510" cy="1978025"/>
          </a:xfrm>
          <a:prstGeom prst="rect">
            <a:avLst/>
          </a:prstGeom>
        </p:spPr>
      </p:pic>
      <p:pic>
        <p:nvPicPr>
          <p:cNvPr id="11" name="Picture 10">
            <a:extLst>
              <a:ext uri="{FF2B5EF4-FFF2-40B4-BE49-F238E27FC236}">
                <a16:creationId xmlns:a16="http://schemas.microsoft.com/office/drawing/2014/main" id="{5D2C70F2-7327-4834-8923-B2842BE48387}"/>
              </a:ext>
            </a:extLst>
          </p:cNvPr>
          <p:cNvPicPr>
            <a:picLocks noChangeAspect="1"/>
          </p:cNvPicPr>
          <p:nvPr/>
        </p:nvPicPr>
        <p:blipFill>
          <a:blip r:embed="rId3"/>
          <a:stretch>
            <a:fillRect/>
          </a:stretch>
        </p:blipFill>
        <p:spPr>
          <a:xfrm>
            <a:off x="876300" y="1563093"/>
            <a:ext cx="7188994" cy="2075457"/>
          </a:xfrm>
          <a:prstGeom prst="rect">
            <a:avLst/>
          </a:prstGeom>
        </p:spPr>
      </p:pic>
    </p:spTree>
    <p:extLst>
      <p:ext uri="{BB962C8B-B14F-4D97-AF65-F5344CB8AC3E}">
        <p14:creationId xmlns:p14="http://schemas.microsoft.com/office/powerpoint/2010/main" val="10068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4C09-A133-4AE5-B5C9-B0011DAF2F44}"/>
              </a:ext>
            </a:extLst>
          </p:cNvPr>
          <p:cNvSpPr>
            <a:spLocks noGrp="1"/>
          </p:cNvSpPr>
          <p:nvPr>
            <p:ph type="title"/>
          </p:nvPr>
        </p:nvSpPr>
        <p:spPr>
          <a:xfrm>
            <a:off x="677334" y="156238"/>
            <a:ext cx="8596668" cy="660400"/>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5" name="Content Placeholder 4">
            <a:extLst>
              <a:ext uri="{FF2B5EF4-FFF2-40B4-BE49-F238E27FC236}">
                <a16:creationId xmlns:a16="http://schemas.microsoft.com/office/drawing/2014/main" id="{B4B9B333-DDE7-4ED8-849C-255C84F6DAD6}"/>
              </a:ext>
            </a:extLst>
          </p:cNvPr>
          <p:cNvSpPr>
            <a:spLocks noGrp="1"/>
          </p:cNvSpPr>
          <p:nvPr>
            <p:ph idx="1"/>
          </p:nvPr>
        </p:nvSpPr>
        <p:spPr>
          <a:xfrm>
            <a:off x="677334" y="635331"/>
            <a:ext cx="8596668" cy="5406032"/>
          </a:xfrm>
        </p:spPr>
        <p:txBody>
          <a:bodyPr/>
          <a:lstStyle/>
          <a:p>
            <a:r>
              <a:rPr lang="fi-FI" dirty="0" err="1"/>
              <a:t>Objective</a:t>
            </a:r>
            <a:r>
              <a:rPr lang="fi-FI" dirty="0"/>
              <a:t> 6 - </a:t>
            </a:r>
            <a:r>
              <a:rPr lang="fi-FI" dirty="0" err="1"/>
              <a:t>Find</a:t>
            </a:r>
            <a:r>
              <a:rPr lang="fi-FI" dirty="0"/>
              <a:t> </a:t>
            </a:r>
            <a:r>
              <a:rPr lang="fi-FI" dirty="0" err="1"/>
              <a:t>the</a:t>
            </a:r>
            <a:r>
              <a:rPr lang="fi-FI" dirty="0"/>
              <a:t> </a:t>
            </a:r>
            <a:r>
              <a:rPr lang="fi-FI" dirty="0" err="1"/>
              <a:t>variable</a:t>
            </a:r>
            <a:r>
              <a:rPr lang="fi-FI" dirty="0"/>
              <a:t> </a:t>
            </a:r>
            <a:r>
              <a:rPr lang="fi-FI" dirty="0" err="1"/>
              <a:t>that</a:t>
            </a:r>
            <a:r>
              <a:rPr lang="fi-FI" dirty="0"/>
              <a:t> </a:t>
            </a:r>
            <a:r>
              <a:rPr lang="fi-FI" dirty="0" err="1"/>
              <a:t>mainly</a:t>
            </a:r>
            <a:r>
              <a:rPr lang="fi-FI" dirty="0"/>
              <a:t> </a:t>
            </a:r>
            <a:r>
              <a:rPr lang="fi-FI" dirty="0" err="1"/>
              <a:t>affects</a:t>
            </a:r>
            <a:r>
              <a:rPr lang="fi-FI" dirty="0"/>
              <a:t> </a:t>
            </a:r>
            <a:r>
              <a:rPr lang="fi-FI" dirty="0" err="1"/>
              <a:t>hospital</a:t>
            </a:r>
            <a:r>
              <a:rPr lang="fi-FI" dirty="0"/>
              <a:t> </a:t>
            </a:r>
            <a:r>
              <a:rPr lang="fi-FI" dirty="0" err="1"/>
              <a:t>costs</a:t>
            </a:r>
            <a:r>
              <a:rPr lang="fi-FI" dirty="0"/>
              <a:t>.</a:t>
            </a:r>
          </a:p>
          <a:p>
            <a:r>
              <a:rPr lang="fi-FI" dirty="0"/>
              <a:t>Building </a:t>
            </a:r>
            <a:r>
              <a:rPr lang="fi-FI" dirty="0" err="1"/>
              <a:t>linear</a:t>
            </a:r>
            <a:r>
              <a:rPr lang="fi-FI" dirty="0"/>
              <a:t> regression </a:t>
            </a:r>
            <a:r>
              <a:rPr lang="fi-FI" dirty="0" err="1"/>
              <a:t>model</a:t>
            </a:r>
            <a:r>
              <a:rPr lang="fi-FI" dirty="0"/>
              <a:t> </a:t>
            </a:r>
            <a:r>
              <a:rPr lang="fi-FI" dirty="0" err="1"/>
              <a:t>with</a:t>
            </a:r>
            <a:r>
              <a:rPr lang="fi-FI" dirty="0"/>
              <a:t> </a:t>
            </a:r>
            <a:r>
              <a:rPr lang="fi-FI" dirty="0" err="1"/>
              <a:t>all</a:t>
            </a:r>
            <a:r>
              <a:rPr lang="fi-FI" dirty="0"/>
              <a:t> </a:t>
            </a:r>
            <a:r>
              <a:rPr lang="fi-FI" dirty="0" err="1"/>
              <a:t>variables</a:t>
            </a:r>
            <a:endParaRPr lang="fi-FI" dirty="0"/>
          </a:p>
          <a:p>
            <a:endParaRPr lang="fi-FI" dirty="0"/>
          </a:p>
          <a:p>
            <a:pPr marL="0" indent="0">
              <a:buNone/>
            </a:pPr>
            <a:endParaRPr lang="fi-FI" dirty="0"/>
          </a:p>
          <a:p>
            <a:endParaRPr lang="fi-FI" dirty="0"/>
          </a:p>
          <a:p>
            <a:r>
              <a:rPr lang="fi-FI" dirty="0"/>
              <a:t>Output</a:t>
            </a:r>
          </a:p>
          <a:p>
            <a:endParaRPr lang="fi-FI" dirty="0"/>
          </a:p>
        </p:txBody>
      </p:sp>
      <p:pic>
        <p:nvPicPr>
          <p:cNvPr id="7" name="Picture 6">
            <a:extLst>
              <a:ext uri="{FF2B5EF4-FFF2-40B4-BE49-F238E27FC236}">
                <a16:creationId xmlns:a16="http://schemas.microsoft.com/office/drawing/2014/main" id="{FE3E5F68-3010-42D0-AFEB-0ED211B362C1}"/>
              </a:ext>
            </a:extLst>
          </p:cNvPr>
          <p:cNvPicPr/>
          <p:nvPr/>
        </p:nvPicPr>
        <p:blipFill>
          <a:blip r:embed="rId2"/>
          <a:stretch>
            <a:fillRect/>
          </a:stretch>
        </p:blipFill>
        <p:spPr>
          <a:xfrm>
            <a:off x="677334" y="3051211"/>
            <a:ext cx="4932535" cy="2590139"/>
          </a:xfrm>
          <a:prstGeom prst="rect">
            <a:avLst/>
          </a:prstGeom>
        </p:spPr>
      </p:pic>
      <p:pic>
        <p:nvPicPr>
          <p:cNvPr id="8" name="Picture 7">
            <a:extLst>
              <a:ext uri="{FF2B5EF4-FFF2-40B4-BE49-F238E27FC236}">
                <a16:creationId xmlns:a16="http://schemas.microsoft.com/office/drawing/2014/main" id="{CFA1D2B1-12F0-431C-A621-1336F2C7F4E2}"/>
              </a:ext>
            </a:extLst>
          </p:cNvPr>
          <p:cNvPicPr>
            <a:picLocks noChangeAspect="1"/>
          </p:cNvPicPr>
          <p:nvPr/>
        </p:nvPicPr>
        <p:blipFill>
          <a:blip r:embed="rId3"/>
          <a:stretch>
            <a:fillRect/>
          </a:stretch>
        </p:blipFill>
        <p:spPr>
          <a:xfrm>
            <a:off x="828674" y="1439490"/>
            <a:ext cx="7140931" cy="988869"/>
          </a:xfrm>
          <a:prstGeom prst="rect">
            <a:avLst/>
          </a:prstGeom>
        </p:spPr>
      </p:pic>
      <p:sp>
        <p:nvSpPr>
          <p:cNvPr id="13" name="TextBox 12">
            <a:extLst>
              <a:ext uri="{FF2B5EF4-FFF2-40B4-BE49-F238E27FC236}">
                <a16:creationId xmlns:a16="http://schemas.microsoft.com/office/drawing/2014/main" id="{4B366FBF-48E7-4308-B6DA-97F403B00FC0}"/>
              </a:ext>
            </a:extLst>
          </p:cNvPr>
          <p:cNvSpPr txBox="1"/>
          <p:nvPr/>
        </p:nvSpPr>
        <p:spPr>
          <a:xfrm>
            <a:off x="677334" y="5751216"/>
            <a:ext cx="7343775" cy="646331"/>
          </a:xfrm>
          <a:prstGeom prst="rect">
            <a:avLst/>
          </a:prstGeom>
          <a:noFill/>
        </p:spPr>
        <p:txBody>
          <a:bodyPr wrap="square" rtlCol="0">
            <a:spAutoFit/>
          </a:bodyPr>
          <a:lstStyle/>
          <a:p>
            <a:r>
              <a:rPr lang="fi-FI" dirty="0"/>
              <a:t>p </a:t>
            </a:r>
            <a:r>
              <a:rPr lang="fi-FI" dirty="0" err="1"/>
              <a:t>value</a:t>
            </a:r>
            <a:r>
              <a:rPr lang="fi-FI" dirty="0"/>
              <a:t> is </a:t>
            </a:r>
            <a:r>
              <a:rPr lang="fi-FI" dirty="0" err="1"/>
              <a:t>high</a:t>
            </a:r>
            <a:r>
              <a:rPr lang="fi-FI" dirty="0"/>
              <a:t> for </a:t>
            </a:r>
            <a:r>
              <a:rPr lang="fi-FI" dirty="0" err="1"/>
              <a:t>Female</a:t>
            </a:r>
            <a:r>
              <a:rPr lang="fi-FI" dirty="0"/>
              <a:t> and </a:t>
            </a:r>
            <a:r>
              <a:rPr lang="fi-FI" dirty="0" err="1"/>
              <a:t>Race</a:t>
            </a:r>
            <a:r>
              <a:rPr lang="fi-FI" dirty="0"/>
              <a:t> </a:t>
            </a:r>
            <a:r>
              <a:rPr lang="fi-FI" dirty="0" err="1"/>
              <a:t>attribute</a:t>
            </a:r>
            <a:r>
              <a:rPr lang="fi-FI" dirty="0"/>
              <a:t> </a:t>
            </a:r>
            <a:r>
              <a:rPr lang="fi-FI" dirty="0" err="1"/>
              <a:t>making</a:t>
            </a:r>
            <a:r>
              <a:rPr lang="fi-FI" dirty="0"/>
              <a:t> </a:t>
            </a:r>
            <a:r>
              <a:rPr lang="fi-FI" dirty="0" err="1"/>
              <a:t>them</a:t>
            </a:r>
            <a:r>
              <a:rPr lang="fi-FI" dirty="0"/>
              <a:t> </a:t>
            </a:r>
            <a:r>
              <a:rPr lang="fi-FI" dirty="0" err="1"/>
              <a:t>insignificant</a:t>
            </a:r>
            <a:r>
              <a:rPr lang="fi-FI" dirty="0"/>
              <a:t> </a:t>
            </a:r>
            <a:r>
              <a:rPr lang="fi-FI" dirty="0" err="1"/>
              <a:t>variables</a:t>
            </a:r>
            <a:endParaRPr lang="fi-FI" dirty="0"/>
          </a:p>
        </p:txBody>
      </p:sp>
    </p:spTree>
    <p:extLst>
      <p:ext uri="{BB962C8B-B14F-4D97-AF65-F5344CB8AC3E}">
        <p14:creationId xmlns:p14="http://schemas.microsoft.com/office/powerpoint/2010/main" val="273675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AAA2-C4AB-49C8-9201-92CCB06BF734}"/>
              </a:ext>
            </a:extLst>
          </p:cNvPr>
          <p:cNvSpPr>
            <a:spLocks noGrp="1"/>
          </p:cNvSpPr>
          <p:nvPr>
            <p:ph type="title"/>
          </p:nvPr>
        </p:nvSpPr>
        <p:spPr>
          <a:xfrm>
            <a:off x="477310" y="288316"/>
            <a:ext cx="8596668" cy="1130909"/>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7" name="Text Placeholder 6">
            <a:extLst>
              <a:ext uri="{FF2B5EF4-FFF2-40B4-BE49-F238E27FC236}">
                <a16:creationId xmlns:a16="http://schemas.microsoft.com/office/drawing/2014/main" id="{6295113E-53C2-4E36-BB5F-1262FCA04B76}"/>
              </a:ext>
            </a:extLst>
          </p:cNvPr>
          <p:cNvSpPr>
            <a:spLocks noGrp="1"/>
          </p:cNvSpPr>
          <p:nvPr>
            <p:ph type="body" idx="1"/>
          </p:nvPr>
        </p:nvSpPr>
        <p:spPr>
          <a:xfrm>
            <a:off x="677335" y="5257800"/>
            <a:ext cx="8596668" cy="783562"/>
          </a:xfrm>
        </p:spPr>
        <p:txBody>
          <a:bodyPr/>
          <a:lstStyle/>
          <a:p>
            <a:r>
              <a:rPr lang="fi-FI" dirty="0"/>
              <a:t>No </a:t>
            </a:r>
            <a:r>
              <a:rPr lang="fi-FI" dirty="0" err="1"/>
              <a:t>Homoskedasticity</a:t>
            </a:r>
            <a:r>
              <a:rPr lang="fi-FI" dirty="0"/>
              <a:t> and </a:t>
            </a:r>
            <a:r>
              <a:rPr lang="fi-FI" dirty="0" err="1"/>
              <a:t>Normality</a:t>
            </a:r>
            <a:r>
              <a:rPr lang="fi-FI" dirty="0"/>
              <a:t> </a:t>
            </a:r>
            <a:r>
              <a:rPr lang="fi-FI" dirty="0" err="1"/>
              <a:t>observed</a:t>
            </a:r>
            <a:r>
              <a:rPr lang="fi-FI" dirty="0"/>
              <a:t> for </a:t>
            </a:r>
            <a:r>
              <a:rPr lang="fi-FI" dirty="0" err="1"/>
              <a:t>model</a:t>
            </a:r>
            <a:r>
              <a:rPr lang="fi-FI" dirty="0"/>
              <a:t> fit_6.0</a:t>
            </a:r>
          </a:p>
        </p:txBody>
      </p:sp>
      <p:pic>
        <p:nvPicPr>
          <p:cNvPr id="4" name="Content Placeholder 3">
            <a:extLst>
              <a:ext uri="{FF2B5EF4-FFF2-40B4-BE49-F238E27FC236}">
                <a16:creationId xmlns:a16="http://schemas.microsoft.com/office/drawing/2014/main" id="{DA93F85E-96E9-4340-BF03-CC16CC2C755F}"/>
              </a:ext>
            </a:extLst>
          </p:cNvPr>
          <p:cNvPicPr>
            <a:picLocks noGrp="1"/>
          </p:cNvPicPr>
          <p:nvPr>
            <p:ph idx="4294967295"/>
          </p:nvPr>
        </p:nvPicPr>
        <p:blipFill>
          <a:blip r:embed="rId2"/>
          <a:stretch>
            <a:fillRect/>
          </a:stretch>
        </p:blipFill>
        <p:spPr>
          <a:xfrm>
            <a:off x="590550" y="1652588"/>
            <a:ext cx="2981325" cy="647700"/>
          </a:xfrm>
          <a:prstGeom prst="rect">
            <a:avLst/>
          </a:prstGeom>
        </p:spPr>
      </p:pic>
      <p:pic>
        <p:nvPicPr>
          <p:cNvPr id="5" name="Picture 4">
            <a:extLst>
              <a:ext uri="{FF2B5EF4-FFF2-40B4-BE49-F238E27FC236}">
                <a16:creationId xmlns:a16="http://schemas.microsoft.com/office/drawing/2014/main" id="{61B1EABA-EB41-4B5E-BCBE-5005458B5491}"/>
              </a:ext>
            </a:extLst>
          </p:cNvPr>
          <p:cNvPicPr/>
          <p:nvPr/>
        </p:nvPicPr>
        <p:blipFill>
          <a:blip r:embed="rId3"/>
          <a:stretch>
            <a:fillRect/>
          </a:stretch>
        </p:blipFill>
        <p:spPr>
          <a:xfrm>
            <a:off x="576390" y="2327276"/>
            <a:ext cx="4399279" cy="2870517"/>
          </a:xfrm>
          <a:prstGeom prst="rect">
            <a:avLst/>
          </a:prstGeom>
        </p:spPr>
      </p:pic>
      <p:pic>
        <p:nvPicPr>
          <p:cNvPr id="6" name="Picture 5">
            <a:extLst>
              <a:ext uri="{FF2B5EF4-FFF2-40B4-BE49-F238E27FC236}">
                <a16:creationId xmlns:a16="http://schemas.microsoft.com/office/drawing/2014/main" id="{BC4DE385-AA3C-4BE8-9120-D448D223B4F4}"/>
              </a:ext>
            </a:extLst>
          </p:cNvPr>
          <p:cNvPicPr/>
          <p:nvPr/>
        </p:nvPicPr>
        <p:blipFill>
          <a:blip r:embed="rId4"/>
          <a:stretch>
            <a:fillRect/>
          </a:stretch>
        </p:blipFill>
        <p:spPr>
          <a:xfrm>
            <a:off x="5619750" y="2300288"/>
            <a:ext cx="3848100" cy="2895123"/>
          </a:xfrm>
          <a:prstGeom prst="rect">
            <a:avLst/>
          </a:prstGeom>
        </p:spPr>
      </p:pic>
    </p:spTree>
    <p:extLst>
      <p:ext uri="{BB962C8B-B14F-4D97-AF65-F5344CB8AC3E}">
        <p14:creationId xmlns:p14="http://schemas.microsoft.com/office/powerpoint/2010/main" val="351972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48C1-68D6-4149-B07F-DD46E53A8220}"/>
              </a:ext>
            </a:extLst>
          </p:cNvPr>
          <p:cNvSpPr>
            <a:spLocks noGrp="1"/>
          </p:cNvSpPr>
          <p:nvPr>
            <p:ph type="title"/>
          </p:nvPr>
        </p:nvSpPr>
        <p:spPr>
          <a:xfrm>
            <a:off x="391585" y="103573"/>
            <a:ext cx="8596668" cy="677662"/>
          </a:xfrm>
        </p:spPr>
        <p:txBody>
          <a:bodyPr>
            <a:normAutofit/>
          </a:bodyPr>
          <a:lstStyle/>
          <a:p>
            <a:r>
              <a:rPr lang="fi-FI" sz="2400" dirty="0"/>
              <a:t>Statistical </a:t>
            </a:r>
            <a:r>
              <a:rPr lang="fi-FI" sz="2400" dirty="0" err="1"/>
              <a:t>algorithm</a:t>
            </a:r>
            <a:r>
              <a:rPr lang="fi-FI" sz="2400" dirty="0"/>
              <a:t> </a:t>
            </a:r>
            <a:r>
              <a:rPr lang="fi-FI" sz="2400" dirty="0" err="1"/>
              <a:t>execution</a:t>
            </a:r>
            <a:r>
              <a:rPr lang="fi-FI" sz="2400" dirty="0"/>
              <a:t> – </a:t>
            </a:r>
            <a:r>
              <a:rPr lang="fi-FI" sz="2400" dirty="0" err="1"/>
              <a:t>Rcode</a:t>
            </a:r>
            <a:r>
              <a:rPr lang="fi-FI" sz="2400" dirty="0"/>
              <a:t> and </a:t>
            </a:r>
            <a:r>
              <a:rPr lang="fi-FI" sz="2400" dirty="0" err="1"/>
              <a:t>outputs</a:t>
            </a:r>
            <a:endParaRPr lang="fi-FI" sz="2400" dirty="0"/>
          </a:p>
        </p:txBody>
      </p:sp>
      <p:sp>
        <p:nvSpPr>
          <p:cNvPr id="3" name="Text Placeholder 2">
            <a:extLst>
              <a:ext uri="{FF2B5EF4-FFF2-40B4-BE49-F238E27FC236}">
                <a16:creationId xmlns:a16="http://schemas.microsoft.com/office/drawing/2014/main" id="{7647970E-3077-4BB0-B4A8-C3D6A72704C7}"/>
              </a:ext>
            </a:extLst>
          </p:cNvPr>
          <p:cNvSpPr>
            <a:spLocks noGrp="1"/>
          </p:cNvSpPr>
          <p:nvPr>
            <p:ph type="body" idx="1"/>
          </p:nvPr>
        </p:nvSpPr>
        <p:spPr>
          <a:xfrm>
            <a:off x="391585" y="3831679"/>
            <a:ext cx="8596668" cy="1570962"/>
          </a:xfrm>
        </p:spPr>
        <p:txBody>
          <a:bodyPr/>
          <a:lstStyle/>
          <a:p>
            <a:r>
              <a:rPr lang="fi-FI" dirty="0" err="1"/>
              <a:t>High</a:t>
            </a:r>
            <a:r>
              <a:rPr lang="fi-FI" dirty="0"/>
              <a:t> p </a:t>
            </a:r>
            <a:r>
              <a:rPr lang="fi-FI" dirty="0" err="1"/>
              <a:t>value</a:t>
            </a:r>
            <a:r>
              <a:rPr lang="fi-FI" dirty="0"/>
              <a:t> </a:t>
            </a:r>
            <a:r>
              <a:rPr lang="fi-FI" dirty="0" err="1"/>
              <a:t>indicated</a:t>
            </a:r>
            <a:r>
              <a:rPr lang="fi-FI" dirty="0"/>
              <a:t> </a:t>
            </a:r>
            <a:r>
              <a:rPr lang="fi-FI" dirty="0" err="1"/>
              <a:t>there</a:t>
            </a:r>
            <a:r>
              <a:rPr lang="fi-FI" dirty="0"/>
              <a:t> is no </a:t>
            </a:r>
            <a:r>
              <a:rPr lang="fi-FI" dirty="0" err="1"/>
              <a:t>correlation</a:t>
            </a:r>
            <a:r>
              <a:rPr lang="fi-FI" dirty="0"/>
              <a:t> </a:t>
            </a:r>
            <a:r>
              <a:rPr lang="fi-FI" dirty="0" err="1"/>
              <a:t>between</a:t>
            </a:r>
            <a:r>
              <a:rPr lang="fi-FI" dirty="0"/>
              <a:t> </a:t>
            </a:r>
            <a:r>
              <a:rPr lang="fi-FI" dirty="0" err="1"/>
              <a:t>error</a:t>
            </a:r>
            <a:r>
              <a:rPr lang="fi-FI" dirty="0"/>
              <a:t>  for </a:t>
            </a:r>
            <a:r>
              <a:rPr lang="fi-FI" dirty="0" err="1"/>
              <a:t>model</a:t>
            </a:r>
            <a:r>
              <a:rPr lang="fi-FI" dirty="0"/>
              <a:t> fit_6.0 </a:t>
            </a:r>
          </a:p>
        </p:txBody>
      </p:sp>
      <p:pic>
        <p:nvPicPr>
          <p:cNvPr id="4" name="Picture 3">
            <a:extLst>
              <a:ext uri="{FF2B5EF4-FFF2-40B4-BE49-F238E27FC236}">
                <a16:creationId xmlns:a16="http://schemas.microsoft.com/office/drawing/2014/main" id="{AADB6A36-B4E3-43C5-BCE4-FB25861EE693}"/>
              </a:ext>
            </a:extLst>
          </p:cNvPr>
          <p:cNvPicPr/>
          <p:nvPr/>
        </p:nvPicPr>
        <p:blipFill>
          <a:blip r:embed="rId2"/>
          <a:stretch>
            <a:fillRect/>
          </a:stretch>
        </p:blipFill>
        <p:spPr>
          <a:xfrm>
            <a:off x="542925" y="923866"/>
            <a:ext cx="2352675" cy="647700"/>
          </a:xfrm>
          <a:prstGeom prst="rect">
            <a:avLst/>
          </a:prstGeom>
        </p:spPr>
      </p:pic>
      <p:pic>
        <p:nvPicPr>
          <p:cNvPr id="5" name="Picture 4">
            <a:extLst>
              <a:ext uri="{FF2B5EF4-FFF2-40B4-BE49-F238E27FC236}">
                <a16:creationId xmlns:a16="http://schemas.microsoft.com/office/drawing/2014/main" id="{260F8F36-6651-49FA-A243-127E324BC2E9}"/>
              </a:ext>
            </a:extLst>
          </p:cNvPr>
          <p:cNvPicPr/>
          <p:nvPr/>
        </p:nvPicPr>
        <p:blipFill>
          <a:blip r:embed="rId3"/>
          <a:stretch>
            <a:fillRect/>
          </a:stretch>
        </p:blipFill>
        <p:spPr>
          <a:xfrm>
            <a:off x="542925" y="2212303"/>
            <a:ext cx="5553075" cy="1095375"/>
          </a:xfrm>
          <a:prstGeom prst="rect">
            <a:avLst/>
          </a:prstGeom>
        </p:spPr>
      </p:pic>
    </p:spTree>
    <p:extLst>
      <p:ext uri="{BB962C8B-B14F-4D97-AF65-F5344CB8AC3E}">
        <p14:creationId xmlns:p14="http://schemas.microsoft.com/office/powerpoint/2010/main" val="401509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C260-59C6-4885-A7CE-1CBE702DFF95}"/>
              </a:ext>
            </a:extLst>
          </p:cNvPr>
          <p:cNvSpPr>
            <a:spLocks noGrp="1"/>
          </p:cNvSpPr>
          <p:nvPr>
            <p:ph type="title"/>
          </p:nvPr>
        </p:nvSpPr>
        <p:spPr>
          <a:xfrm>
            <a:off x="469290" y="228233"/>
            <a:ext cx="8596668" cy="850746"/>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2D0B46ED-D75E-446A-9D34-D0D5DF0014F6}"/>
              </a:ext>
            </a:extLst>
          </p:cNvPr>
          <p:cNvSpPr>
            <a:spLocks noGrp="1"/>
          </p:cNvSpPr>
          <p:nvPr>
            <p:ph type="body" idx="1"/>
          </p:nvPr>
        </p:nvSpPr>
        <p:spPr/>
        <p:txBody>
          <a:bodyPr/>
          <a:lstStyle/>
          <a:p>
            <a:r>
              <a:rPr lang="fi-FI" dirty="0"/>
              <a:t>Second </a:t>
            </a:r>
            <a:r>
              <a:rPr lang="fi-FI" dirty="0" err="1"/>
              <a:t>model</a:t>
            </a:r>
            <a:r>
              <a:rPr lang="fi-FI" dirty="0"/>
              <a:t> fit_6.1 </a:t>
            </a:r>
            <a:r>
              <a:rPr lang="fi-FI" dirty="0" err="1"/>
              <a:t>after</a:t>
            </a:r>
            <a:r>
              <a:rPr lang="fi-FI" dirty="0"/>
              <a:t> </a:t>
            </a:r>
            <a:r>
              <a:rPr lang="fi-FI" dirty="0" err="1"/>
              <a:t>dropping</a:t>
            </a:r>
            <a:r>
              <a:rPr lang="fi-FI" dirty="0"/>
              <a:t> </a:t>
            </a:r>
            <a:r>
              <a:rPr lang="fi-FI" dirty="0" err="1"/>
              <a:t>Race</a:t>
            </a:r>
            <a:r>
              <a:rPr lang="fi-FI" dirty="0"/>
              <a:t> </a:t>
            </a:r>
            <a:r>
              <a:rPr lang="fi-FI" dirty="0" err="1"/>
              <a:t>attribute</a:t>
            </a:r>
            <a:r>
              <a:rPr lang="fi-FI" dirty="0"/>
              <a:t>. </a:t>
            </a:r>
            <a:r>
              <a:rPr lang="fi-FI" dirty="0" err="1"/>
              <a:t>High</a:t>
            </a:r>
            <a:r>
              <a:rPr lang="fi-FI" dirty="0"/>
              <a:t> p </a:t>
            </a:r>
            <a:r>
              <a:rPr lang="fi-FI" dirty="0" err="1"/>
              <a:t>value</a:t>
            </a:r>
            <a:r>
              <a:rPr lang="fi-FI" dirty="0"/>
              <a:t> for </a:t>
            </a:r>
            <a:r>
              <a:rPr lang="fi-FI" dirty="0" err="1"/>
              <a:t>Female</a:t>
            </a:r>
            <a:r>
              <a:rPr lang="fi-FI" dirty="0"/>
              <a:t> </a:t>
            </a:r>
            <a:r>
              <a:rPr lang="fi-FI" dirty="0" err="1"/>
              <a:t>attribute</a:t>
            </a:r>
            <a:r>
              <a:rPr lang="fi-FI" dirty="0"/>
              <a:t> is </a:t>
            </a:r>
            <a:r>
              <a:rPr lang="fi-FI" dirty="0" err="1"/>
              <a:t>observed</a:t>
            </a:r>
            <a:r>
              <a:rPr lang="fi-FI" dirty="0"/>
              <a:t> </a:t>
            </a:r>
            <a:r>
              <a:rPr lang="fi-FI" dirty="0" err="1"/>
              <a:t>making</a:t>
            </a:r>
            <a:r>
              <a:rPr lang="fi-FI" dirty="0"/>
              <a:t> it an </a:t>
            </a:r>
            <a:r>
              <a:rPr lang="fi-FI" dirty="0" err="1"/>
              <a:t>insignificant</a:t>
            </a:r>
            <a:r>
              <a:rPr lang="fi-FI" dirty="0"/>
              <a:t> </a:t>
            </a:r>
            <a:r>
              <a:rPr lang="fi-FI" dirty="0" err="1"/>
              <a:t>variable</a:t>
            </a:r>
            <a:endParaRPr lang="fi-FI" dirty="0"/>
          </a:p>
        </p:txBody>
      </p:sp>
      <p:pic>
        <p:nvPicPr>
          <p:cNvPr id="4" name="Picture 3">
            <a:extLst>
              <a:ext uri="{FF2B5EF4-FFF2-40B4-BE49-F238E27FC236}">
                <a16:creationId xmlns:a16="http://schemas.microsoft.com/office/drawing/2014/main" id="{3BBEC403-7D68-4EA0-A54B-160F5571935E}"/>
              </a:ext>
            </a:extLst>
          </p:cNvPr>
          <p:cNvPicPr/>
          <p:nvPr/>
        </p:nvPicPr>
        <p:blipFill>
          <a:blip r:embed="rId2"/>
          <a:stretch>
            <a:fillRect/>
          </a:stretch>
        </p:blipFill>
        <p:spPr>
          <a:xfrm>
            <a:off x="469290" y="1274494"/>
            <a:ext cx="5731510" cy="580390"/>
          </a:xfrm>
          <a:prstGeom prst="rect">
            <a:avLst/>
          </a:prstGeom>
        </p:spPr>
      </p:pic>
      <p:pic>
        <p:nvPicPr>
          <p:cNvPr id="5" name="Picture 4">
            <a:extLst>
              <a:ext uri="{FF2B5EF4-FFF2-40B4-BE49-F238E27FC236}">
                <a16:creationId xmlns:a16="http://schemas.microsoft.com/office/drawing/2014/main" id="{92D9E388-CD60-4C11-9BD9-B33B5670BA18}"/>
              </a:ext>
            </a:extLst>
          </p:cNvPr>
          <p:cNvPicPr/>
          <p:nvPr/>
        </p:nvPicPr>
        <p:blipFill>
          <a:blip r:embed="rId3"/>
          <a:stretch>
            <a:fillRect/>
          </a:stretch>
        </p:blipFill>
        <p:spPr>
          <a:xfrm>
            <a:off x="469290" y="2039811"/>
            <a:ext cx="5731510" cy="2394585"/>
          </a:xfrm>
          <a:prstGeom prst="rect">
            <a:avLst/>
          </a:prstGeom>
        </p:spPr>
      </p:pic>
    </p:spTree>
    <p:extLst>
      <p:ext uri="{BB962C8B-B14F-4D97-AF65-F5344CB8AC3E}">
        <p14:creationId xmlns:p14="http://schemas.microsoft.com/office/powerpoint/2010/main" val="96860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22A6-51F8-4FF2-9833-6CB5050AE15F}"/>
              </a:ext>
            </a:extLst>
          </p:cNvPr>
          <p:cNvSpPr>
            <a:spLocks noGrp="1"/>
          </p:cNvSpPr>
          <p:nvPr>
            <p:ph type="title"/>
          </p:nvPr>
        </p:nvSpPr>
        <p:spPr>
          <a:xfrm>
            <a:off x="838200" y="365125"/>
            <a:ext cx="6983027" cy="655807"/>
          </a:xfrm>
        </p:spPr>
        <p:txBody>
          <a:bodyPr>
            <a:normAutofit/>
          </a:bodyPr>
          <a:lstStyle/>
          <a:p>
            <a:r>
              <a:rPr lang="fi-FI" b="1" dirty="0"/>
              <a:t>Business </a:t>
            </a:r>
            <a:r>
              <a:rPr lang="fi-FI" b="1" dirty="0" err="1"/>
              <a:t>Scenario</a:t>
            </a:r>
            <a:endParaRPr lang="fi-FI" b="1" dirty="0"/>
          </a:p>
        </p:txBody>
      </p:sp>
      <p:sp>
        <p:nvSpPr>
          <p:cNvPr id="3" name="Content Placeholder 2">
            <a:extLst>
              <a:ext uri="{FF2B5EF4-FFF2-40B4-BE49-F238E27FC236}">
                <a16:creationId xmlns:a16="http://schemas.microsoft.com/office/drawing/2014/main" id="{93EB02C0-8239-4908-96E0-9ABC746AF274}"/>
              </a:ext>
            </a:extLst>
          </p:cNvPr>
          <p:cNvSpPr>
            <a:spLocks noGrp="1"/>
          </p:cNvSpPr>
          <p:nvPr>
            <p:ph idx="1"/>
          </p:nvPr>
        </p:nvSpPr>
        <p:spPr>
          <a:xfrm>
            <a:off x="838200" y="1346231"/>
            <a:ext cx="8616518" cy="4351338"/>
          </a:xfrm>
        </p:spPr>
        <p:txBody>
          <a:bodyPr>
            <a:normAutofit/>
          </a:bodyPr>
          <a:lstStyle/>
          <a:p>
            <a:r>
              <a:rPr lang="en-US" sz="2600" dirty="0"/>
              <a:t>A nationwide survey of hospital costs conducted by the US Agency for Healthcare consists of hospital records of inpatient samples. The given data is restricted to the city of Wisconsin and relates to patients in the age group 0-17 years. The agency wants to analyze the data to research on healthcare costs and their utilization.</a:t>
            </a:r>
          </a:p>
          <a:p>
            <a:r>
              <a:rPr lang="en-US" sz="2600" b="1" dirty="0"/>
              <a:t>Domain:</a:t>
            </a:r>
            <a:r>
              <a:rPr lang="en-US" sz="2600" dirty="0"/>
              <a:t> Healthcare</a:t>
            </a:r>
          </a:p>
          <a:p>
            <a:endParaRPr lang="fi-FI" sz="2600" dirty="0"/>
          </a:p>
        </p:txBody>
      </p:sp>
    </p:spTree>
    <p:extLst>
      <p:ext uri="{BB962C8B-B14F-4D97-AF65-F5344CB8AC3E}">
        <p14:creationId xmlns:p14="http://schemas.microsoft.com/office/powerpoint/2010/main" val="362729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3C34-7287-4C9D-900F-9FAA00B5FF21}"/>
              </a:ext>
            </a:extLst>
          </p:cNvPr>
          <p:cNvSpPr>
            <a:spLocks noGrp="1"/>
          </p:cNvSpPr>
          <p:nvPr>
            <p:ph type="title"/>
          </p:nvPr>
        </p:nvSpPr>
        <p:spPr>
          <a:xfrm>
            <a:off x="126919" y="162403"/>
            <a:ext cx="8596668" cy="1098226"/>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F99C7FFC-9616-4D29-962C-276B5874461D}"/>
              </a:ext>
            </a:extLst>
          </p:cNvPr>
          <p:cNvSpPr>
            <a:spLocks noGrp="1"/>
          </p:cNvSpPr>
          <p:nvPr>
            <p:ph type="body" idx="1"/>
          </p:nvPr>
        </p:nvSpPr>
        <p:spPr>
          <a:xfrm>
            <a:off x="677335" y="5317724"/>
            <a:ext cx="8596668" cy="723638"/>
          </a:xfrm>
        </p:spPr>
        <p:txBody>
          <a:bodyPr/>
          <a:lstStyle/>
          <a:p>
            <a:r>
              <a:rPr lang="fi-FI" dirty="0"/>
              <a:t>No </a:t>
            </a:r>
            <a:r>
              <a:rPr lang="fi-FI" dirty="0" err="1"/>
              <a:t>Homoskedasticity</a:t>
            </a:r>
            <a:r>
              <a:rPr lang="fi-FI" dirty="0"/>
              <a:t> and </a:t>
            </a:r>
            <a:r>
              <a:rPr lang="fi-FI" dirty="0" err="1"/>
              <a:t>Normality</a:t>
            </a:r>
            <a:r>
              <a:rPr lang="fi-FI" dirty="0"/>
              <a:t> </a:t>
            </a:r>
            <a:r>
              <a:rPr lang="fi-FI" dirty="0" err="1"/>
              <a:t>observed</a:t>
            </a:r>
            <a:r>
              <a:rPr lang="fi-FI" dirty="0"/>
              <a:t> for </a:t>
            </a:r>
            <a:r>
              <a:rPr lang="fi-FI" dirty="0" err="1"/>
              <a:t>model</a:t>
            </a:r>
            <a:r>
              <a:rPr lang="fi-FI" dirty="0"/>
              <a:t> fit_6.1</a:t>
            </a:r>
          </a:p>
          <a:p>
            <a:endParaRPr lang="fi-FI" dirty="0"/>
          </a:p>
        </p:txBody>
      </p:sp>
      <p:pic>
        <p:nvPicPr>
          <p:cNvPr id="4" name="Picture 3">
            <a:extLst>
              <a:ext uri="{FF2B5EF4-FFF2-40B4-BE49-F238E27FC236}">
                <a16:creationId xmlns:a16="http://schemas.microsoft.com/office/drawing/2014/main" id="{CF806009-7E58-4D7F-B37E-6E85190293DA}"/>
              </a:ext>
            </a:extLst>
          </p:cNvPr>
          <p:cNvPicPr/>
          <p:nvPr/>
        </p:nvPicPr>
        <p:blipFill>
          <a:blip r:embed="rId2"/>
          <a:stretch>
            <a:fillRect/>
          </a:stretch>
        </p:blipFill>
        <p:spPr>
          <a:xfrm>
            <a:off x="387242" y="1762865"/>
            <a:ext cx="1971675" cy="438150"/>
          </a:xfrm>
          <a:prstGeom prst="rect">
            <a:avLst/>
          </a:prstGeom>
        </p:spPr>
      </p:pic>
      <p:pic>
        <p:nvPicPr>
          <p:cNvPr id="5" name="Picture 4">
            <a:extLst>
              <a:ext uri="{FF2B5EF4-FFF2-40B4-BE49-F238E27FC236}">
                <a16:creationId xmlns:a16="http://schemas.microsoft.com/office/drawing/2014/main" id="{2B8563F8-F7D4-45E0-9A8D-6CC6DF9847A4}"/>
              </a:ext>
            </a:extLst>
          </p:cNvPr>
          <p:cNvPicPr/>
          <p:nvPr/>
        </p:nvPicPr>
        <p:blipFill>
          <a:blip r:embed="rId3"/>
          <a:stretch>
            <a:fillRect/>
          </a:stretch>
        </p:blipFill>
        <p:spPr>
          <a:xfrm>
            <a:off x="621425" y="2108632"/>
            <a:ext cx="4354244" cy="3018978"/>
          </a:xfrm>
          <a:prstGeom prst="rect">
            <a:avLst/>
          </a:prstGeom>
        </p:spPr>
      </p:pic>
      <p:pic>
        <p:nvPicPr>
          <p:cNvPr id="6" name="Picture 5">
            <a:extLst>
              <a:ext uri="{FF2B5EF4-FFF2-40B4-BE49-F238E27FC236}">
                <a16:creationId xmlns:a16="http://schemas.microsoft.com/office/drawing/2014/main" id="{CF0018DA-35DB-4C2B-A2BE-8D6DC52BF675}"/>
              </a:ext>
            </a:extLst>
          </p:cNvPr>
          <p:cNvPicPr/>
          <p:nvPr/>
        </p:nvPicPr>
        <p:blipFill>
          <a:blip r:embed="rId4"/>
          <a:stretch>
            <a:fillRect/>
          </a:stretch>
        </p:blipFill>
        <p:spPr>
          <a:xfrm>
            <a:off x="5344357" y="2471153"/>
            <a:ext cx="3617398" cy="2656457"/>
          </a:xfrm>
          <a:prstGeom prst="rect">
            <a:avLst/>
          </a:prstGeom>
        </p:spPr>
      </p:pic>
    </p:spTree>
    <p:extLst>
      <p:ext uri="{BB962C8B-B14F-4D97-AF65-F5344CB8AC3E}">
        <p14:creationId xmlns:p14="http://schemas.microsoft.com/office/powerpoint/2010/main" val="1527622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CB6E-2D39-4A68-86C5-E63F6E073CE4}"/>
              </a:ext>
            </a:extLst>
          </p:cNvPr>
          <p:cNvSpPr>
            <a:spLocks noGrp="1"/>
          </p:cNvSpPr>
          <p:nvPr>
            <p:ph type="title"/>
          </p:nvPr>
        </p:nvSpPr>
        <p:spPr>
          <a:xfrm>
            <a:off x="544169" y="263372"/>
            <a:ext cx="8596668" cy="1210322"/>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00D57B07-BE2E-47BF-8BA4-4B1E1E96DBDD}"/>
              </a:ext>
            </a:extLst>
          </p:cNvPr>
          <p:cNvSpPr>
            <a:spLocks noGrp="1"/>
          </p:cNvSpPr>
          <p:nvPr>
            <p:ph type="body" idx="1"/>
          </p:nvPr>
        </p:nvSpPr>
        <p:spPr>
          <a:xfrm>
            <a:off x="677335" y="4470400"/>
            <a:ext cx="8596668" cy="1210322"/>
          </a:xfrm>
        </p:spPr>
        <p:txBody>
          <a:bodyPr/>
          <a:lstStyle/>
          <a:p>
            <a:r>
              <a:rPr lang="fi-FI" dirty="0" err="1"/>
              <a:t>High</a:t>
            </a:r>
            <a:r>
              <a:rPr lang="fi-FI" dirty="0"/>
              <a:t> p </a:t>
            </a:r>
            <a:r>
              <a:rPr lang="fi-FI" dirty="0" err="1"/>
              <a:t>value</a:t>
            </a:r>
            <a:r>
              <a:rPr lang="fi-FI" dirty="0"/>
              <a:t> </a:t>
            </a:r>
            <a:r>
              <a:rPr lang="fi-FI" dirty="0" err="1"/>
              <a:t>indicated</a:t>
            </a:r>
            <a:r>
              <a:rPr lang="fi-FI" dirty="0"/>
              <a:t> </a:t>
            </a:r>
            <a:r>
              <a:rPr lang="fi-FI" dirty="0" err="1"/>
              <a:t>there</a:t>
            </a:r>
            <a:r>
              <a:rPr lang="fi-FI" dirty="0"/>
              <a:t> is no </a:t>
            </a:r>
            <a:r>
              <a:rPr lang="fi-FI" dirty="0" err="1"/>
              <a:t>correlation</a:t>
            </a:r>
            <a:r>
              <a:rPr lang="fi-FI" dirty="0"/>
              <a:t> </a:t>
            </a:r>
            <a:r>
              <a:rPr lang="fi-FI" dirty="0" err="1"/>
              <a:t>between</a:t>
            </a:r>
            <a:r>
              <a:rPr lang="fi-FI" dirty="0"/>
              <a:t> </a:t>
            </a:r>
            <a:r>
              <a:rPr lang="fi-FI" dirty="0" err="1"/>
              <a:t>error</a:t>
            </a:r>
            <a:r>
              <a:rPr lang="fi-FI" dirty="0"/>
              <a:t> for  </a:t>
            </a:r>
            <a:r>
              <a:rPr lang="fi-FI" dirty="0" err="1"/>
              <a:t>model</a:t>
            </a:r>
            <a:r>
              <a:rPr lang="fi-FI" dirty="0"/>
              <a:t> fit_6.1</a:t>
            </a:r>
          </a:p>
          <a:p>
            <a:endParaRPr lang="fi-FI" dirty="0"/>
          </a:p>
        </p:txBody>
      </p:sp>
      <p:pic>
        <p:nvPicPr>
          <p:cNvPr id="4" name="Picture 3">
            <a:extLst>
              <a:ext uri="{FF2B5EF4-FFF2-40B4-BE49-F238E27FC236}">
                <a16:creationId xmlns:a16="http://schemas.microsoft.com/office/drawing/2014/main" id="{118DAB77-3780-4372-B4C3-6A0A587BB5E4}"/>
              </a:ext>
            </a:extLst>
          </p:cNvPr>
          <p:cNvPicPr/>
          <p:nvPr/>
        </p:nvPicPr>
        <p:blipFill>
          <a:blip r:embed="rId2"/>
          <a:stretch>
            <a:fillRect/>
          </a:stretch>
        </p:blipFill>
        <p:spPr>
          <a:xfrm>
            <a:off x="746649" y="1484791"/>
            <a:ext cx="1714500" cy="342900"/>
          </a:xfrm>
          <a:prstGeom prst="rect">
            <a:avLst/>
          </a:prstGeom>
        </p:spPr>
      </p:pic>
      <p:pic>
        <p:nvPicPr>
          <p:cNvPr id="5" name="Picture 4">
            <a:extLst>
              <a:ext uri="{FF2B5EF4-FFF2-40B4-BE49-F238E27FC236}">
                <a16:creationId xmlns:a16="http://schemas.microsoft.com/office/drawing/2014/main" id="{9B277FD5-92D4-4E71-B5B9-0BDA96358D63}"/>
              </a:ext>
            </a:extLst>
          </p:cNvPr>
          <p:cNvPicPr/>
          <p:nvPr/>
        </p:nvPicPr>
        <p:blipFill>
          <a:blip r:embed="rId3"/>
          <a:stretch>
            <a:fillRect/>
          </a:stretch>
        </p:blipFill>
        <p:spPr>
          <a:xfrm>
            <a:off x="677335" y="2387600"/>
            <a:ext cx="5229225" cy="1333500"/>
          </a:xfrm>
          <a:prstGeom prst="rect">
            <a:avLst/>
          </a:prstGeom>
        </p:spPr>
      </p:pic>
    </p:spTree>
    <p:extLst>
      <p:ext uri="{BB962C8B-B14F-4D97-AF65-F5344CB8AC3E}">
        <p14:creationId xmlns:p14="http://schemas.microsoft.com/office/powerpoint/2010/main" val="68829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F893-DF11-4FB1-8B64-21E53C2F9B65}"/>
              </a:ext>
            </a:extLst>
          </p:cNvPr>
          <p:cNvSpPr>
            <a:spLocks noGrp="1"/>
          </p:cNvSpPr>
          <p:nvPr>
            <p:ph type="title"/>
          </p:nvPr>
        </p:nvSpPr>
        <p:spPr>
          <a:xfrm>
            <a:off x="464271" y="352147"/>
            <a:ext cx="8596668" cy="828583"/>
          </a:xfrm>
        </p:spPr>
        <p:txBody>
          <a:bodyPr>
            <a:normAutofit fontScale="90000"/>
          </a:bodyPr>
          <a:lstStyle/>
          <a:p>
            <a:r>
              <a:rPr lang="fi-FI" sz="2900" dirty="0"/>
              <a:t>Statistical </a:t>
            </a:r>
            <a:r>
              <a:rPr lang="fi-FI" sz="2900" dirty="0" err="1"/>
              <a:t>algorithm</a:t>
            </a:r>
            <a:r>
              <a:rPr lang="fi-FI" sz="2900" dirty="0"/>
              <a:t> </a:t>
            </a:r>
            <a:r>
              <a:rPr lang="fi-FI" sz="2900" dirty="0" err="1"/>
              <a:t>execution</a:t>
            </a:r>
            <a:r>
              <a:rPr lang="fi-FI" sz="2900" dirty="0"/>
              <a:t> – </a:t>
            </a:r>
            <a:r>
              <a:rPr lang="fi-FI" sz="2900" dirty="0" err="1"/>
              <a:t>Rcode</a:t>
            </a:r>
            <a:r>
              <a:rPr lang="fi-FI" sz="2900" dirty="0"/>
              <a:t> and </a:t>
            </a:r>
            <a:r>
              <a:rPr lang="fi-FI" sz="2900" dirty="0" err="1"/>
              <a:t>outputs</a:t>
            </a:r>
            <a:endParaRPr lang="fi-FI" sz="2900" dirty="0"/>
          </a:p>
        </p:txBody>
      </p:sp>
      <p:sp>
        <p:nvSpPr>
          <p:cNvPr id="3" name="Text Placeholder 2">
            <a:extLst>
              <a:ext uri="{FF2B5EF4-FFF2-40B4-BE49-F238E27FC236}">
                <a16:creationId xmlns:a16="http://schemas.microsoft.com/office/drawing/2014/main" id="{6DA0BC67-FF06-4F9F-B39C-487F838899E1}"/>
              </a:ext>
            </a:extLst>
          </p:cNvPr>
          <p:cNvSpPr>
            <a:spLocks noGrp="1"/>
          </p:cNvSpPr>
          <p:nvPr>
            <p:ph type="body" idx="1"/>
          </p:nvPr>
        </p:nvSpPr>
        <p:spPr/>
        <p:txBody>
          <a:bodyPr/>
          <a:lstStyle/>
          <a:p>
            <a:r>
              <a:rPr lang="fi-FI" dirty="0" err="1"/>
              <a:t>Build</a:t>
            </a:r>
            <a:r>
              <a:rPr lang="fi-FI" dirty="0"/>
              <a:t> </a:t>
            </a:r>
            <a:r>
              <a:rPr lang="fi-FI" dirty="0" err="1"/>
              <a:t>model</a:t>
            </a:r>
            <a:r>
              <a:rPr lang="fi-FI" dirty="0"/>
              <a:t> fit_6.2 </a:t>
            </a:r>
            <a:r>
              <a:rPr lang="fi-FI" dirty="0" err="1"/>
              <a:t>by</a:t>
            </a:r>
            <a:r>
              <a:rPr lang="fi-FI" dirty="0"/>
              <a:t> </a:t>
            </a:r>
            <a:r>
              <a:rPr lang="fi-FI" dirty="0" err="1"/>
              <a:t>dropping</a:t>
            </a:r>
            <a:r>
              <a:rPr lang="fi-FI" dirty="0"/>
              <a:t> </a:t>
            </a:r>
            <a:r>
              <a:rPr lang="fi-FI" dirty="0" err="1"/>
              <a:t>Race</a:t>
            </a:r>
            <a:r>
              <a:rPr lang="fi-FI" dirty="0"/>
              <a:t> and </a:t>
            </a:r>
            <a:r>
              <a:rPr lang="fi-FI" dirty="0" err="1"/>
              <a:t>Female</a:t>
            </a:r>
            <a:r>
              <a:rPr lang="fi-FI" dirty="0"/>
              <a:t> (</a:t>
            </a:r>
            <a:r>
              <a:rPr lang="fi-FI" dirty="0" err="1"/>
              <a:t>Gender</a:t>
            </a:r>
            <a:r>
              <a:rPr lang="fi-FI" dirty="0"/>
              <a:t>) </a:t>
            </a:r>
            <a:r>
              <a:rPr lang="fi-FI" dirty="0" err="1"/>
              <a:t>attribute</a:t>
            </a:r>
            <a:r>
              <a:rPr lang="fi-FI" dirty="0"/>
              <a:t>. It </a:t>
            </a:r>
            <a:r>
              <a:rPr lang="fi-FI" dirty="0" err="1"/>
              <a:t>was</a:t>
            </a:r>
            <a:r>
              <a:rPr lang="fi-FI" dirty="0"/>
              <a:t> </a:t>
            </a:r>
            <a:r>
              <a:rPr lang="fi-FI" dirty="0" err="1"/>
              <a:t>observed</a:t>
            </a:r>
            <a:r>
              <a:rPr lang="fi-FI" dirty="0"/>
              <a:t> </a:t>
            </a:r>
            <a:r>
              <a:rPr lang="fi-FI" dirty="0" err="1"/>
              <a:t>that</a:t>
            </a:r>
            <a:r>
              <a:rPr lang="fi-FI" dirty="0"/>
              <a:t> </a:t>
            </a:r>
            <a:r>
              <a:rPr lang="fi-FI" dirty="0" err="1"/>
              <a:t>independent</a:t>
            </a:r>
            <a:r>
              <a:rPr lang="fi-FI" dirty="0"/>
              <a:t> </a:t>
            </a:r>
            <a:r>
              <a:rPr lang="fi-FI" dirty="0" err="1"/>
              <a:t>variables</a:t>
            </a:r>
            <a:r>
              <a:rPr lang="fi-FI" dirty="0"/>
              <a:t> </a:t>
            </a:r>
            <a:r>
              <a:rPr lang="fi-FI" dirty="0" err="1"/>
              <a:t>Age,Los</a:t>
            </a:r>
            <a:r>
              <a:rPr lang="fi-FI" dirty="0"/>
              <a:t> and </a:t>
            </a:r>
            <a:r>
              <a:rPr lang="fi-FI" dirty="0" err="1"/>
              <a:t>Aprdrg</a:t>
            </a:r>
            <a:r>
              <a:rPr lang="fi-FI" dirty="0"/>
              <a:t> </a:t>
            </a:r>
            <a:r>
              <a:rPr lang="fi-FI" dirty="0" err="1"/>
              <a:t>are</a:t>
            </a:r>
            <a:r>
              <a:rPr lang="fi-FI" dirty="0"/>
              <a:t> </a:t>
            </a:r>
            <a:r>
              <a:rPr lang="fi-FI" dirty="0" err="1"/>
              <a:t>having</a:t>
            </a:r>
            <a:r>
              <a:rPr lang="fi-FI" dirty="0"/>
              <a:t> </a:t>
            </a:r>
            <a:r>
              <a:rPr lang="fi-FI" dirty="0" err="1"/>
              <a:t>very</a:t>
            </a:r>
            <a:r>
              <a:rPr lang="fi-FI" dirty="0"/>
              <a:t> </a:t>
            </a:r>
            <a:r>
              <a:rPr lang="fi-FI" dirty="0" err="1"/>
              <a:t>low</a:t>
            </a:r>
            <a:r>
              <a:rPr lang="fi-FI" dirty="0"/>
              <a:t> p </a:t>
            </a:r>
            <a:r>
              <a:rPr lang="fi-FI" dirty="0" err="1"/>
              <a:t>value</a:t>
            </a:r>
            <a:r>
              <a:rPr lang="fi-FI" dirty="0"/>
              <a:t>(</a:t>
            </a:r>
            <a:r>
              <a:rPr lang="fi-FI" dirty="0" err="1"/>
              <a:t>Signif.codes</a:t>
            </a:r>
            <a:r>
              <a:rPr lang="fi-FI" dirty="0"/>
              <a:t> ***) </a:t>
            </a:r>
            <a:r>
              <a:rPr lang="fi-FI" dirty="0" err="1"/>
              <a:t>making</a:t>
            </a:r>
            <a:r>
              <a:rPr lang="fi-FI" dirty="0"/>
              <a:t> </a:t>
            </a:r>
            <a:r>
              <a:rPr lang="fi-FI" dirty="0" err="1"/>
              <a:t>them</a:t>
            </a:r>
            <a:r>
              <a:rPr lang="fi-FI" dirty="0"/>
              <a:t> </a:t>
            </a:r>
            <a:r>
              <a:rPr lang="fi-FI" dirty="0" err="1"/>
              <a:t>significant</a:t>
            </a:r>
            <a:r>
              <a:rPr lang="fi-FI" dirty="0"/>
              <a:t> </a:t>
            </a:r>
            <a:r>
              <a:rPr lang="fi-FI" dirty="0" err="1"/>
              <a:t>variables</a:t>
            </a:r>
            <a:r>
              <a:rPr lang="fi-FI" dirty="0"/>
              <a:t> .</a:t>
            </a:r>
          </a:p>
        </p:txBody>
      </p:sp>
      <p:pic>
        <p:nvPicPr>
          <p:cNvPr id="5" name="Picture 4">
            <a:extLst>
              <a:ext uri="{FF2B5EF4-FFF2-40B4-BE49-F238E27FC236}">
                <a16:creationId xmlns:a16="http://schemas.microsoft.com/office/drawing/2014/main" id="{18827607-21A3-4E1D-A0E4-C1BBAE2EA907}"/>
              </a:ext>
            </a:extLst>
          </p:cNvPr>
          <p:cNvPicPr/>
          <p:nvPr/>
        </p:nvPicPr>
        <p:blipFill>
          <a:blip r:embed="rId2"/>
          <a:stretch>
            <a:fillRect/>
          </a:stretch>
        </p:blipFill>
        <p:spPr>
          <a:xfrm>
            <a:off x="677335" y="1180730"/>
            <a:ext cx="5286375" cy="466725"/>
          </a:xfrm>
          <a:prstGeom prst="rect">
            <a:avLst/>
          </a:prstGeom>
        </p:spPr>
      </p:pic>
      <p:pic>
        <p:nvPicPr>
          <p:cNvPr id="6" name="Picture 5">
            <a:extLst>
              <a:ext uri="{FF2B5EF4-FFF2-40B4-BE49-F238E27FC236}">
                <a16:creationId xmlns:a16="http://schemas.microsoft.com/office/drawing/2014/main" id="{0202DCA8-F7B3-4F0A-B39E-E4105472FD53}"/>
              </a:ext>
            </a:extLst>
          </p:cNvPr>
          <p:cNvPicPr/>
          <p:nvPr/>
        </p:nvPicPr>
        <p:blipFill>
          <a:blip r:embed="rId3"/>
          <a:stretch>
            <a:fillRect/>
          </a:stretch>
        </p:blipFill>
        <p:spPr>
          <a:xfrm>
            <a:off x="677335" y="1864995"/>
            <a:ext cx="5731510" cy="2605405"/>
          </a:xfrm>
          <a:prstGeom prst="rect">
            <a:avLst/>
          </a:prstGeom>
        </p:spPr>
      </p:pic>
    </p:spTree>
    <p:extLst>
      <p:ext uri="{BB962C8B-B14F-4D97-AF65-F5344CB8AC3E}">
        <p14:creationId xmlns:p14="http://schemas.microsoft.com/office/powerpoint/2010/main" val="374422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EF35-23EE-49B2-BABC-36E6F7ED2FCB}"/>
              </a:ext>
            </a:extLst>
          </p:cNvPr>
          <p:cNvSpPr>
            <a:spLocks noGrp="1"/>
          </p:cNvSpPr>
          <p:nvPr>
            <p:ph type="title"/>
          </p:nvPr>
        </p:nvSpPr>
        <p:spPr>
          <a:xfrm>
            <a:off x="606314" y="192242"/>
            <a:ext cx="8596668" cy="624396"/>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2BE7F95B-7883-458C-BE1B-78F2A046E300}"/>
              </a:ext>
            </a:extLst>
          </p:cNvPr>
          <p:cNvSpPr>
            <a:spLocks noGrp="1"/>
          </p:cNvSpPr>
          <p:nvPr>
            <p:ph type="body" idx="1"/>
          </p:nvPr>
        </p:nvSpPr>
        <p:spPr/>
        <p:txBody>
          <a:bodyPr/>
          <a:lstStyle/>
          <a:p>
            <a:r>
              <a:rPr lang="fi-FI" dirty="0"/>
              <a:t>No </a:t>
            </a:r>
            <a:r>
              <a:rPr lang="fi-FI" dirty="0" err="1"/>
              <a:t>Homoskedasticity</a:t>
            </a:r>
            <a:r>
              <a:rPr lang="fi-FI" dirty="0"/>
              <a:t> and </a:t>
            </a:r>
            <a:r>
              <a:rPr lang="fi-FI" dirty="0" err="1"/>
              <a:t>Normality</a:t>
            </a:r>
            <a:r>
              <a:rPr lang="fi-FI" dirty="0"/>
              <a:t> </a:t>
            </a:r>
            <a:r>
              <a:rPr lang="fi-FI" dirty="0" err="1"/>
              <a:t>observed</a:t>
            </a:r>
            <a:r>
              <a:rPr lang="fi-FI" dirty="0"/>
              <a:t> for </a:t>
            </a:r>
            <a:r>
              <a:rPr lang="fi-FI" dirty="0" err="1"/>
              <a:t>model</a:t>
            </a:r>
            <a:r>
              <a:rPr lang="fi-FI" dirty="0"/>
              <a:t> fit_6.1</a:t>
            </a:r>
          </a:p>
          <a:p>
            <a:endParaRPr lang="fi-FI" dirty="0"/>
          </a:p>
        </p:txBody>
      </p:sp>
      <p:pic>
        <p:nvPicPr>
          <p:cNvPr id="4" name="Picture 3">
            <a:extLst>
              <a:ext uri="{FF2B5EF4-FFF2-40B4-BE49-F238E27FC236}">
                <a16:creationId xmlns:a16="http://schemas.microsoft.com/office/drawing/2014/main" id="{44801C62-DAB2-4E4D-9A8E-C94A9D31EF66}"/>
              </a:ext>
            </a:extLst>
          </p:cNvPr>
          <p:cNvPicPr/>
          <p:nvPr/>
        </p:nvPicPr>
        <p:blipFill>
          <a:blip r:embed="rId2"/>
          <a:stretch>
            <a:fillRect/>
          </a:stretch>
        </p:blipFill>
        <p:spPr>
          <a:xfrm>
            <a:off x="851008" y="988981"/>
            <a:ext cx="1647825" cy="352425"/>
          </a:xfrm>
          <a:prstGeom prst="rect">
            <a:avLst/>
          </a:prstGeom>
        </p:spPr>
      </p:pic>
      <p:pic>
        <p:nvPicPr>
          <p:cNvPr id="5" name="Picture 4">
            <a:extLst>
              <a:ext uri="{FF2B5EF4-FFF2-40B4-BE49-F238E27FC236}">
                <a16:creationId xmlns:a16="http://schemas.microsoft.com/office/drawing/2014/main" id="{FE3251EE-24F6-4CAA-97E7-837E617150AC}"/>
              </a:ext>
            </a:extLst>
          </p:cNvPr>
          <p:cNvPicPr/>
          <p:nvPr/>
        </p:nvPicPr>
        <p:blipFill>
          <a:blip r:embed="rId3"/>
          <a:stretch>
            <a:fillRect/>
          </a:stretch>
        </p:blipFill>
        <p:spPr>
          <a:xfrm>
            <a:off x="851008" y="1379136"/>
            <a:ext cx="3741673" cy="2680884"/>
          </a:xfrm>
          <a:prstGeom prst="rect">
            <a:avLst/>
          </a:prstGeom>
        </p:spPr>
      </p:pic>
      <p:pic>
        <p:nvPicPr>
          <p:cNvPr id="6" name="Picture 5">
            <a:extLst>
              <a:ext uri="{FF2B5EF4-FFF2-40B4-BE49-F238E27FC236}">
                <a16:creationId xmlns:a16="http://schemas.microsoft.com/office/drawing/2014/main" id="{0DB1065F-5F40-46F6-A1F3-367773F9A6BB}"/>
              </a:ext>
            </a:extLst>
          </p:cNvPr>
          <p:cNvPicPr/>
          <p:nvPr/>
        </p:nvPicPr>
        <p:blipFill>
          <a:blip r:embed="rId4"/>
          <a:stretch>
            <a:fillRect/>
          </a:stretch>
        </p:blipFill>
        <p:spPr>
          <a:xfrm>
            <a:off x="5202315" y="1379137"/>
            <a:ext cx="3493110" cy="2680884"/>
          </a:xfrm>
          <a:prstGeom prst="rect">
            <a:avLst/>
          </a:prstGeom>
        </p:spPr>
      </p:pic>
    </p:spTree>
    <p:extLst>
      <p:ext uri="{BB962C8B-B14F-4D97-AF65-F5344CB8AC3E}">
        <p14:creationId xmlns:p14="http://schemas.microsoft.com/office/powerpoint/2010/main" val="4161978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C9FE-245A-4EB0-97A2-3004E917B163}"/>
              </a:ext>
            </a:extLst>
          </p:cNvPr>
          <p:cNvSpPr>
            <a:spLocks noGrp="1"/>
          </p:cNvSpPr>
          <p:nvPr>
            <p:ph type="title"/>
          </p:nvPr>
        </p:nvSpPr>
        <p:spPr>
          <a:xfrm>
            <a:off x="437638" y="272141"/>
            <a:ext cx="8596668" cy="544497"/>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047FBCB0-9602-4339-9115-D7CE6E87FBE4}"/>
              </a:ext>
            </a:extLst>
          </p:cNvPr>
          <p:cNvSpPr>
            <a:spLocks noGrp="1"/>
          </p:cNvSpPr>
          <p:nvPr>
            <p:ph type="body" idx="1"/>
          </p:nvPr>
        </p:nvSpPr>
        <p:spPr>
          <a:xfrm>
            <a:off x="339984" y="3680288"/>
            <a:ext cx="8596668" cy="909468"/>
          </a:xfrm>
        </p:spPr>
        <p:txBody>
          <a:bodyPr/>
          <a:lstStyle/>
          <a:p>
            <a:r>
              <a:rPr lang="fi-FI" dirty="0" err="1"/>
              <a:t>High</a:t>
            </a:r>
            <a:r>
              <a:rPr lang="fi-FI" dirty="0"/>
              <a:t> p </a:t>
            </a:r>
            <a:r>
              <a:rPr lang="fi-FI" dirty="0" err="1"/>
              <a:t>value</a:t>
            </a:r>
            <a:r>
              <a:rPr lang="fi-FI" dirty="0"/>
              <a:t> </a:t>
            </a:r>
            <a:r>
              <a:rPr lang="fi-FI" dirty="0" err="1"/>
              <a:t>indicated</a:t>
            </a:r>
            <a:r>
              <a:rPr lang="fi-FI" dirty="0"/>
              <a:t> </a:t>
            </a:r>
            <a:r>
              <a:rPr lang="fi-FI" dirty="0" err="1"/>
              <a:t>there</a:t>
            </a:r>
            <a:r>
              <a:rPr lang="fi-FI" dirty="0"/>
              <a:t> is no </a:t>
            </a:r>
            <a:r>
              <a:rPr lang="fi-FI" dirty="0" err="1"/>
              <a:t>correlation</a:t>
            </a:r>
            <a:r>
              <a:rPr lang="fi-FI" dirty="0"/>
              <a:t> </a:t>
            </a:r>
            <a:r>
              <a:rPr lang="fi-FI" dirty="0" err="1"/>
              <a:t>between</a:t>
            </a:r>
            <a:r>
              <a:rPr lang="fi-FI" dirty="0"/>
              <a:t> </a:t>
            </a:r>
            <a:r>
              <a:rPr lang="fi-FI" dirty="0" err="1"/>
              <a:t>error</a:t>
            </a:r>
            <a:r>
              <a:rPr lang="fi-FI" dirty="0"/>
              <a:t> for </a:t>
            </a:r>
            <a:r>
              <a:rPr lang="fi-FI" dirty="0" err="1"/>
              <a:t>model</a:t>
            </a:r>
            <a:r>
              <a:rPr lang="fi-FI" dirty="0"/>
              <a:t> fit_6.2</a:t>
            </a:r>
          </a:p>
          <a:p>
            <a:endParaRPr lang="fi-FI" dirty="0"/>
          </a:p>
        </p:txBody>
      </p:sp>
      <p:pic>
        <p:nvPicPr>
          <p:cNvPr id="4" name="Picture 3">
            <a:extLst>
              <a:ext uri="{FF2B5EF4-FFF2-40B4-BE49-F238E27FC236}">
                <a16:creationId xmlns:a16="http://schemas.microsoft.com/office/drawing/2014/main" id="{BD6EECA2-2449-4288-9E94-A780F3F213BA}"/>
              </a:ext>
            </a:extLst>
          </p:cNvPr>
          <p:cNvPicPr/>
          <p:nvPr/>
        </p:nvPicPr>
        <p:blipFill>
          <a:blip r:embed="rId2"/>
          <a:stretch>
            <a:fillRect/>
          </a:stretch>
        </p:blipFill>
        <p:spPr>
          <a:xfrm>
            <a:off x="677335" y="954765"/>
            <a:ext cx="1809750" cy="314325"/>
          </a:xfrm>
          <a:prstGeom prst="rect">
            <a:avLst/>
          </a:prstGeom>
        </p:spPr>
      </p:pic>
      <p:pic>
        <p:nvPicPr>
          <p:cNvPr id="5" name="Picture 4">
            <a:extLst>
              <a:ext uri="{FF2B5EF4-FFF2-40B4-BE49-F238E27FC236}">
                <a16:creationId xmlns:a16="http://schemas.microsoft.com/office/drawing/2014/main" id="{518C6886-2F7E-4987-B348-754DCFBAD4A9}"/>
              </a:ext>
            </a:extLst>
          </p:cNvPr>
          <p:cNvPicPr/>
          <p:nvPr/>
        </p:nvPicPr>
        <p:blipFill>
          <a:blip r:embed="rId3"/>
          <a:stretch>
            <a:fillRect/>
          </a:stretch>
        </p:blipFill>
        <p:spPr>
          <a:xfrm>
            <a:off x="677335" y="1407217"/>
            <a:ext cx="5191125" cy="1428750"/>
          </a:xfrm>
          <a:prstGeom prst="rect">
            <a:avLst/>
          </a:prstGeom>
        </p:spPr>
      </p:pic>
    </p:spTree>
    <p:extLst>
      <p:ext uri="{BB962C8B-B14F-4D97-AF65-F5344CB8AC3E}">
        <p14:creationId xmlns:p14="http://schemas.microsoft.com/office/powerpoint/2010/main" val="235025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8E4A-7DE4-43E8-8955-EA9E190365D4}"/>
              </a:ext>
            </a:extLst>
          </p:cNvPr>
          <p:cNvSpPr>
            <a:spLocks noGrp="1"/>
          </p:cNvSpPr>
          <p:nvPr>
            <p:ph type="title"/>
          </p:nvPr>
        </p:nvSpPr>
        <p:spPr>
          <a:xfrm>
            <a:off x="419883" y="281019"/>
            <a:ext cx="8596668" cy="535619"/>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4A941467-97CB-4916-89E2-1E6535EBB69C}"/>
              </a:ext>
            </a:extLst>
          </p:cNvPr>
          <p:cNvSpPr>
            <a:spLocks noGrp="1"/>
          </p:cNvSpPr>
          <p:nvPr>
            <p:ph type="body" idx="1"/>
          </p:nvPr>
        </p:nvSpPr>
        <p:spPr>
          <a:xfrm>
            <a:off x="677335" y="5155536"/>
            <a:ext cx="8596668" cy="885825"/>
          </a:xfrm>
        </p:spPr>
        <p:txBody>
          <a:bodyPr/>
          <a:lstStyle/>
          <a:p>
            <a:r>
              <a:rPr lang="fi-FI" dirty="0" err="1"/>
              <a:t>Lowest</a:t>
            </a:r>
            <a:r>
              <a:rPr lang="fi-FI" dirty="0"/>
              <a:t> AIC </a:t>
            </a:r>
            <a:r>
              <a:rPr lang="fi-FI" dirty="0" err="1"/>
              <a:t>value</a:t>
            </a:r>
            <a:r>
              <a:rPr lang="fi-FI" dirty="0"/>
              <a:t> is 7872.2 </a:t>
            </a:r>
            <a:r>
              <a:rPr lang="fi-FI" dirty="0" err="1"/>
              <a:t>which</a:t>
            </a:r>
            <a:r>
              <a:rPr lang="fi-FI" dirty="0"/>
              <a:t> is </a:t>
            </a:r>
            <a:r>
              <a:rPr lang="fi-FI" dirty="0" err="1"/>
              <a:t>indicating</a:t>
            </a:r>
            <a:r>
              <a:rPr lang="fi-FI" dirty="0"/>
              <a:t> </a:t>
            </a:r>
            <a:r>
              <a:rPr lang="fi-FI" dirty="0" err="1"/>
              <a:t>towards</a:t>
            </a:r>
            <a:r>
              <a:rPr lang="fi-FI" dirty="0"/>
              <a:t> of </a:t>
            </a:r>
            <a:r>
              <a:rPr lang="fi-FI" dirty="0" err="1"/>
              <a:t>model</a:t>
            </a:r>
            <a:r>
              <a:rPr lang="fi-FI" dirty="0"/>
              <a:t> fit_6.1</a:t>
            </a:r>
          </a:p>
        </p:txBody>
      </p:sp>
      <p:pic>
        <p:nvPicPr>
          <p:cNvPr id="4" name="Picture 3">
            <a:extLst>
              <a:ext uri="{FF2B5EF4-FFF2-40B4-BE49-F238E27FC236}">
                <a16:creationId xmlns:a16="http://schemas.microsoft.com/office/drawing/2014/main" id="{2C11D5C4-BE0C-4987-9116-F083F8AE3875}"/>
              </a:ext>
            </a:extLst>
          </p:cNvPr>
          <p:cNvPicPr/>
          <p:nvPr/>
        </p:nvPicPr>
        <p:blipFill>
          <a:blip r:embed="rId2"/>
          <a:stretch>
            <a:fillRect/>
          </a:stretch>
        </p:blipFill>
        <p:spPr>
          <a:xfrm>
            <a:off x="772033" y="933358"/>
            <a:ext cx="2143125" cy="552450"/>
          </a:xfrm>
          <a:prstGeom prst="rect">
            <a:avLst/>
          </a:prstGeom>
        </p:spPr>
      </p:pic>
      <p:pic>
        <p:nvPicPr>
          <p:cNvPr id="5" name="Picture 4">
            <a:extLst>
              <a:ext uri="{FF2B5EF4-FFF2-40B4-BE49-F238E27FC236}">
                <a16:creationId xmlns:a16="http://schemas.microsoft.com/office/drawing/2014/main" id="{7A39ACA7-1766-4253-8BF7-9BB9F5F1999D}"/>
              </a:ext>
            </a:extLst>
          </p:cNvPr>
          <p:cNvPicPr/>
          <p:nvPr/>
        </p:nvPicPr>
        <p:blipFill>
          <a:blip r:embed="rId3"/>
          <a:stretch>
            <a:fillRect/>
          </a:stretch>
        </p:blipFill>
        <p:spPr>
          <a:xfrm>
            <a:off x="677335" y="1485808"/>
            <a:ext cx="3743325" cy="2693247"/>
          </a:xfrm>
          <a:prstGeom prst="rect">
            <a:avLst/>
          </a:prstGeom>
        </p:spPr>
      </p:pic>
      <p:pic>
        <p:nvPicPr>
          <p:cNvPr id="6" name="Picture 5">
            <a:extLst>
              <a:ext uri="{FF2B5EF4-FFF2-40B4-BE49-F238E27FC236}">
                <a16:creationId xmlns:a16="http://schemas.microsoft.com/office/drawing/2014/main" id="{BDB97C8A-29CD-456F-AAFA-2BA5566A8AF0}"/>
              </a:ext>
            </a:extLst>
          </p:cNvPr>
          <p:cNvPicPr/>
          <p:nvPr/>
        </p:nvPicPr>
        <p:blipFill>
          <a:blip r:embed="rId4"/>
          <a:stretch>
            <a:fillRect/>
          </a:stretch>
        </p:blipFill>
        <p:spPr>
          <a:xfrm>
            <a:off x="677335" y="4369647"/>
            <a:ext cx="5629275" cy="885825"/>
          </a:xfrm>
          <a:prstGeom prst="rect">
            <a:avLst/>
          </a:prstGeom>
        </p:spPr>
      </p:pic>
    </p:spTree>
    <p:extLst>
      <p:ext uri="{BB962C8B-B14F-4D97-AF65-F5344CB8AC3E}">
        <p14:creationId xmlns:p14="http://schemas.microsoft.com/office/powerpoint/2010/main" val="538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D5E0-9CD6-43FB-BEFA-2503D31F11E6}"/>
              </a:ext>
            </a:extLst>
          </p:cNvPr>
          <p:cNvSpPr>
            <a:spLocks noGrp="1"/>
          </p:cNvSpPr>
          <p:nvPr>
            <p:ph type="title"/>
          </p:nvPr>
        </p:nvSpPr>
        <p:spPr>
          <a:xfrm>
            <a:off x="372535" y="105769"/>
            <a:ext cx="8596668" cy="710869"/>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Text Placeholder 2">
            <a:extLst>
              <a:ext uri="{FF2B5EF4-FFF2-40B4-BE49-F238E27FC236}">
                <a16:creationId xmlns:a16="http://schemas.microsoft.com/office/drawing/2014/main" id="{FE33E795-ADEE-41C6-B4B4-35CD0F7A59F2}"/>
              </a:ext>
            </a:extLst>
          </p:cNvPr>
          <p:cNvSpPr>
            <a:spLocks noGrp="1"/>
          </p:cNvSpPr>
          <p:nvPr>
            <p:ph type="body" idx="1"/>
          </p:nvPr>
        </p:nvSpPr>
        <p:spPr>
          <a:xfrm>
            <a:off x="413304" y="4239581"/>
            <a:ext cx="8596668" cy="710869"/>
          </a:xfrm>
        </p:spPr>
        <p:txBody>
          <a:bodyPr/>
          <a:lstStyle/>
          <a:p>
            <a:r>
              <a:rPr lang="fi-FI" dirty="0"/>
              <a:t>MAPE </a:t>
            </a:r>
            <a:r>
              <a:rPr lang="fi-FI" dirty="0" err="1"/>
              <a:t>value</a:t>
            </a:r>
            <a:r>
              <a:rPr lang="fi-FI" dirty="0"/>
              <a:t> for </a:t>
            </a:r>
            <a:r>
              <a:rPr lang="fi-FI" dirty="0" err="1"/>
              <a:t>all</a:t>
            </a:r>
            <a:r>
              <a:rPr lang="fi-FI" dirty="0"/>
              <a:t> </a:t>
            </a:r>
            <a:r>
              <a:rPr lang="fi-FI" dirty="0" err="1"/>
              <a:t>the</a:t>
            </a:r>
            <a:r>
              <a:rPr lang="fi-FI" dirty="0"/>
              <a:t> 3 </a:t>
            </a:r>
            <a:r>
              <a:rPr lang="fi-FI" dirty="0" err="1"/>
              <a:t>models</a:t>
            </a:r>
            <a:r>
              <a:rPr lang="fi-FI" dirty="0"/>
              <a:t> </a:t>
            </a:r>
            <a:r>
              <a:rPr lang="fi-FI" dirty="0" err="1"/>
              <a:t>are</a:t>
            </a:r>
            <a:r>
              <a:rPr lang="fi-FI" dirty="0"/>
              <a:t> </a:t>
            </a:r>
            <a:r>
              <a:rPr lang="fi-FI" dirty="0" err="1"/>
              <a:t>almost</a:t>
            </a:r>
            <a:r>
              <a:rPr lang="fi-FI" dirty="0"/>
              <a:t> </a:t>
            </a:r>
            <a:r>
              <a:rPr lang="fi-FI" dirty="0" err="1"/>
              <a:t>the</a:t>
            </a:r>
            <a:r>
              <a:rPr lang="fi-FI" dirty="0"/>
              <a:t> </a:t>
            </a:r>
            <a:r>
              <a:rPr lang="fi-FI" dirty="0" err="1"/>
              <a:t>same</a:t>
            </a:r>
            <a:r>
              <a:rPr lang="fi-FI" dirty="0"/>
              <a:t>  </a:t>
            </a:r>
            <a:r>
              <a:rPr lang="fi-FI" dirty="0" err="1"/>
              <a:t>with</a:t>
            </a:r>
            <a:r>
              <a:rPr lang="fi-FI" dirty="0"/>
              <a:t> </a:t>
            </a:r>
            <a:r>
              <a:rPr lang="fi-FI" dirty="0" err="1"/>
              <a:t>very</a:t>
            </a:r>
            <a:r>
              <a:rPr lang="fi-FI" dirty="0"/>
              <a:t> </a:t>
            </a:r>
            <a:r>
              <a:rPr lang="fi-FI" dirty="0" err="1"/>
              <a:t>less</a:t>
            </a:r>
            <a:r>
              <a:rPr lang="fi-FI" dirty="0"/>
              <a:t> </a:t>
            </a:r>
            <a:r>
              <a:rPr lang="fi-FI" dirty="0" err="1"/>
              <a:t>difference</a:t>
            </a:r>
            <a:endParaRPr lang="fi-FI" dirty="0"/>
          </a:p>
        </p:txBody>
      </p:sp>
      <p:pic>
        <p:nvPicPr>
          <p:cNvPr id="4" name="Picture 3">
            <a:extLst>
              <a:ext uri="{FF2B5EF4-FFF2-40B4-BE49-F238E27FC236}">
                <a16:creationId xmlns:a16="http://schemas.microsoft.com/office/drawing/2014/main" id="{944BCC54-5C1E-40DC-84DA-74770E2FEAF9}"/>
              </a:ext>
            </a:extLst>
          </p:cNvPr>
          <p:cNvPicPr/>
          <p:nvPr/>
        </p:nvPicPr>
        <p:blipFill>
          <a:blip r:embed="rId2"/>
          <a:stretch>
            <a:fillRect/>
          </a:stretch>
        </p:blipFill>
        <p:spPr>
          <a:xfrm>
            <a:off x="606363" y="1135001"/>
            <a:ext cx="3752850" cy="1019175"/>
          </a:xfrm>
          <a:prstGeom prst="rect">
            <a:avLst/>
          </a:prstGeom>
        </p:spPr>
      </p:pic>
      <p:pic>
        <p:nvPicPr>
          <p:cNvPr id="5" name="Picture 4">
            <a:extLst>
              <a:ext uri="{FF2B5EF4-FFF2-40B4-BE49-F238E27FC236}">
                <a16:creationId xmlns:a16="http://schemas.microsoft.com/office/drawing/2014/main" id="{4F9D2362-7041-4F18-8D9A-9B108AC3EEEB}"/>
              </a:ext>
            </a:extLst>
          </p:cNvPr>
          <p:cNvPicPr/>
          <p:nvPr/>
        </p:nvPicPr>
        <p:blipFill>
          <a:blip r:embed="rId3"/>
          <a:stretch>
            <a:fillRect/>
          </a:stretch>
        </p:blipFill>
        <p:spPr>
          <a:xfrm>
            <a:off x="606363" y="2551837"/>
            <a:ext cx="4105275" cy="1162050"/>
          </a:xfrm>
          <a:prstGeom prst="rect">
            <a:avLst/>
          </a:prstGeom>
        </p:spPr>
      </p:pic>
    </p:spTree>
    <p:extLst>
      <p:ext uri="{BB962C8B-B14F-4D97-AF65-F5344CB8AC3E}">
        <p14:creationId xmlns:p14="http://schemas.microsoft.com/office/powerpoint/2010/main" val="338296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9B26-D726-4746-B95B-89BD23F16A45}"/>
              </a:ext>
            </a:extLst>
          </p:cNvPr>
          <p:cNvSpPr>
            <a:spLocks noGrp="1"/>
          </p:cNvSpPr>
          <p:nvPr>
            <p:ph type="title"/>
          </p:nvPr>
        </p:nvSpPr>
        <p:spPr>
          <a:xfrm>
            <a:off x="610660" y="402562"/>
            <a:ext cx="8596668" cy="982355"/>
          </a:xfrm>
        </p:spPr>
        <p:txBody>
          <a:bodyPr>
            <a:normAutofit/>
          </a:bodyPr>
          <a:lstStyle/>
          <a:p>
            <a:r>
              <a:rPr lang="fi-FI" sz="2600" dirty="0" err="1"/>
              <a:t>Summary</a:t>
            </a:r>
            <a:r>
              <a:rPr lang="fi-FI" sz="2600" dirty="0"/>
              <a:t> of </a:t>
            </a:r>
            <a:r>
              <a:rPr lang="fi-FI" sz="2600" dirty="0" err="1"/>
              <a:t>models</a:t>
            </a:r>
            <a:endParaRPr lang="fi-FI" sz="2600" dirty="0"/>
          </a:p>
        </p:txBody>
      </p:sp>
      <p:sp>
        <p:nvSpPr>
          <p:cNvPr id="3" name="Text Placeholder 2">
            <a:extLst>
              <a:ext uri="{FF2B5EF4-FFF2-40B4-BE49-F238E27FC236}">
                <a16:creationId xmlns:a16="http://schemas.microsoft.com/office/drawing/2014/main" id="{91FF081B-3338-447B-9289-3E70A724AD8E}"/>
              </a:ext>
            </a:extLst>
          </p:cNvPr>
          <p:cNvSpPr>
            <a:spLocks noGrp="1"/>
          </p:cNvSpPr>
          <p:nvPr>
            <p:ph type="body" idx="1"/>
          </p:nvPr>
        </p:nvSpPr>
        <p:spPr>
          <a:xfrm>
            <a:off x="79899" y="2743200"/>
            <a:ext cx="10970167" cy="2117432"/>
          </a:xfrm>
        </p:spPr>
        <p:txBody>
          <a:bodyPr>
            <a:normAutofit fontScale="70000" lnSpcReduction="20000"/>
          </a:bodyPr>
          <a:lstStyle/>
          <a:p>
            <a:r>
              <a:rPr lang="fi-FI" dirty="0" err="1"/>
              <a:t>Inference</a:t>
            </a:r>
            <a:endParaRPr lang="fi-FI" dirty="0"/>
          </a:p>
          <a:p>
            <a:r>
              <a:rPr lang="fi-FI" dirty="0" err="1"/>
              <a:t>From</a:t>
            </a:r>
            <a:r>
              <a:rPr lang="fi-FI" dirty="0"/>
              <a:t> </a:t>
            </a:r>
            <a:r>
              <a:rPr lang="fi-FI" dirty="0" err="1"/>
              <a:t>the</a:t>
            </a:r>
            <a:r>
              <a:rPr lang="fi-FI" dirty="0"/>
              <a:t>  </a:t>
            </a:r>
            <a:r>
              <a:rPr lang="fi-FI" dirty="0" err="1"/>
              <a:t>above</a:t>
            </a:r>
            <a:r>
              <a:rPr lang="fi-FI" dirty="0"/>
              <a:t> </a:t>
            </a:r>
            <a:r>
              <a:rPr lang="fi-FI" dirty="0" err="1"/>
              <a:t>summary</a:t>
            </a:r>
            <a:r>
              <a:rPr lang="fi-FI" dirty="0"/>
              <a:t> for </a:t>
            </a:r>
            <a:r>
              <a:rPr lang="fi-FI" dirty="0" err="1"/>
              <a:t>linear</a:t>
            </a:r>
            <a:r>
              <a:rPr lang="fi-FI" dirty="0"/>
              <a:t> regression it is </a:t>
            </a:r>
            <a:r>
              <a:rPr lang="fi-FI" dirty="0" err="1"/>
              <a:t>observed</a:t>
            </a:r>
            <a:r>
              <a:rPr lang="fi-FI" dirty="0"/>
              <a:t> </a:t>
            </a:r>
            <a:r>
              <a:rPr lang="fi-FI" dirty="0" err="1"/>
              <a:t>that</a:t>
            </a:r>
            <a:r>
              <a:rPr lang="fi-FI" dirty="0"/>
              <a:t> :</a:t>
            </a:r>
          </a:p>
          <a:p>
            <a:pPr marL="285750" indent="-285750">
              <a:buFont typeface="Arial" panose="020B0604020202020204" pitchFamily="34" charset="0"/>
              <a:buChar char="•"/>
            </a:pPr>
            <a:r>
              <a:rPr lang="fi-FI" dirty="0" err="1"/>
              <a:t>There</a:t>
            </a:r>
            <a:r>
              <a:rPr lang="fi-FI" dirty="0"/>
              <a:t> is </a:t>
            </a:r>
            <a:r>
              <a:rPr lang="fi-FI" dirty="0" err="1"/>
              <a:t>not</a:t>
            </a:r>
            <a:r>
              <a:rPr lang="fi-FI" dirty="0"/>
              <a:t> </a:t>
            </a:r>
            <a:r>
              <a:rPr lang="fi-FI" dirty="0" err="1"/>
              <a:t>much</a:t>
            </a:r>
            <a:r>
              <a:rPr lang="fi-FI" dirty="0"/>
              <a:t> </a:t>
            </a:r>
            <a:r>
              <a:rPr lang="fi-FI" dirty="0" err="1"/>
              <a:t>difference</a:t>
            </a:r>
            <a:r>
              <a:rPr lang="fi-FI" dirty="0"/>
              <a:t> </a:t>
            </a:r>
            <a:r>
              <a:rPr lang="fi-FI" dirty="0" err="1"/>
              <a:t>found</a:t>
            </a:r>
            <a:r>
              <a:rPr lang="fi-FI" dirty="0"/>
              <a:t> in MAPE for </a:t>
            </a:r>
            <a:r>
              <a:rPr lang="fi-FI" dirty="0" err="1"/>
              <a:t>the</a:t>
            </a:r>
            <a:r>
              <a:rPr lang="fi-FI" dirty="0"/>
              <a:t> 3 </a:t>
            </a:r>
            <a:r>
              <a:rPr lang="fi-FI" dirty="0" err="1"/>
              <a:t>linear</a:t>
            </a:r>
            <a:r>
              <a:rPr lang="fi-FI" dirty="0"/>
              <a:t> regression </a:t>
            </a:r>
            <a:r>
              <a:rPr lang="fi-FI" dirty="0" err="1"/>
              <a:t>model</a:t>
            </a:r>
            <a:r>
              <a:rPr lang="fi-FI" dirty="0"/>
              <a:t> </a:t>
            </a:r>
          </a:p>
          <a:p>
            <a:pPr marL="285750" indent="-285750">
              <a:buFont typeface="Arial" panose="020B0604020202020204" pitchFamily="34" charset="0"/>
              <a:buChar char="•"/>
            </a:pPr>
            <a:r>
              <a:rPr lang="fi-FI" dirty="0"/>
              <a:t>AIC is </a:t>
            </a:r>
            <a:r>
              <a:rPr lang="fi-FI" dirty="0" err="1"/>
              <a:t>better</a:t>
            </a:r>
            <a:r>
              <a:rPr lang="fi-FI" dirty="0"/>
              <a:t> for </a:t>
            </a:r>
            <a:r>
              <a:rPr lang="fi-FI" dirty="0" err="1"/>
              <a:t>model</a:t>
            </a:r>
            <a:r>
              <a:rPr lang="fi-FI" dirty="0"/>
              <a:t> fit_6.1 ,</a:t>
            </a:r>
            <a:r>
              <a:rPr lang="fi-FI" dirty="0" err="1"/>
              <a:t>but</a:t>
            </a:r>
            <a:r>
              <a:rPr lang="fi-FI" dirty="0"/>
              <a:t> it </a:t>
            </a:r>
            <a:r>
              <a:rPr lang="fi-FI" dirty="0" err="1"/>
              <a:t>has</a:t>
            </a:r>
            <a:r>
              <a:rPr lang="fi-FI" dirty="0"/>
              <a:t> an </a:t>
            </a:r>
            <a:r>
              <a:rPr lang="fi-FI" dirty="0" err="1"/>
              <a:t>insignificant</a:t>
            </a:r>
            <a:r>
              <a:rPr lang="fi-FI" dirty="0"/>
              <a:t> </a:t>
            </a:r>
            <a:r>
              <a:rPr lang="fi-FI" dirty="0" err="1"/>
              <a:t>variable</a:t>
            </a:r>
            <a:r>
              <a:rPr lang="fi-FI" dirty="0"/>
              <a:t> </a:t>
            </a:r>
            <a:r>
              <a:rPr lang="fi-FI" dirty="0" err="1"/>
              <a:t>Female</a:t>
            </a:r>
            <a:r>
              <a:rPr lang="fi-FI" dirty="0"/>
              <a:t> </a:t>
            </a:r>
            <a:r>
              <a:rPr lang="fi-FI" dirty="0" err="1"/>
              <a:t>present</a:t>
            </a:r>
            <a:r>
              <a:rPr lang="fi-FI" dirty="0"/>
              <a:t>.</a:t>
            </a:r>
          </a:p>
          <a:p>
            <a:pPr marL="285750" indent="-285750">
              <a:buFont typeface="Arial" panose="020B0604020202020204" pitchFamily="34" charset="0"/>
              <a:buChar char="•"/>
            </a:pPr>
            <a:r>
              <a:rPr lang="fi-FI" dirty="0" err="1"/>
              <a:t>Autocorrelation</a:t>
            </a:r>
            <a:r>
              <a:rPr lang="fi-FI" dirty="0"/>
              <a:t> is </a:t>
            </a:r>
            <a:r>
              <a:rPr lang="fi-FI" dirty="0" err="1"/>
              <a:t>good</a:t>
            </a:r>
            <a:r>
              <a:rPr lang="fi-FI" dirty="0"/>
              <a:t> for </a:t>
            </a:r>
            <a:r>
              <a:rPr lang="fi-FI" dirty="0" err="1"/>
              <a:t>all</a:t>
            </a:r>
            <a:r>
              <a:rPr lang="fi-FI" dirty="0"/>
              <a:t> </a:t>
            </a:r>
            <a:r>
              <a:rPr lang="fi-FI" dirty="0" err="1"/>
              <a:t>the</a:t>
            </a:r>
            <a:r>
              <a:rPr lang="fi-FI" dirty="0"/>
              <a:t> 3 </a:t>
            </a:r>
            <a:r>
              <a:rPr lang="fi-FI" dirty="0" err="1"/>
              <a:t>models</a:t>
            </a:r>
            <a:endParaRPr lang="fi-FI" dirty="0"/>
          </a:p>
          <a:p>
            <a:pPr marL="285750" indent="-285750">
              <a:buFont typeface="Arial" panose="020B0604020202020204" pitchFamily="34" charset="0"/>
              <a:buChar char="•"/>
            </a:pPr>
            <a:r>
              <a:rPr lang="fi-FI" dirty="0" err="1"/>
              <a:t>The</a:t>
            </a:r>
            <a:r>
              <a:rPr lang="fi-FI" dirty="0"/>
              <a:t> </a:t>
            </a:r>
            <a:r>
              <a:rPr lang="fi-FI" dirty="0" err="1"/>
              <a:t>three</a:t>
            </a:r>
            <a:r>
              <a:rPr lang="fi-FI" dirty="0"/>
              <a:t> </a:t>
            </a:r>
            <a:r>
              <a:rPr lang="fi-FI" dirty="0" err="1"/>
              <a:t>models</a:t>
            </a:r>
            <a:r>
              <a:rPr lang="fi-FI" dirty="0"/>
              <a:t> </a:t>
            </a:r>
            <a:r>
              <a:rPr lang="fi-FI" dirty="0" err="1"/>
              <a:t>are</a:t>
            </a:r>
            <a:r>
              <a:rPr lang="fi-FI" dirty="0"/>
              <a:t> </a:t>
            </a:r>
            <a:r>
              <a:rPr lang="fi-FI" dirty="0" err="1"/>
              <a:t>not</a:t>
            </a:r>
            <a:r>
              <a:rPr lang="fi-FI" dirty="0"/>
              <a:t> </a:t>
            </a:r>
            <a:r>
              <a:rPr lang="fi-FI" dirty="0" err="1"/>
              <a:t>showing</a:t>
            </a:r>
            <a:r>
              <a:rPr lang="fi-FI" dirty="0"/>
              <a:t> </a:t>
            </a:r>
            <a:r>
              <a:rPr lang="fi-FI" dirty="0" err="1"/>
              <a:t>very</a:t>
            </a:r>
            <a:r>
              <a:rPr lang="fi-FI" dirty="0"/>
              <a:t> </a:t>
            </a:r>
            <a:r>
              <a:rPr lang="fi-FI" dirty="0" err="1"/>
              <a:t>good</a:t>
            </a:r>
            <a:r>
              <a:rPr lang="fi-FI" dirty="0"/>
              <a:t> </a:t>
            </a:r>
            <a:r>
              <a:rPr lang="fi-FI" dirty="0" err="1"/>
              <a:t>homoskedasticity</a:t>
            </a:r>
            <a:r>
              <a:rPr lang="fi-FI" dirty="0"/>
              <a:t> and </a:t>
            </a:r>
            <a:r>
              <a:rPr lang="fi-FI" dirty="0" err="1"/>
              <a:t>normality</a:t>
            </a:r>
            <a:endParaRPr lang="fi-FI" dirty="0"/>
          </a:p>
          <a:p>
            <a:pPr marL="285750" indent="-285750">
              <a:buFont typeface="Arial" panose="020B0604020202020204" pitchFamily="34" charset="0"/>
              <a:buChar char="•"/>
            </a:pPr>
            <a:r>
              <a:rPr lang="fi-FI" dirty="0" err="1"/>
              <a:t>The</a:t>
            </a:r>
            <a:r>
              <a:rPr lang="fi-FI" dirty="0"/>
              <a:t> </a:t>
            </a:r>
            <a:r>
              <a:rPr lang="fi-FI" dirty="0" err="1"/>
              <a:t>model</a:t>
            </a:r>
            <a:r>
              <a:rPr lang="fi-FI" dirty="0"/>
              <a:t> </a:t>
            </a:r>
            <a:r>
              <a:rPr lang="fi-FI" dirty="0" err="1"/>
              <a:t>with</a:t>
            </a:r>
            <a:r>
              <a:rPr lang="fi-FI" dirty="0"/>
              <a:t> </a:t>
            </a:r>
            <a:r>
              <a:rPr lang="fi-FI" dirty="0" err="1"/>
              <a:t>the</a:t>
            </a:r>
            <a:r>
              <a:rPr lang="fi-FI" dirty="0"/>
              <a:t> </a:t>
            </a:r>
            <a:r>
              <a:rPr lang="fi-FI" dirty="0" err="1"/>
              <a:t>least</a:t>
            </a:r>
            <a:r>
              <a:rPr lang="fi-FI" dirty="0"/>
              <a:t> </a:t>
            </a:r>
            <a:r>
              <a:rPr lang="fi-FI" dirty="0" err="1"/>
              <a:t>difference</a:t>
            </a:r>
            <a:r>
              <a:rPr lang="fi-FI" dirty="0"/>
              <a:t>  of R2 and </a:t>
            </a:r>
            <a:r>
              <a:rPr lang="fi-FI" dirty="0" err="1"/>
              <a:t>adjusted</a:t>
            </a:r>
            <a:r>
              <a:rPr lang="fi-FI" dirty="0"/>
              <a:t> R2 is </a:t>
            </a:r>
            <a:r>
              <a:rPr lang="fi-FI" dirty="0" err="1"/>
              <a:t>model</a:t>
            </a:r>
            <a:r>
              <a:rPr lang="fi-FI" dirty="0"/>
              <a:t> fit_6.2 and </a:t>
            </a:r>
            <a:r>
              <a:rPr lang="fi-FI" dirty="0" err="1"/>
              <a:t>all</a:t>
            </a:r>
            <a:r>
              <a:rPr lang="fi-FI" dirty="0"/>
              <a:t> </a:t>
            </a:r>
            <a:r>
              <a:rPr lang="fi-FI" dirty="0" err="1"/>
              <a:t>the</a:t>
            </a:r>
            <a:r>
              <a:rPr lang="fi-FI" dirty="0"/>
              <a:t> </a:t>
            </a:r>
            <a:r>
              <a:rPr lang="fi-FI" dirty="0" err="1"/>
              <a:t>variables</a:t>
            </a:r>
            <a:r>
              <a:rPr lang="fi-FI" dirty="0"/>
              <a:t> </a:t>
            </a:r>
            <a:r>
              <a:rPr lang="fi-FI" dirty="0" err="1"/>
              <a:t>are</a:t>
            </a:r>
            <a:r>
              <a:rPr lang="fi-FI" dirty="0"/>
              <a:t> </a:t>
            </a:r>
            <a:r>
              <a:rPr lang="fi-FI" dirty="0" err="1"/>
              <a:t>significant</a:t>
            </a:r>
            <a:r>
              <a:rPr lang="fi-FI" dirty="0"/>
              <a:t> . </a:t>
            </a:r>
            <a:r>
              <a:rPr lang="fi-FI" dirty="0" err="1"/>
              <a:t>Thus</a:t>
            </a:r>
            <a:r>
              <a:rPr lang="fi-FI" dirty="0"/>
              <a:t> it is </a:t>
            </a:r>
            <a:r>
              <a:rPr lang="fi-FI" dirty="0" err="1"/>
              <a:t>given</a:t>
            </a:r>
            <a:r>
              <a:rPr lang="fi-FI" dirty="0"/>
              <a:t> </a:t>
            </a:r>
            <a:r>
              <a:rPr lang="fi-FI" dirty="0" err="1"/>
              <a:t>priority</a:t>
            </a:r>
            <a:r>
              <a:rPr lang="fi-FI" dirty="0"/>
              <a:t> 1</a:t>
            </a:r>
          </a:p>
          <a:p>
            <a:pPr marL="285750" indent="-285750">
              <a:buFont typeface="Arial" panose="020B0604020202020204" pitchFamily="34" charset="0"/>
              <a:buChar char="•"/>
            </a:pPr>
            <a:endParaRPr lang="fi-FI" dirty="0"/>
          </a:p>
        </p:txBody>
      </p:sp>
      <p:pic>
        <p:nvPicPr>
          <p:cNvPr id="5" name="Picture 4">
            <a:extLst>
              <a:ext uri="{FF2B5EF4-FFF2-40B4-BE49-F238E27FC236}">
                <a16:creationId xmlns:a16="http://schemas.microsoft.com/office/drawing/2014/main" id="{B85ECF53-E350-4F07-BE3F-20E5C4685E3D}"/>
              </a:ext>
            </a:extLst>
          </p:cNvPr>
          <p:cNvPicPr>
            <a:picLocks noChangeAspect="1"/>
          </p:cNvPicPr>
          <p:nvPr/>
        </p:nvPicPr>
        <p:blipFill>
          <a:blip r:embed="rId2"/>
          <a:stretch>
            <a:fillRect/>
          </a:stretch>
        </p:blipFill>
        <p:spPr>
          <a:xfrm>
            <a:off x="79899" y="1589731"/>
            <a:ext cx="10892901" cy="847574"/>
          </a:xfrm>
          <a:prstGeom prst="rect">
            <a:avLst/>
          </a:prstGeom>
        </p:spPr>
      </p:pic>
    </p:spTree>
    <p:extLst>
      <p:ext uri="{BB962C8B-B14F-4D97-AF65-F5344CB8AC3E}">
        <p14:creationId xmlns:p14="http://schemas.microsoft.com/office/powerpoint/2010/main" val="2067818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89C0-9CC0-4ACB-AF65-BBBEE87EA500}"/>
              </a:ext>
            </a:extLst>
          </p:cNvPr>
          <p:cNvSpPr>
            <a:spLocks noGrp="1"/>
          </p:cNvSpPr>
          <p:nvPr>
            <p:ph type="title"/>
          </p:nvPr>
        </p:nvSpPr>
        <p:spPr>
          <a:xfrm>
            <a:off x="677335" y="210105"/>
            <a:ext cx="8596668" cy="686540"/>
          </a:xfrm>
        </p:spPr>
        <p:txBody>
          <a:bodyPr>
            <a:normAutofit/>
          </a:bodyPr>
          <a:lstStyle/>
          <a:p>
            <a:r>
              <a:rPr lang="fi-FI" sz="2600" dirty="0" err="1"/>
              <a:t>Result</a:t>
            </a:r>
            <a:endParaRPr lang="fi-FI" sz="2600" dirty="0"/>
          </a:p>
        </p:txBody>
      </p:sp>
      <p:sp>
        <p:nvSpPr>
          <p:cNvPr id="3" name="Text Placeholder 2">
            <a:extLst>
              <a:ext uri="{FF2B5EF4-FFF2-40B4-BE49-F238E27FC236}">
                <a16:creationId xmlns:a16="http://schemas.microsoft.com/office/drawing/2014/main" id="{26589ECF-D62A-4F92-9038-AF0CD6576F16}"/>
              </a:ext>
            </a:extLst>
          </p:cNvPr>
          <p:cNvSpPr>
            <a:spLocks noGrp="1"/>
          </p:cNvSpPr>
          <p:nvPr>
            <p:ph type="body" idx="1"/>
          </p:nvPr>
        </p:nvSpPr>
        <p:spPr>
          <a:xfrm>
            <a:off x="508659" y="819597"/>
            <a:ext cx="8596668" cy="5828298"/>
          </a:xfrm>
        </p:spPr>
        <p:txBody>
          <a:bodyPr>
            <a:normAutofit/>
          </a:bodyPr>
          <a:lstStyle/>
          <a:p>
            <a:pPr marL="285750" indent="-285750">
              <a:buFont typeface="Wingdings" panose="05000000000000000000" pitchFamily="2" charset="2"/>
              <a:buChar char="q"/>
            </a:pPr>
            <a:r>
              <a:rPr lang="fi-FI" sz="1500" dirty="0" err="1"/>
              <a:t>Objective</a:t>
            </a:r>
            <a:r>
              <a:rPr lang="fi-FI" sz="1500" dirty="0"/>
              <a:t> 1-</a:t>
            </a:r>
            <a:r>
              <a:rPr lang="en-US" sz="1500" dirty="0"/>
              <a:t>Find the age category of people who frequently visit the hospital and has the maximum expenditure.</a:t>
            </a:r>
          </a:p>
          <a:p>
            <a:pPr lvl="1"/>
            <a:r>
              <a:rPr lang="en-US" sz="1500" dirty="0"/>
              <a:t>0 Age category(infants)are the patients who </a:t>
            </a:r>
            <a:r>
              <a:rPr lang="en-US" sz="1500" dirty="0" err="1"/>
              <a:t>frequenty</a:t>
            </a:r>
            <a:r>
              <a:rPr lang="en-US" sz="1500" dirty="0"/>
              <a:t> visit the hospital (307 times)and have the maximum expenditure (678118) .(Refer Slide 9)</a:t>
            </a:r>
          </a:p>
          <a:p>
            <a:endParaRPr lang="en-US" sz="1500" dirty="0"/>
          </a:p>
          <a:p>
            <a:pPr marL="285750" indent="-285750">
              <a:buFont typeface="Wingdings" panose="05000000000000000000" pitchFamily="2" charset="2"/>
              <a:buChar char="q"/>
            </a:pPr>
            <a:r>
              <a:rPr lang="en-US" sz="1500" dirty="0"/>
              <a:t> </a:t>
            </a:r>
            <a:r>
              <a:rPr lang="fi-FI" sz="1500" dirty="0" err="1"/>
              <a:t>Objective</a:t>
            </a:r>
            <a:r>
              <a:rPr lang="fi-FI" sz="1500" dirty="0"/>
              <a:t> 2 – </a:t>
            </a:r>
            <a:r>
              <a:rPr lang="fi-FI" sz="1500" dirty="0" err="1"/>
              <a:t>Understand</a:t>
            </a:r>
            <a:r>
              <a:rPr lang="fi-FI" sz="1500" dirty="0"/>
              <a:t> </a:t>
            </a:r>
            <a:r>
              <a:rPr lang="fi-FI" sz="1500" dirty="0" err="1"/>
              <a:t>the</a:t>
            </a:r>
            <a:r>
              <a:rPr lang="fi-FI" sz="1500" dirty="0"/>
              <a:t>  </a:t>
            </a:r>
            <a:r>
              <a:rPr lang="fi-FI" sz="1500" dirty="0" err="1"/>
              <a:t>diagnosis-related</a:t>
            </a:r>
            <a:r>
              <a:rPr lang="fi-FI" sz="1500" dirty="0"/>
              <a:t> </a:t>
            </a:r>
            <a:r>
              <a:rPr lang="fi-FI" sz="1500" dirty="0" err="1"/>
              <a:t>group</a:t>
            </a:r>
            <a:r>
              <a:rPr lang="fi-FI" sz="1500" dirty="0"/>
              <a:t> </a:t>
            </a:r>
            <a:r>
              <a:rPr lang="fi-FI" sz="1500" dirty="0" err="1"/>
              <a:t>that</a:t>
            </a:r>
            <a:r>
              <a:rPr lang="fi-FI" sz="1500" dirty="0"/>
              <a:t> </a:t>
            </a:r>
            <a:r>
              <a:rPr lang="fi-FI" sz="1500" dirty="0" err="1"/>
              <a:t>has</a:t>
            </a:r>
            <a:r>
              <a:rPr lang="fi-FI" sz="1500" dirty="0"/>
              <a:t> </a:t>
            </a:r>
            <a:r>
              <a:rPr lang="fi-FI" sz="1500" dirty="0" err="1"/>
              <a:t>maximum</a:t>
            </a:r>
            <a:r>
              <a:rPr lang="fi-FI" sz="1500" dirty="0"/>
              <a:t> </a:t>
            </a:r>
            <a:r>
              <a:rPr lang="fi-FI" sz="1500" dirty="0" err="1"/>
              <a:t>hospitalization</a:t>
            </a:r>
            <a:r>
              <a:rPr lang="fi-FI" sz="1500" dirty="0"/>
              <a:t> and </a:t>
            </a:r>
            <a:r>
              <a:rPr lang="fi-FI" sz="1500" dirty="0" err="1"/>
              <a:t>expenditure</a:t>
            </a:r>
            <a:endParaRPr lang="fi-FI" sz="1500" dirty="0"/>
          </a:p>
          <a:p>
            <a:pPr lvl="1"/>
            <a:r>
              <a:rPr lang="fi-FI" sz="1500" dirty="0"/>
              <a:t>640 </a:t>
            </a:r>
            <a:r>
              <a:rPr lang="fi-FI" sz="1500" dirty="0" err="1"/>
              <a:t>was</a:t>
            </a:r>
            <a:r>
              <a:rPr lang="fi-FI" sz="1500" dirty="0"/>
              <a:t> </a:t>
            </a:r>
            <a:r>
              <a:rPr lang="fi-FI" sz="1500" dirty="0" err="1"/>
              <a:t>the</a:t>
            </a:r>
            <a:r>
              <a:rPr lang="fi-FI" sz="1500" dirty="0"/>
              <a:t> </a:t>
            </a:r>
            <a:r>
              <a:rPr lang="fi-FI" sz="1500" dirty="0" err="1"/>
              <a:t>diagnosis</a:t>
            </a:r>
            <a:r>
              <a:rPr lang="fi-FI" sz="1500" dirty="0"/>
              <a:t> </a:t>
            </a:r>
            <a:r>
              <a:rPr lang="fi-FI" sz="1500" dirty="0" err="1"/>
              <a:t>related</a:t>
            </a:r>
            <a:r>
              <a:rPr lang="fi-FI" sz="1500" dirty="0"/>
              <a:t> </a:t>
            </a:r>
            <a:r>
              <a:rPr lang="fi-FI" sz="1500" dirty="0" err="1"/>
              <a:t>group</a:t>
            </a:r>
            <a:r>
              <a:rPr lang="fi-FI" sz="1500" dirty="0"/>
              <a:t> </a:t>
            </a:r>
            <a:r>
              <a:rPr lang="fi-FI" sz="1500" dirty="0" err="1"/>
              <a:t>that</a:t>
            </a:r>
            <a:r>
              <a:rPr lang="fi-FI" sz="1500" dirty="0"/>
              <a:t> </a:t>
            </a:r>
            <a:r>
              <a:rPr lang="fi-FI" sz="1500" dirty="0" err="1"/>
              <a:t>had</a:t>
            </a:r>
            <a:r>
              <a:rPr lang="fi-FI" sz="1500" dirty="0"/>
              <a:t> </a:t>
            </a:r>
            <a:r>
              <a:rPr lang="fi-FI" sz="1500" dirty="0" err="1"/>
              <a:t>maximum</a:t>
            </a:r>
            <a:r>
              <a:rPr lang="fi-FI" sz="1500" dirty="0"/>
              <a:t> </a:t>
            </a:r>
            <a:r>
              <a:rPr lang="fi-FI" sz="1500" dirty="0" err="1"/>
              <a:t>hospitalization</a:t>
            </a:r>
            <a:r>
              <a:rPr lang="fi-FI" sz="1500" dirty="0"/>
              <a:t>(267) and </a:t>
            </a:r>
            <a:r>
              <a:rPr lang="fi-FI" sz="1500" dirty="0" err="1"/>
              <a:t>maximum</a:t>
            </a:r>
            <a:r>
              <a:rPr lang="fi-FI" sz="1500" dirty="0"/>
              <a:t> </a:t>
            </a:r>
            <a:r>
              <a:rPr lang="fi-FI" sz="1500" dirty="0" err="1"/>
              <a:t>expenditure</a:t>
            </a:r>
            <a:r>
              <a:rPr lang="fi-FI" sz="1500" dirty="0"/>
              <a:t>(437978) (</a:t>
            </a:r>
            <a:r>
              <a:rPr lang="fi-FI" sz="1500" dirty="0" err="1"/>
              <a:t>Refer</a:t>
            </a:r>
            <a:r>
              <a:rPr lang="fi-FI" sz="1500" dirty="0"/>
              <a:t> </a:t>
            </a:r>
            <a:r>
              <a:rPr lang="fi-FI" sz="1500" dirty="0" err="1"/>
              <a:t>Slide</a:t>
            </a:r>
            <a:r>
              <a:rPr lang="fi-FI" sz="1500" dirty="0"/>
              <a:t> 10)</a:t>
            </a:r>
          </a:p>
          <a:p>
            <a:endParaRPr lang="fi-FI" sz="1500" dirty="0"/>
          </a:p>
          <a:p>
            <a:pPr marL="285750" indent="-285750">
              <a:buFont typeface="Wingdings" panose="05000000000000000000" pitchFamily="2" charset="2"/>
              <a:buChar char="q"/>
            </a:pPr>
            <a:r>
              <a:rPr lang="en-US" sz="1500" dirty="0"/>
              <a:t>Objective 3 -Analyze if the race of the patient is related to the hospitalization costs.</a:t>
            </a:r>
          </a:p>
          <a:p>
            <a:pPr marL="742950" lvl="1" indent="-285750">
              <a:buFont typeface="Wingdings" panose="05000000000000000000" pitchFamily="2" charset="2"/>
              <a:buChar char="q"/>
            </a:pPr>
            <a:endParaRPr lang="fi-FI" sz="1500" dirty="0"/>
          </a:p>
          <a:p>
            <a:pPr marL="742950" lvl="1" indent="-285750">
              <a:buFont typeface="Wingdings" panose="05000000000000000000" pitchFamily="2" charset="2"/>
              <a:buChar char="§"/>
            </a:pPr>
            <a:r>
              <a:rPr lang="fi-FI" sz="1500" dirty="0" err="1"/>
              <a:t>There</a:t>
            </a:r>
            <a:r>
              <a:rPr lang="fi-FI" sz="1500" dirty="0"/>
              <a:t> is no </a:t>
            </a:r>
            <a:r>
              <a:rPr lang="fi-FI" sz="1500" dirty="0" err="1"/>
              <a:t>influence</a:t>
            </a:r>
            <a:r>
              <a:rPr lang="fi-FI" sz="1500" dirty="0"/>
              <a:t> on </a:t>
            </a:r>
            <a:r>
              <a:rPr lang="fi-FI" sz="1500" dirty="0" err="1"/>
              <a:t>hospitalization</a:t>
            </a:r>
            <a:r>
              <a:rPr lang="fi-FI" sz="1500" dirty="0"/>
              <a:t> </a:t>
            </a:r>
            <a:r>
              <a:rPr lang="fi-FI" sz="1500" dirty="0" err="1"/>
              <a:t>cost</a:t>
            </a:r>
            <a:r>
              <a:rPr lang="fi-FI" sz="1500" dirty="0"/>
              <a:t> </a:t>
            </a:r>
            <a:r>
              <a:rPr lang="fi-FI" sz="1500" dirty="0" err="1"/>
              <a:t>by</a:t>
            </a:r>
            <a:r>
              <a:rPr lang="fi-FI" sz="1500" dirty="0"/>
              <a:t> </a:t>
            </a:r>
            <a:r>
              <a:rPr lang="fi-FI" sz="1500" dirty="0" err="1"/>
              <a:t>the</a:t>
            </a:r>
            <a:r>
              <a:rPr lang="fi-FI" sz="1500" dirty="0"/>
              <a:t> </a:t>
            </a:r>
            <a:r>
              <a:rPr lang="fi-FI" sz="1500" dirty="0" err="1"/>
              <a:t>race</a:t>
            </a:r>
            <a:r>
              <a:rPr lang="fi-FI" sz="1500" dirty="0"/>
              <a:t> of </a:t>
            </a:r>
            <a:r>
              <a:rPr lang="fi-FI" sz="1500" dirty="0" err="1"/>
              <a:t>the</a:t>
            </a:r>
            <a:r>
              <a:rPr lang="fi-FI" sz="1500" dirty="0"/>
              <a:t> </a:t>
            </a:r>
            <a:r>
              <a:rPr lang="fi-FI" sz="1500" dirty="0" err="1"/>
              <a:t>patient</a:t>
            </a:r>
            <a:r>
              <a:rPr lang="fi-FI" sz="1500" dirty="0"/>
              <a:t> .</a:t>
            </a:r>
            <a:r>
              <a:rPr lang="fi-FI" sz="1500" dirty="0" err="1"/>
              <a:t>Linear</a:t>
            </a:r>
            <a:r>
              <a:rPr lang="fi-FI" sz="1500" dirty="0"/>
              <a:t> regression </a:t>
            </a:r>
            <a:r>
              <a:rPr lang="fi-FI" sz="1500" dirty="0" err="1"/>
              <a:t>model</a:t>
            </a:r>
            <a:r>
              <a:rPr lang="fi-FI" sz="1500" dirty="0"/>
              <a:t> </a:t>
            </a:r>
            <a:r>
              <a:rPr lang="fi-FI" sz="1500" dirty="0" err="1"/>
              <a:t>built</a:t>
            </a:r>
            <a:r>
              <a:rPr lang="fi-FI" sz="1500" dirty="0"/>
              <a:t> </a:t>
            </a:r>
            <a:r>
              <a:rPr lang="fi-FI" sz="1500" dirty="0" err="1"/>
              <a:t>with</a:t>
            </a:r>
            <a:r>
              <a:rPr lang="fi-FI" sz="1500" dirty="0"/>
              <a:t> </a:t>
            </a:r>
            <a:r>
              <a:rPr lang="fi-FI" sz="1500" dirty="0" err="1"/>
              <a:t>Cost</a:t>
            </a:r>
            <a:r>
              <a:rPr lang="fi-FI" sz="1500" dirty="0"/>
              <a:t> as </a:t>
            </a:r>
            <a:r>
              <a:rPr lang="fi-FI" sz="1500" dirty="0" err="1"/>
              <a:t>dependent</a:t>
            </a:r>
            <a:r>
              <a:rPr lang="fi-FI" sz="1500" dirty="0"/>
              <a:t> </a:t>
            </a:r>
            <a:r>
              <a:rPr lang="fi-FI" sz="1500" dirty="0" err="1"/>
              <a:t>variable</a:t>
            </a:r>
            <a:r>
              <a:rPr lang="fi-FI" sz="1500" dirty="0"/>
              <a:t> and </a:t>
            </a:r>
            <a:r>
              <a:rPr lang="fi-FI" sz="1500" dirty="0" err="1"/>
              <a:t>race</a:t>
            </a:r>
            <a:r>
              <a:rPr lang="fi-FI" sz="1500" dirty="0"/>
              <a:t> of </a:t>
            </a:r>
            <a:r>
              <a:rPr lang="fi-FI" sz="1500" dirty="0" err="1"/>
              <a:t>the</a:t>
            </a:r>
            <a:r>
              <a:rPr lang="fi-FI" sz="1500" dirty="0"/>
              <a:t> </a:t>
            </a:r>
            <a:r>
              <a:rPr lang="fi-FI" sz="1500" dirty="0" err="1"/>
              <a:t>patient</a:t>
            </a:r>
            <a:r>
              <a:rPr lang="fi-FI" sz="1500" dirty="0"/>
              <a:t> as </a:t>
            </a:r>
            <a:r>
              <a:rPr lang="fi-FI" sz="1500" dirty="0" err="1"/>
              <a:t>indepenent</a:t>
            </a:r>
            <a:r>
              <a:rPr lang="fi-FI" sz="1500" dirty="0"/>
              <a:t> </a:t>
            </a:r>
            <a:r>
              <a:rPr lang="fi-FI" sz="1500" dirty="0" err="1"/>
              <a:t>variable</a:t>
            </a:r>
            <a:r>
              <a:rPr lang="fi-FI" sz="1500" dirty="0"/>
              <a:t> </a:t>
            </a:r>
            <a:r>
              <a:rPr lang="fi-FI" sz="1500" dirty="0" err="1"/>
              <a:t>had</a:t>
            </a:r>
            <a:r>
              <a:rPr lang="fi-FI" sz="1500" dirty="0"/>
              <a:t> </a:t>
            </a:r>
            <a:r>
              <a:rPr lang="fi-FI" sz="1500" dirty="0" err="1"/>
              <a:t>very</a:t>
            </a:r>
            <a:r>
              <a:rPr lang="fi-FI" sz="1500" dirty="0"/>
              <a:t> </a:t>
            </a:r>
            <a:r>
              <a:rPr lang="fi-FI" sz="1500" dirty="0" err="1"/>
              <a:t>high</a:t>
            </a:r>
            <a:r>
              <a:rPr lang="fi-FI" sz="1500" dirty="0"/>
              <a:t> p </a:t>
            </a:r>
            <a:r>
              <a:rPr lang="fi-FI" sz="1500" dirty="0" err="1"/>
              <a:t>value</a:t>
            </a:r>
            <a:r>
              <a:rPr lang="fi-FI" sz="1500" dirty="0"/>
              <a:t> (0.6875, p&gt;0.05)</a:t>
            </a:r>
            <a:r>
              <a:rPr lang="fi-FI" sz="1500" dirty="0" err="1"/>
              <a:t>making</a:t>
            </a:r>
            <a:r>
              <a:rPr lang="fi-FI" sz="1500" dirty="0"/>
              <a:t> it an </a:t>
            </a:r>
            <a:r>
              <a:rPr lang="fi-FI" sz="1500" dirty="0" err="1"/>
              <a:t>insignificant</a:t>
            </a:r>
            <a:r>
              <a:rPr lang="fi-FI" sz="1500" dirty="0"/>
              <a:t> </a:t>
            </a:r>
            <a:r>
              <a:rPr lang="fi-FI" sz="1500" dirty="0" err="1"/>
              <a:t>variable</a:t>
            </a:r>
            <a:r>
              <a:rPr lang="fi-FI" sz="1500" dirty="0"/>
              <a:t> for </a:t>
            </a:r>
            <a:r>
              <a:rPr lang="fi-FI" sz="1500" dirty="0" err="1"/>
              <a:t>hospitalization</a:t>
            </a:r>
            <a:r>
              <a:rPr lang="fi-FI" sz="1500" dirty="0"/>
              <a:t> </a:t>
            </a:r>
            <a:r>
              <a:rPr lang="fi-FI" sz="1500" dirty="0" err="1"/>
              <a:t>costs</a:t>
            </a:r>
            <a:r>
              <a:rPr lang="fi-FI" sz="1500" dirty="0"/>
              <a:t>.(</a:t>
            </a:r>
            <a:r>
              <a:rPr lang="fi-FI" sz="1500" dirty="0" err="1"/>
              <a:t>Refer</a:t>
            </a:r>
            <a:r>
              <a:rPr lang="fi-FI" sz="1500" dirty="0"/>
              <a:t> </a:t>
            </a:r>
            <a:r>
              <a:rPr lang="fi-FI" sz="1500" dirty="0" err="1"/>
              <a:t>Slide</a:t>
            </a:r>
            <a:r>
              <a:rPr lang="fi-FI" sz="1500" dirty="0"/>
              <a:t> 11)</a:t>
            </a:r>
          </a:p>
          <a:p>
            <a:pPr marL="742950" lvl="1" indent="-285750">
              <a:buFont typeface="Wingdings" panose="05000000000000000000" pitchFamily="2" charset="2"/>
              <a:buChar char="§"/>
            </a:pPr>
            <a:r>
              <a:rPr lang="fi-FI" sz="1500" dirty="0" err="1"/>
              <a:t>Also</a:t>
            </a:r>
            <a:r>
              <a:rPr lang="fi-FI" sz="1500" dirty="0"/>
              <a:t> </a:t>
            </a:r>
            <a:r>
              <a:rPr lang="fi-FI" sz="1500" dirty="0" err="1"/>
              <a:t>from</a:t>
            </a:r>
            <a:r>
              <a:rPr lang="fi-FI" sz="1500" dirty="0"/>
              <a:t> </a:t>
            </a:r>
            <a:r>
              <a:rPr lang="fi-FI" sz="1500" dirty="0" err="1"/>
              <a:t>the</a:t>
            </a:r>
            <a:r>
              <a:rPr lang="fi-FI" sz="1500" dirty="0"/>
              <a:t> </a:t>
            </a:r>
            <a:r>
              <a:rPr lang="fi-FI" sz="1500" dirty="0" err="1"/>
              <a:t>Scatter</a:t>
            </a:r>
            <a:r>
              <a:rPr lang="fi-FI" sz="1500" dirty="0"/>
              <a:t> </a:t>
            </a:r>
            <a:r>
              <a:rPr lang="fi-FI" sz="1500" dirty="0" err="1"/>
              <a:t>plot</a:t>
            </a:r>
            <a:r>
              <a:rPr lang="fi-FI" sz="1500" dirty="0"/>
              <a:t>(</a:t>
            </a:r>
            <a:r>
              <a:rPr lang="fi-FI" sz="1500" dirty="0" err="1"/>
              <a:t>Refer</a:t>
            </a:r>
            <a:r>
              <a:rPr lang="fi-FI" sz="1500" dirty="0"/>
              <a:t> </a:t>
            </a:r>
            <a:r>
              <a:rPr lang="fi-FI" sz="1500" dirty="0" err="1"/>
              <a:t>Slide</a:t>
            </a:r>
            <a:r>
              <a:rPr lang="fi-FI" sz="1500" dirty="0"/>
              <a:t> 12) and </a:t>
            </a:r>
            <a:r>
              <a:rPr lang="fi-FI" sz="1500" dirty="0" err="1"/>
              <a:t>Correlation</a:t>
            </a:r>
            <a:r>
              <a:rPr lang="fi-FI" sz="1500" dirty="0"/>
              <a:t> </a:t>
            </a:r>
            <a:r>
              <a:rPr lang="fi-FI" sz="1500" dirty="0" err="1"/>
              <a:t>matrix</a:t>
            </a:r>
            <a:r>
              <a:rPr lang="fi-FI" sz="1500" dirty="0"/>
              <a:t>(</a:t>
            </a:r>
            <a:r>
              <a:rPr lang="fi-FI" sz="1500" dirty="0" err="1"/>
              <a:t>Refer</a:t>
            </a:r>
            <a:r>
              <a:rPr lang="fi-FI" sz="1500" dirty="0"/>
              <a:t> </a:t>
            </a:r>
            <a:r>
              <a:rPr lang="fi-FI" sz="1500" dirty="0" err="1"/>
              <a:t>Slide</a:t>
            </a:r>
            <a:r>
              <a:rPr lang="fi-FI" sz="1500" dirty="0"/>
              <a:t> 13) it </a:t>
            </a:r>
            <a:r>
              <a:rPr lang="fi-FI" sz="1500" dirty="0" err="1"/>
              <a:t>was</a:t>
            </a:r>
            <a:r>
              <a:rPr lang="fi-FI" sz="1500" dirty="0"/>
              <a:t> </a:t>
            </a:r>
            <a:r>
              <a:rPr lang="fi-FI" sz="1500" dirty="0" err="1"/>
              <a:t>conlcuded</a:t>
            </a:r>
            <a:r>
              <a:rPr lang="fi-FI" sz="1500" dirty="0"/>
              <a:t> </a:t>
            </a:r>
            <a:r>
              <a:rPr lang="fi-FI" sz="1500" dirty="0" err="1"/>
              <a:t>that</a:t>
            </a:r>
            <a:r>
              <a:rPr lang="fi-FI" sz="1500" dirty="0"/>
              <a:t> </a:t>
            </a:r>
            <a:r>
              <a:rPr lang="fi-FI" sz="1500" dirty="0" err="1"/>
              <a:t>the</a:t>
            </a:r>
            <a:r>
              <a:rPr lang="fi-FI" sz="1500" dirty="0"/>
              <a:t> </a:t>
            </a:r>
            <a:r>
              <a:rPr lang="fi-FI" sz="1500" dirty="0" err="1"/>
              <a:t>variables</a:t>
            </a:r>
            <a:r>
              <a:rPr lang="fi-FI" sz="1500" dirty="0"/>
              <a:t> </a:t>
            </a:r>
            <a:r>
              <a:rPr lang="fi-FI" sz="1500" dirty="0" err="1"/>
              <a:t>are</a:t>
            </a:r>
            <a:r>
              <a:rPr lang="fi-FI" sz="1500" dirty="0"/>
              <a:t> </a:t>
            </a:r>
            <a:r>
              <a:rPr lang="fi-FI" sz="1500" dirty="0" err="1"/>
              <a:t>not</a:t>
            </a:r>
            <a:r>
              <a:rPr lang="fi-FI" sz="1500" dirty="0"/>
              <a:t> </a:t>
            </a:r>
            <a:r>
              <a:rPr lang="fi-FI" sz="1500" dirty="0" err="1"/>
              <a:t>having</a:t>
            </a:r>
            <a:r>
              <a:rPr lang="fi-FI" sz="1500" dirty="0"/>
              <a:t> </a:t>
            </a:r>
            <a:r>
              <a:rPr lang="fi-FI" sz="1500" dirty="0" err="1"/>
              <a:t>linear</a:t>
            </a:r>
            <a:r>
              <a:rPr lang="fi-FI" sz="1500" dirty="0"/>
              <a:t> </a:t>
            </a:r>
            <a:r>
              <a:rPr lang="fi-FI" sz="1500" dirty="0" err="1"/>
              <a:t>relationship</a:t>
            </a:r>
            <a:endParaRPr lang="fi-FI" sz="1500" dirty="0"/>
          </a:p>
          <a:p>
            <a:pPr marL="742950" lvl="1" indent="-285750">
              <a:buFont typeface="Wingdings" panose="05000000000000000000" pitchFamily="2" charset="2"/>
              <a:buChar char="q"/>
            </a:pPr>
            <a:endParaRPr lang="fi-FI" dirty="0"/>
          </a:p>
        </p:txBody>
      </p:sp>
    </p:spTree>
    <p:extLst>
      <p:ext uri="{BB962C8B-B14F-4D97-AF65-F5344CB8AC3E}">
        <p14:creationId xmlns:p14="http://schemas.microsoft.com/office/powerpoint/2010/main" val="958218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915D-1A1B-4812-A46B-0BB72D607CF8}"/>
              </a:ext>
            </a:extLst>
          </p:cNvPr>
          <p:cNvSpPr>
            <a:spLocks noGrp="1"/>
          </p:cNvSpPr>
          <p:nvPr>
            <p:ph type="title"/>
          </p:nvPr>
        </p:nvSpPr>
        <p:spPr>
          <a:xfrm>
            <a:off x="597436" y="121328"/>
            <a:ext cx="8596668" cy="526742"/>
          </a:xfrm>
        </p:spPr>
        <p:txBody>
          <a:bodyPr>
            <a:normAutofit/>
          </a:bodyPr>
          <a:lstStyle/>
          <a:p>
            <a:r>
              <a:rPr lang="fi-FI" sz="2600" dirty="0" err="1"/>
              <a:t>Result</a:t>
            </a:r>
            <a:endParaRPr lang="fi-FI" sz="2600" dirty="0"/>
          </a:p>
        </p:txBody>
      </p:sp>
      <p:sp>
        <p:nvSpPr>
          <p:cNvPr id="3" name="Text Placeholder 2">
            <a:extLst>
              <a:ext uri="{FF2B5EF4-FFF2-40B4-BE49-F238E27FC236}">
                <a16:creationId xmlns:a16="http://schemas.microsoft.com/office/drawing/2014/main" id="{81033CC2-2E94-4F86-99B0-4862CBC5D47D}"/>
              </a:ext>
            </a:extLst>
          </p:cNvPr>
          <p:cNvSpPr>
            <a:spLocks noGrp="1"/>
          </p:cNvSpPr>
          <p:nvPr>
            <p:ph type="body" idx="1"/>
          </p:nvPr>
        </p:nvSpPr>
        <p:spPr>
          <a:xfrm>
            <a:off x="597436" y="825516"/>
            <a:ext cx="8596668" cy="6032484"/>
          </a:xfrm>
        </p:spPr>
        <p:txBody>
          <a:bodyPr>
            <a:normAutofit/>
          </a:bodyPr>
          <a:lstStyle/>
          <a:p>
            <a:pPr marL="285750" indent="-285750">
              <a:buFont typeface="Wingdings" panose="05000000000000000000" pitchFamily="2" charset="2"/>
              <a:buChar char="q"/>
            </a:pPr>
            <a:r>
              <a:rPr lang="en-US" sz="1500" dirty="0"/>
              <a:t>Objective 4-Analyze the severity of the hospital costs by age and gender for the proper allocation of resources. </a:t>
            </a:r>
          </a:p>
          <a:p>
            <a:pPr lvl="1"/>
            <a:r>
              <a:rPr lang="en-US" sz="1500" dirty="0"/>
              <a:t>From the Linear regression model built for dependent variable hospital costs by independent variable age and gender ,p value was low (&lt;0.05) for both variables age and gender making them significant variables. Thus it was concluded that the Hospital costs are dependent on the age and gender.(Refer Slide 14)</a:t>
            </a:r>
          </a:p>
          <a:p>
            <a:pPr lvl="1"/>
            <a:endParaRPr lang="en-US" sz="1500" dirty="0"/>
          </a:p>
          <a:p>
            <a:pPr marL="285750" indent="-285750">
              <a:buFont typeface="Wingdings" panose="05000000000000000000" pitchFamily="2" charset="2"/>
              <a:buChar char="q"/>
            </a:pPr>
            <a:r>
              <a:rPr lang="en-US" sz="1500" dirty="0"/>
              <a:t>Objective 5 - Validate if length of stay can be predicted from age, gender, and race.</a:t>
            </a:r>
          </a:p>
          <a:p>
            <a:pPr lvl="1"/>
            <a:r>
              <a:rPr lang="en-US" sz="1500" dirty="0"/>
              <a:t> From the Linear Regression model built for dependent variable Length of stay and independent variable </a:t>
            </a:r>
            <a:r>
              <a:rPr lang="en-US" sz="1500" dirty="0" err="1"/>
              <a:t>age,gender</a:t>
            </a:r>
            <a:r>
              <a:rPr lang="en-US" sz="1500" dirty="0"/>
              <a:t> and race , it was found that p value was high for all the three variables making them insignificant variables.(Refer Slide 15)</a:t>
            </a:r>
          </a:p>
          <a:p>
            <a:pPr lvl="1"/>
            <a:r>
              <a:rPr lang="en-US" sz="1500" dirty="0"/>
              <a:t>Thus the inference, length of stay cannot be predicted from </a:t>
            </a:r>
            <a:r>
              <a:rPr lang="en-US" sz="1500" dirty="0" err="1"/>
              <a:t>age,gender</a:t>
            </a:r>
            <a:r>
              <a:rPr lang="en-US" sz="1500" dirty="0"/>
              <a:t> and race</a:t>
            </a:r>
          </a:p>
          <a:p>
            <a:pPr lvl="1"/>
            <a:endParaRPr lang="en-US" sz="1500" dirty="0"/>
          </a:p>
          <a:p>
            <a:pPr marL="285750" indent="-285750">
              <a:buFont typeface="Wingdings" panose="05000000000000000000" pitchFamily="2" charset="2"/>
              <a:buChar char="q"/>
            </a:pPr>
            <a:r>
              <a:rPr lang="en-US" sz="1500" dirty="0"/>
              <a:t>Objective 6 - Understand the factors/variables that mainly affects hospital costs.</a:t>
            </a:r>
          </a:p>
          <a:p>
            <a:pPr lvl="1"/>
            <a:r>
              <a:rPr lang="en-US" sz="1500" dirty="0"/>
              <a:t>After building different  linear regression model (3 models) and using method of </a:t>
            </a:r>
            <a:r>
              <a:rPr lang="en-US" sz="1500" dirty="0" err="1"/>
              <a:t>significance,step</a:t>
            </a:r>
            <a:r>
              <a:rPr lang="en-US" sz="1500" dirty="0"/>
              <a:t> approach AIC(Akaike information criterion),MAPE (Mean absolute percentage error),</a:t>
            </a:r>
            <a:r>
              <a:rPr lang="en-US" sz="1500" dirty="0" err="1"/>
              <a:t>homoskedasticity,normality</a:t>
            </a:r>
            <a:r>
              <a:rPr lang="en-US" sz="1500" dirty="0"/>
              <a:t> and autocorrelation of errors, it was concluded that the factors affecting hospital costs are </a:t>
            </a:r>
            <a:r>
              <a:rPr lang="en-US" sz="1500" dirty="0" err="1"/>
              <a:t>Age,Length</a:t>
            </a:r>
            <a:r>
              <a:rPr lang="en-US" sz="1500" dirty="0"/>
              <a:t> of stay and diagnosis related group(Refer Slide 16-27)</a:t>
            </a:r>
          </a:p>
          <a:p>
            <a:pPr lvl="1"/>
            <a:endParaRPr lang="en-US" dirty="0"/>
          </a:p>
          <a:p>
            <a:endParaRPr lang="fi-FI" dirty="0"/>
          </a:p>
        </p:txBody>
      </p:sp>
    </p:spTree>
    <p:extLst>
      <p:ext uri="{BB962C8B-B14F-4D97-AF65-F5344CB8AC3E}">
        <p14:creationId xmlns:p14="http://schemas.microsoft.com/office/powerpoint/2010/main" val="74872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512A-97EB-4132-B5BB-5EA7CECC6D3A}"/>
              </a:ext>
            </a:extLst>
          </p:cNvPr>
          <p:cNvSpPr>
            <a:spLocks noGrp="1"/>
          </p:cNvSpPr>
          <p:nvPr>
            <p:ph type="title"/>
          </p:nvPr>
        </p:nvSpPr>
        <p:spPr>
          <a:xfrm>
            <a:off x="838200" y="365125"/>
            <a:ext cx="8066103" cy="868871"/>
          </a:xfrm>
          <a:prstGeom prst="ellipse">
            <a:avLst/>
          </a:prstGeom>
        </p:spPr>
        <p:txBody>
          <a:bodyPr>
            <a:normAutofit fontScale="90000"/>
          </a:bodyPr>
          <a:lstStyle/>
          <a:p>
            <a:r>
              <a:rPr lang="fi-FI" b="1" dirty="0" err="1"/>
              <a:t>Objectives</a:t>
            </a:r>
            <a:endParaRPr lang="fi-FI" b="1" dirty="0"/>
          </a:p>
        </p:txBody>
      </p:sp>
      <p:sp>
        <p:nvSpPr>
          <p:cNvPr id="3" name="Content Placeholder 2">
            <a:extLst>
              <a:ext uri="{FF2B5EF4-FFF2-40B4-BE49-F238E27FC236}">
                <a16:creationId xmlns:a16="http://schemas.microsoft.com/office/drawing/2014/main" id="{6098AB9F-8816-4211-AEF1-EF8A98EB118E}"/>
              </a:ext>
            </a:extLst>
          </p:cNvPr>
          <p:cNvSpPr>
            <a:spLocks noGrp="1"/>
          </p:cNvSpPr>
          <p:nvPr>
            <p:ph idx="1"/>
          </p:nvPr>
        </p:nvSpPr>
        <p:spPr>
          <a:xfrm>
            <a:off x="838200" y="1381742"/>
            <a:ext cx="8181513" cy="4351338"/>
          </a:xfrm>
        </p:spPr>
        <p:txBody>
          <a:bodyPr>
            <a:normAutofit/>
          </a:bodyPr>
          <a:lstStyle/>
          <a:p>
            <a:pPr>
              <a:buFont typeface="+mj-lt"/>
              <a:buAutoNum type="arabicPeriod"/>
            </a:pPr>
            <a:r>
              <a:rPr lang="en-US" dirty="0"/>
              <a:t>F</a:t>
            </a:r>
            <a:r>
              <a:rPr lang="en-US" sz="1800" dirty="0"/>
              <a:t>ind the age category of people who frequently visit the hospital and has the maximum expenditure.</a:t>
            </a:r>
          </a:p>
          <a:p>
            <a:pPr>
              <a:buFont typeface="+mj-lt"/>
              <a:buAutoNum type="arabicPeriod"/>
            </a:pPr>
            <a:r>
              <a:rPr lang="en-US" dirty="0"/>
              <a:t>Understand the </a:t>
            </a:r>
            <a:r>
              <a:rPr lang="en-US" sz="1800" dirty="0"/>
              <a:t>diagnosis-related group that has maximum hospitalization and expenditure</a:t>
            </a:r>
          </a:p>
          <a:p>
            <a:pPr>
              <a:buFont typeface="+mj-lt"/>
              <a:buAutoNum type="arabicPeriod"/>
            </a:pPr>
            <a:r>
              <a:rPr lang="en-US" sz="1800" dirty="0"/>
              <a:t>Analyze if the race of the patient is related to the hospitalization costs.</a:t>
            </a:r>
          </a:p>
          <a:p>
            <a:pPr>
              <a:buFont typeface="+mj-lt"/>
              <a:buAutoNum type="arabicPeriod"/>
            </a:pPr>
            <a:r>
              <a:rPr lang="en-US" sz="1800" dirty="0"/>
              <a:t>Analyze the severity of the hospital costs by age and gender for the proper allocation of resources. </a:t>
            </a:r>
          </a:p>
          <a:p>
            <a:pPr>
              <a:buFont typeface="+mj-lt"/>
              <a:buAutoNum type="arabicPeriod"/>
            </a:pPr>
            <a:r>
              <a:rPr lang="en-US" dirty="0"/>
              <a:t>Validate if </a:t>
            </a:r>
            <a:r>
              <a:rPr lang="en-US" sz="1800" dirty="0"/>
              <a:t>length of stay </a:t>
            </a:r>
            <a:r>
              <a:rPr lang="en-US" dirty="0"/>
              <a:t>can</a:t>
            </a:r>
            <a:r>
              <a:rPr lang="en-US" sz="1800" dirty="0"/>
              <a:t> be predicted from age, gender, and race.</a:t>
            </a:r>
          </a:p>
          <a:p>
            <a:pPr>
              <a:buFont typeface="+mj-lt"/>
              <a:buAutoNum type="arabicPeriod"/>
            </a:pPr>
            <a:r>
              <a:rPr lang="en-US" dirty="0"/>
              <a:t>Understand the factors/</a:t>
            </a:r>
            <a:r>
              <a:rPr lang="en-US" sz="1800" dirty="0"/>
              <a:t>variables that mainly affects hospital costs.</a:t>
            </a:r>
          </a:p>
          <a:p>
            <a:endParaRPr lang="fi-FI" sz="1800" dirty="0"/>
          </a:p>
        </p:txBody>
      </p:sp>
    </p:spTree>
    <p:extLst>
      <p:ext uri="{BB962C8B-B14F-4D97-AF65-F5344CB8AC3E}">
        <p14:creationId xmlns:p14="http://schemas.microsoft.com/office/powerpoint/2010/main" val="289119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932C-5BA4-40ED-8436-CEF2A816852B}"/>
              </a:ext>
            </a:extLst>
          </p:cNvPr>
          <p:cNvSpPr>
            <a:spLocks noGrp="1"/>
          </p:cNvSpPr>
          <p:nvPr>
            <p:ph type="title"/>
          </p:nvPr>
        </p:nvSpPr>
        <p:spPr>
          <a:xfrm>
            <a:off x="0" y="177379"/>
            <a:ext cx="5614762" cy="1512365"/>
          </a:xfrm>
          <a:prstGeom prst="ellipse">
            <a:avLst/>
          </a:prstGeom>
        </p:spPr>
        <p:txBody>
          <a:bodyPr vert="horz" lIns="91440" tIns="45720" rIns="91440" bIns="45720" rtlCol="0" anchor="b">
            <a:normAutofit fontScale="90000"/>
          </a:bodyPr>
          <a:lstStyle/>
          <a:p>
            <a:pPr algn="ctr"/>
            <a:r>
              <a:rPr lang="en-US" sz="3400" b="1" kern="1200" dirty="0">
                <a:latin typeface="+mj-lt"/>
                <a:ea typeface="+mj-ea"/>
                <a:cs typeface="+mj-cs"/>
              </a:rPr>
              <a:t>Dataset Description</a:t>
            </a:r>
          </a:p>
        </p:txBody>
      </p:sp>
      <p:sp>
        <p:nvSpPr>
          <p:cNvPr id="11" name="Content Placeholder 10">
            <a:extLst>
              <a:ext uri="{FF2B5EF4-FFF2-40B4-BE49-F238E27FC236}">
                <a16:creationId xmlns:a16="http://schemas.microsoft.com/office/drawing/2014/main" id="{141BC6D4-C0B6-4CE0-A636-6AB7FC527B84}"/>
              </a:ext>
            </a:extLst>
          </p:cNvPr>
          <p:cNvSpPr>
            <a:spLocks noGrp="1"/>
          </p:cNvSpPr>
          <p:nvPr>
            <p:ph idx="1"/>
          </p:nvPr>
        </p:nvSpPr>
        <p:spPr>
          <a:xfrm>
            <a:off x="874815" y="1659103"/>
            <a:ext cx="7421460" cy="813394"/>
          </a:xfrm>
        </p:spPr>
        <p:txBody>
          <a:bodyPr vert="horz" lIns="91440" tIns="45720" rIns="91440" bIns="45720" rtlCol="0" anchor="t">
            <a:normAutofit/>
          </a:bodyPr>
          <a:lstStyle/>
          <a:p>
            <a:pPr marL="0" indent="0">
              <a:buNone/>
            </a:pPr>
            <a:r>
              <a:rPr lang="en-US" sz="2400" kern="1200" dirty="0">
                <a:solidFill>
                  <a:schemeClr val="tx1"/>
                </a:solidFill>
                <a:latin typeface="+mn-lt"/>
                <a:ea typeface="+mn-ea"/>
                <a:cs typeface="+mn-cs"/>
              </a:rPr>
              <a:t> Dataset has  500 observations of 6 variables</a:t>
            </a:r>
          </a:p>
        </p:txBody>
      </p:sp>
      <p:graphicFrame>
        <p:nvGraphicFramePr>
          <p:cNvPr id="9" name="Table 6">
            <a:extLst>
              <a:ext uri="{FF2B5EF4-FFF2-40B4-BE49-F238E27FC236}">
                <a16:creationId xmlns:a16="http://schemas.microsoft.com/office/drawing/2014/main" id="{9DB608FE-1326-421C-86A7-BAD680FC6346}"/>
              </a:ext>
            </a:extLst>
          </p:cNvPr>
          <p:cNvGraphicFramePr>
            <a:graphicFrameLocks/>
          </p:cNvGraphicFramePr>
          <p:nvPr>
            <p:extLst>
              <p:ext uri="{D42A27DB-BD31-4B8C-83A1-F6EECF244321}">
                <p14:modId xmlns:p14="http://schemas.microsoft.com/office/powerpoint/2010/main" val="3365043295"/>
              </p:ext>
            </p:extLst>
          </p:nvPr>
        </p:nvGraphicFramePr>
        <p:xfrm>
          <a:off x="1041268" y="2357553"/>
          <a:ext cx="4573494" cy="4055902"/>
        </p:xfrm>
        <a:graphic>
          <a:graphicData uri="http://schemas.openxmlformats.org/drawingml/2006/table">
            <a:tbl>
              <a:tblPr firstRow="1" bandRow="1">
                <a:noFill/>
                <a:tableStyleId>{9D7B26C5-4107-4FEC-AEDC-1716B250A1EF}</a:tableStyleId>
              </a:tblPr>
              <a:tblGrid>
                <a:gridCol w="1289178">
                  <a:extLst>
                    <a:ext uri="{9D8B030D-6E8A-4147-A177-3AD203B41FA5}">
                      <a16:colId xmlns:a16="http://schemas.microsoft.com/office/drawing/2014/main" val="4252830778"/>
                    </a:ext>
                  </a:extLst>
                </a:gridCol>
                <a:gridCol w="3284316">
                  <a:extLst>
                    <a:ext uri="{9D8B030D-6E8A-4147-A177-3AD203B41FA5}">
                      <a16:colId xmlns:a16="http://schemas.microsoft.com/office/drawing/2014/main" val="3392506586"/>
                    </a:ext>
                  </a:extLst>
                </a:gridCol>
              </a:tblGrid>
              <a:tr h="560029">
                <a:tc>
                  <a:txBody>
                    <a:bodyPr/>
                    <a:lstStyle/>
                    <a:p>
                      <a:r>
                        <a:rPr lang="fi-FI" sz="1700" dirty="0" err="1">
                          <a:solidFill>
                            <a:schemeClr val="tx1">
                              <a:lumMod val="75000"/>
                              <a:lumOff val="25000"/>
                            </a:schemeClr>
                          </a:solidFill>
                        </a:rPr>
                        <a:t>Attribute</a:t>
                      </a:r>
                      <a:endParaRPr lang="fi-FI" sz="1700" dirty="0">
                        <a:solidFill>
                          <a:schemeClr val="tx1">
                            <a:lumMod val="75000"/>
                            <a:lumOff val="25000"/>
                          </a:schemeClr>
                        </a:solidFill>
                      </a:endParaRPr>
                    </a:p>
                  </a:txBody>
                  <a:tcPr marL="216119" marR="129671" marT="129671" marB="12967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fi-FI" sz="1700">
                          <a:solidFill>
                            <a:schemeClr val="tx1">
                              <a:lumMod val="75000"/>
                              <a:lumOff val="25000"/>
                            </a:schemeClr>
                          </a:solidFill>
                        </a:rPr>
                        <a:t>Description</a:t>
                      </a:r>
                    </a:p>
                  </a:txBody>
                  <a:tcPr marL="216119" marR="129671" marT="129671" marB="12967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83990718"/>
                  </a:ext>
                </a:extLst>
              </a:tr>
              <a:tr h="476425">
                <a:tc>
                  <a:txBody>
                    <a:bodyPr/>
                    <a:lstStyle/>
                    <a:p>
                      <a:r>
                        <a:rPr lang="fi-FI" sz="1400" dirty="0" err="1">
                          <a:solidFill>
                            <a:schemeClr val="tx1">
                              <a:lumMod val="75000"/>
                              <a:lumOff val="25000"/>
                            </a:schemeClr>
                          </a:solidFill>
                        </a:rPr>
                        <a:t>Age</a:t>
                      </a:r>
                      <a:endParaRPr lang="fi-FI" sz="1400" dirty="0">
                        <a:solidFill>
                          <a:schemeClr val="tx1">
                            <a:lumMod val="75000"/>
                            <a:lumOff val="25000"/>
                          </a:schemeClr>
                        </a:solidFill>
                      </a:endParaRPr>
                    </a:p>
                  </a:txBody>
                  <a:tcPr marL="216119" marR="112382" marT="112382" marB="11238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400" b="0" kern="1200" dirty="0">
                          <a:solidFill>
                            <a:schemeClr val="tx1">
                              <a:lumMod val="75000"/>
                              <a:lumOff val="25000"/>
                            </a:schemeClr>
                          </a:solidFill>
                          <a:effectLst/>
                        </a:rPr>
                        <a:t>Age of the patient discharged</a:t>
                      </a:r>
                      <a:endParaRPr lang="fi-FI" sz="1400" dirty="0">
                        <a:solidFill>
                          <a:schemeClr val="tx1">
                            <a:lumMod val="75000"/>
                            <a:lumOff val="25000"/>
                          </a:schemeClr>
                        </a:solidFill>
                      </a:endParaRPr>
                    </a:p>
                  </a:txBody>
                  <a:tcPr marL="216119" marR="112382" marT="112382" marB="11238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23921964"/>
                  </a:ext>
                </a:extLst>
              </a:tr>
              <a:tr h="688866">
                <a:tc>
                  <a:txBody>
                    <a:bodyPr/>
                    <a:lstStyle/>
                    <a:p>
                      <a:r>
                        <a:rPr lang="fi-FI" sz="1400" dirty="0" err="1">
                          <a:solidFill>
                            <a:schemeClr val="tx1">
                              <a:lumMod val="75000"/>
                              <a:lumOff val="25000"/>
                            </a:schemeClr>
                          </a:solidFill>
                        </a:rPr>
                        <a:t>Female</a:t>
                      </a:r>
                      <a:endParaRPr lang="fi-FI" sz="1400" dirty="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400" b="0" kern="1200" dirty="0">
                          <a:solidFill>
                            <a:schemeClr val="tx1">
                              <a:lumMod val="75000"/>
                              <a:lumOff val="25000"/>
                            </a:schemeClr>
                          </a:solidFill>
                          <a:effectLst/>
                        </a:rPr>
                        <a:t>A binary variable that indicates if the patient is female</a:t>
                      </a:r>
                      <a:endParaRPr lang="fi-FI" sz="1400" dirty="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97417497"/>
                  </a:ext>
                </a:extLst>
              </a:tr>
              <a:tr h="476425">
                <a:tc>
                  <a:txBody>
                    <a:bodyPr/>
                    <a:lstStyle/>
                    <a:p>
                      <a:r>
                        <a:rPr lang="fi-FI" sz="1400">
                          <a:solidFill>
                            <a:schemeClr val="tx1">
                              <a:lumMod val="75000"/>
                              <a:lumOff val="25000"/>
                            </a:schemeClr>
                          </a:solidFill>
                        </a:rPr>
                        <a:t>Los</a:t>
                      </a: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400" b="0" kern="1200" dirty="0">
                          <a:solidFill>
                            <a:schemeClr val="tx1">
                              <a:lumMod val="75000"/>
                              <a:lumOff val="25000"/>
                            </a:schemeClr>
                          </a:solidFill>
                          <a:effectLst/>
                        </a:rPr>
                        <a:t>Length of stay in days</a:t>
                      </a:r>
                      <a:endParaRPr lang="fi-FI" sz="1400" dirty="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16099449"/>
                  </a:ext>
                </a:extLst>
              </a:tr>
              <a:tr h="688866">
                <a:tc>
                  <a:txBody>
                    <a:bodyPr/>
                    <a:lstStyle/>
                    <a:p>
                      <a:r>
                        <a:rPr lang="fi-FI" sz="1400" b="0" kern="1200">
                          <a:solidFill>
                            <a:schemeClr val="tx1">
                              <a:lumMod val="75000"/>
                              <a:lumOff val="25000"/>
                            </a:schemeClr>
                          </a:solidFill>
                          <a:effectLst/>
                        </a:rPr>
                        <a:t>Race </a:t>
                      </a:r>
                      <a:endParaRPr lang="fi-FI" sz="140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400" b="0" kern="1200">
                          <a:solidFill>
                            <a:schemeClr val="tx1">
                              <a:lumMod val="75000"/>
                              <a:lumOff val="25000"/>
                            </a:schemeClr>
                          </a:solidFill>
                          <a:effectLst/>
                        </a:rPr>
                        <a:t>Race of the patient (specified numerically)</a:t>
                      </a:r>
                      <a:endParaRPr lang="fi-FI" sz="140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6349542"/>
                  </a:ext>
                </a:extLst>
              </a:tr>
              <a:tr h="476425">
                <a:tc>
                  <a:txBody>
                    <a:bodyPr/>
                    <a:lstStyle/>
                    <a:p>
                      <a:r>
                        <a:rPr lang="fi-FI" sz="1400" b="0" kern="1200">
                          <a:solidFill>
                            <a:schemeClr val="tx1">
                              <a:lumMod val="75000"/>
                              <a:lumOff val="25000"/>
                            </a:schemeClr>
                          </a:solidFill>
                          <a:effectLst/>
                        </a:rPr>
                        <a:t>Totchg</a:t>
                      </a:r>
                      <a:endParaRPr lang="fi-FI" sz="140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fi-FI" sz="1400" b="0" kern="1200">
                          <a:solidFill>
                            <a:schemeClr val="tx1">
                              <a:lumMod val="75000"/>
                              <a:lumOff val="25000"/>
                            </a:schemeClr>
                          </a:solidFill>
                          <a:effectLst/>
                        </a:rPr>
                        <a:t>Hospital discharge costs</a:t>
                      </a:r>
                      <a:endParaRPr lang="fi-FI" sz="140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43016985"/>
                  </a:ext>
                </a:extLst>
              </a:tr>
              <a:tr h="688866">
                <a:tc>
                  <a:txBody>
                    <a:bodyPr/>
                    <a:lstStyle/>
                    <a:p>
                      <a:r>
                        <a:rPr lang="fi-FI" sz="1400" b="0" kern="1200">
                          <a:solidFill>
                            <a:schemeClr val="tx1">
                              <a:lumMod val="75000"/>
                              <a:lumOff val="25000"/>
                            </a:schemeClr>
                          </a:solidFill>
                          <a:effectLst/>
                        </a:rPr>
                        <a:t>Aprdrg</a:t>
                      </a:r>
                      <a:endParaRPr lang="fi-FI" sz="140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400" b="0" kern="1200" dirty="0">
                          <a:solidFill>
                            <a:schemeClr val="tx1">
                              <a:lumMod val="75000"/>
                              <a:lumOff val="25000"/>
                            </a:schemeClr>
                          </a:solidFill>
                          <a:effectLst/>
                        </a:rPr>
                        <a:t>All Patient Refined Diagnosis Related Groups</a:t>
                      </a:r>
                      <a:endParaRPr lang="fi-FI" sz="1400" dirty="0">
                        <a:solidFill>
                          <a:schemeClr val="tx1">
                            <a:lumMod val="75000"/>
                            <a:lumOff val="25000"/>
                          </a:schemeClr>
                        </a:solidFill>
                      </a:endParaRPr>
                    </a:p>
                  </a:txBody>
                  <a:tcPr marL="216119" marR="112382" marT="112382" marB="1123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71196105"/>
                  </a:ext>
                </a:extLst>
              </a:tr>
            </a:tbl>
          </a:graphicData>
        </a:graphic>
      </p:graphicFrame>
    </p:spTree>
    <p:extLst>
      <p:ext uri="{BB962C8B-B14F-4D97-AF65-F5344CB8AC3E}">
        <p14:creationId xmlns:p14="http://schemas.microsoft.com/office/powerpoint/2010/main" val="48678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5033-44B8-4555-ABDB-A6F6FA919EF9}"/>
              </a:ext>
            </a:extLst>
          </p:cNvPr>
          <p:cNvSpPr>
            <a:spLocks noGrp="1"/>
          </p:cNvSpPr>
          <p:nvPr>
            <p:ph type="title"/>
          </p:nvPr>
        </p:nvSpPr>
        <p:spPr>
          <a:xfrm>
            <a:off x="838200" y="365125"/>
            <a:ext cx="5558489" cy="1325563"/>
          </a:xfrm>
        </p:spPr>
        <p:txBody>
          <a:bodyPr>
            <a:normAutofit/>
          </a:bodyPr>
          <a:lstStyle/>
          <a:p>
            <a:r>
              <a:rPr lang="fi-FI" b="1" dirty="0"/>
              <a:t>Data </a:t>
            </a:r>
            <a:r>
              <a:rPr lang="fi-FI" b="1" dirty="0" err="1"/>
              <a:t>exploration</a:t>
            </a:r>
            <a:endParaRPr lang="fi-FI" b="1" dirty="0"/>
          </a:p>
        </p:txBody>
      </p:sp>
      <p:sp>
        <p:nvSpPr>
          <p:cNvPr id="3" name="Content Placeholder 2">
            <a:extLst>
              <a:ext uri="{FF2B5EF4-FFF2-40B4-BE49-F238E27FC236}">
                <a16:creationId xmlns:a16="http://schemas.microsoft.com/office/drawing/2014/main" id="{2D95DE4D-D74E-4FC7-8D61-A73F9F51B53C}"/>
              </a:ext>
            </a:extLst>
          </p:cNvPr>
          <p:cNvSpPr>
            <a:spLocks noGrp="1"/>
          </p:cNvSpPr>
          <p:nvPr>
            <p:ph idx="1"/>
          </p:nvPr>
        </p:nvSpPr>
        <p:spPr>
          <a:xfrm>
            <a:off x="838200" y="1473693"/>
            <a:ext cx="7231602" cy="3959441"/>
          </a:xfrm>
        </p:spPr>
        <p:txBody>
          <a:bodyPr>
            <a:normAutofit/>
          </a:bodyPr>
          <a:lstStyle/>
          <a:p>
            <a:r>
              <a:rPr lang="fi-FI" dirty="0" err="1"/>
              <a:t>Removed</a:t>
            </a:r>
            <a:r>
              <a:rPr lang="fi-FI" dirty="0"/>
              <a:t> </a:t>
            </a:r>
            <a:r>
              <a:rPr lang="fi-FI" dirty="0" err="1"/>
              <a:t>Missing</a:t>
            </a:r>
            <a:r>
              <a:rPr lang="fi-FI" dirty="0"/>
              <a:t> </a:t>
            </a:r>
            <a:r>
              <a:rPr lang="fi-FI" dirty="0" err="1"/>
              <a:t>value</a:t>
            </a:r>
            <a:r>
              <a:rPr lang="fi-FI" dirty="0"/>
              <a:t> (NA ) in </a:t>
            </a:r>
            <a:r>
              <a:rPr lang="fi-FI" dirty="0" err="1"/>
              <a:t>Race</a:t>
            </a:r>
            <a:r>
              <a:rPr lang="fi-FI" dirty="0"/>
              <a:t> </a:t>
            </a:r>
            <a:r>
              <a:rPr lang="fi-FI" dirty="0" err="1"/>
              <a:t>attribute</a:t>
            </a:r>
            <a:r>
              <a:rPr lang="fi-FI" dirty="0"/>
              <a:t> </a:t>
            </a:r>
            <a:r>
              <a:rPr lang="fi-FI" dirty="0" err="1"/>
              <a:t>by</a:t>
            </a:r>
            <a:r>
              <a:rPr lang="fi-FI" dirty="0"/>
              <a:t> </a:t>
            </a:r>
            <a:r>
              <a:rPr lang="fi-FI" dirty="0" err="1"/>
              <a:t>using</a:t>
            </a:r>
            <a:r>
              <a:rPr lang="fi-FI" dirty="0"/>
              <a:t> </a:t>
            </a:r>
            <a:r>
              <a:rPr lang="fi-FI" dirty="0" err="1"/>
              <a:t>na.roughfix</a:t>
            </a:r>
            <a:r>
              <a:rPr lang="fi-FI" dirty="0"/>
              <a:t> and </a:t>
            </a:r>
            <a:r>
              <a:rPr lang="fi-FI" dirty="0" err="1"/>
              <a:t>replaced</a:t>
            </a:r>
            <a:r>
              <a:rPr lang="fi-FI" dirty="0"/>
              <a:t> </a:t>
            </a:r>
            <a:r>
              <a:rPr lang="fi-FI" dirty="0" err="1"/>
              <a:t>the</a:t>
            </a:r>
            <a:r>
              <a:rPr lang="fi-FI" dirty="0"/>
              <a:t> NA </a:t>
            </a:r>
            <a:r>
              <a:rPr lang="fi-FI" dirty="0" err="1"/>
              <a:t>value</a:t>
            </a:r>
            <a:r>
              <a:rPr lang="fi-FI" dirty="0"/>
              <a:t> </a:t>
            </a:r>
            <a:r>
              <a:rPr lang="fi-FI" dirty="0" err="1"/>
              <a:t>with</a:t>
            </a:r>
            <a:r>
              <a:rPr lang="fi-FI" dirty="0"/>
              <a:t> median ( median and </a:t>
            </a:r>
            <a:r>
              <a:rPr lang="fi-FI" dirty="0" err="1"/>
              <a:t>minimum</a:t>
            </a:r>
            <a:r>
              <a:rPr lang="fi-FI" dirty="0"/>
              <a:t> </a:t>
            </a:r>
            <a:r>
              <a:rPr lang="fi-FI" dirty="0" err="1"/>
              <a:t>value</a:t>
            </a:r>
            <a:r>
              <a:rPr lang="fi-FI" dirty="0"/>
              <a:t> is 1)</a:t>
            </a:r>
          </a:p>
          <a:p>
            <a:pPr marL="0" indent="0">
              <a:buNone/>
            </a:pPr>
            <a:endParaRPr lang="fi-FI" dirty="0"/>
          </a:p>
          <a:p>
            <a:r>
              <a:rPr lang="fi-FI" dirty="0" err="1"/>
              <a:t>Used</a:t>
            </a:r>
            <a:r>
              <a:rPr lang="fi-FI" dirty="0"/>
              <a:t> </a:t>
            </a:r>
            <a:r>
              <a:rPr lang="fi-FI" dirty="0" err="1"/>
              <a:t>cut</a:t>
            </a:r>
            <a:r>
              <a:rPr lang="fi-FI" dirty="0"/>
              <a:t> </a:t>
            </a:r>
            <a:r>
              <a:rPr lang="fi-FI" dirty="0" err="1"/>
              <a:t>function</a:t>
            </a:r>
            <a:r>
              <a:rPr lang="fi-FI" dirty="0"/>
              <a:t> to </a:t>
            </a:r>
            <a:r>
              <a:rPr lang="fi-FI" dirty="0" err="1"/>
              <a:t>create</a:t>
            </a:r>
            <a:r>
              <a:rPr lang="fi-FI" dirty="0"/>
              <a:t> </a:t>
            </a:r>
            <a:r>
              <a:rPr lang="fi-FI" dirty="0" err="1"/>
              <a:t>groups</a:t>
            </a:r>
            <a:r>
              <a:rPr lang="fi-FI" dirty="0"/>
              <a:t> for </a:t>
            </a:r>
            <a:r>
              <a:rPr lang="fi-FI" dirty="0" err="1"/>
              <a:t>Age</a:t>
            </a:r>
            <a:r>
              <a:rPr lang="fi-FI" dirty="0"/>
              <a:t> </a:t>
            </a:r>
            <a:r>
              <a:rPr lang="fi-FI" dirty="0" err="1"/>
              <a:t>objectives</a:t>
            </a:r>
            <a:r>
              <a:rPr lang="fi-FI" dirty="0"/>
              <a:t> 1 and </a:t>
            </a:r>
            <a:r>
              <a:rPr lang="fi-FI" dirty="0" err="1"/>
              <a:t>added</a:t>
            </a:r>
            <a:r>
              <a:rPr lang="fi-FI" dirty="0"/>
              <a:t> as </a:t>
            </a:r>
            <a:r>
              <a:rPr lang="fi-FI" dirty="0" err="1"/>
              <a:t>new</a:t>
            </a:r>
            <a:r>
              <a:rPr lang="fi-FI" dirty="0"/>
              <a:t> </a:t>
            </a:r>
            <a:r>
              <a:rPr lang="fi-FI" dirty="0" err="1"/>
              <a:t>variable</a:t>
            </a:r>
            <a:r>
              <a:rPr lang="fi-FI" dirty="0"/>
              <a:t> in </a:t>
            </a:r>
            <a:r>
              <a:rPr lang="fi-FI" dirty="0" err="1"/>
              <a:t>the</a:t>
            </a:r>
            <a:r>
              <a:rPr lang="fi-FI" dirty="0"/>
              <a:t> </a:t>
            </a:r>
            <a:r>
              <a:rPr lang="fi-FI" dirty="0" err="1"/>
              <a:t>dataframe</a:t>
            </a:r>
            <a:r>
              <a:rPr lang="fi-FI" dirty="0"/>
              <a:t>.</a:t>
            </a:r>
          </a:p>
          <a:p>
            <a:pPr marL="0" indent="0">
              <a:buNone/>
            </a:pPr>
            <a:endParaRPr lang="fi-FI" dirty="0"/>
          </a:p>
          <a:p>
            <a:r>
              <a:rPr lang="fi-FI" dirty="0" err="1"/>
              <a:t>During</a:t>
            </a:r>
            <a:r>
              <a:rPr lang="fi-FI" dirty="0"/>
              <a:t> </a:t>
            </a:r>
            <a:r>
              <a:rPr lang="fi-FI" dirty="0" err="1"/>
              <a:t>Linear</a:t>
            </a:r>
            <a:r>
              <a:rPr lang="fi-FI" dirty="0"/>
              <a:t> regression </a:t>
            </a:r>
            <a:r>
              <a:rPr lang="fi-FI" dirty="0" err="1"/>
              <a:t>model</a:t>
            </a:r>
            <a:r>
              <a:rPr lang="fi-FI" dirty="0"/>
              <a:t>, </a:t>
            </a:r>
            <a:r>
              <a:rPr lang="fi-FI" dirty="0" err="1"/>
              <a:t>avoided</a:t>
            </a:r>
            <a:r>
              <a:rPr lang="fi-FI" dirty="0"/>
              <a:t> </a:t>
            </a:r>
            <a:r>
              <a:rPr lang="fi-FI" dirty="0" err="1"/>
              <a:t>the</a:t>
            </a:r>
            <a:r>
              <a:rPr lang="fi-FI" dirty="0"/>
              <a:t> </a:t>
            </a:r>
            <a:r>
              <a:rPr lang="fi-FI" dirty="0" err="1"/>
              <a:t>new</a:t>
            </a:r>
            <a:r>
              <a:rPr lang="fi-FI" dirty="0"/>
              <a:t> </a:t>
            </a:r>
            <a:r>
              <a:rPr lang="fi-FI" dirty="0" err="1"/>
              <a:t>variable</a:t>
            </a:r>
            <a:r>
              <a:rPr lang="fi-FI" dirty="0"/>
              <a:t> for </a:t>
            </a:r>
            <a:r>
              <a:rPr lang="fi-FI" dirty="0" err="1"/>
              <a:t>Age</a:t>
            </a:r>
            <a:r>
              <a:rPr lang="fi-FI" dirty="0"/>
              <a:t>  </a:t>
            </a:r>
            <a:r>
              <a:rPr lang="fi-FI" dirty="0" err="1"/>
              <a:t>group</a:t>
            </a:r>
            <a:r>
              <a:rPr lang="fi-FI" dirty="0"/>
              <a:t>.</a:t>
            </a:r>
          </a:p>
          <a:p>
            <a:endParaRPr lang="fi-FI" dirty="0"/>
          </a:p>
        </p:txBody>
      </p:sp>
    </p:spTree>
    <p:extLst>
      <p:ext uri="{BB962C8B-B14F-4D97-AF65-F5344CB8AC3E}">
        <p14:creationId xmlns:p14="http://schemas.microsoft.com/office/powerpoint/2010/main" val="1768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B6F2-6CDA-4E32-8FFE-7BB612B2564F}"/>
              </a:ext>
            </a:extLst>
          </p:cNvPr>
          <p:cNvSpPr>
            <a:spLocks noGrp="1"/>
          </p:cNvSpPr>
          <p:nvPr>
            <p:ph type="title"/>
          </p:nvPr>
        </p:nvSpPr>
        <p:spPr>
          <a:xfrm>
            <a:off x="490902" y="299976"/>
            <a:ext cx="10330977" cy="660400"/>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02B12EFE-6707-4C9B-B290-85A321EBF193}"/>
              </a:ext>
            </a:extLst>
          </p:cNvPr>
          <p:cNvSpPr>
            <a:spLocks noGrp="1"/>
          </p:cNvSpPr>
          <p:nvPr>
            <p:ph idx="1"/>
          </p:nvPr>
        </p:nvSpPr>
        <p:spPr>
          <a:xfrm>
            <a:off x="677334" y="960377"/>
            <a:ext cx="8596668" cy="5080986"/>
          </a:xfrm>
        </p:spPr>
        <p:txBody>
          <a:bodyPr/>
          <a:lstStyle/>
          <a:p>
            <a:r>
              <a:rPr lang="fi-FI" dirty="0" err="1"/>
              <a:t>Importing</a:t>
            </a:r>
            <a:r>
              <a:rPr lang="fi-FI" dirty="0"/>
              <a:t> </a:t>
            </a:r>
            <a:r>
              <a:rPr lang="fi-FI" dirty="0" err="1"/>
              <a:t>the</a:t>
            </a:r>
            <a:r>
              <a:rPr lang="fi-FI" dirty="0"/>
              <a:t> Data Set and </a:t>
            </a:r>
            <a:r>
              <a:rPr lang="fi-FI" dirty="0" err="1"/>
              <a:t>analysing</a:t>
            </a:r>
            <a:r>
              <a:rPr lang="fi-FI" dirty="0"/>
              <a:t> </a:t>
            </a:r>
            <a:r>
              <a:rPr lang="fi-FI" dirty="0" err="1"/>
              <a:t>the</a:t>
            </a:r>
            <a:r>
              <a:rPr lang="fi-FI" dirty="0"/>
              <a:t> data </a:t>
            </a:r>
          </a:p>
          <a:p>
            <a:endParaRPr lang="fi-FI" dirty="0"/>
          </a:p>
          <a:p>
            <a:endParaRPr lang="fi-FI" dirty="0"/>
          </a:p>
          <a:p>
            <a:endParaRPr lang="fi-FI" dirty="0"/>
          </a:p>
          <a:p>
            <a:r>
              <a:rPr lang="fi-FI" dirty="0"/>
              <a:t>Output</a:t>
            </a:r>
          </a:p>
          <a:p>
            <a:endParaRPr lang="fi-FI" dirty="0"/>
          </a:p>
        </p:txBody>
      </p:sp>
      <p:pic>
        <p:nvPicPr>
          <p:cNvPr id="4" name="Picture 3">
            <a:extLst>
              <a:ext uri="{FF2B5EF4-FFF2-40B4-BE49-F238E27FC236}">
                <a16:creationId xmlns:a16="http://schemas.microsoft.com/office/drawing/2014/main" id="{80A6228B-3AA1-4E5F-B521-ED43F3A5039B}"/>
              </a:ext>
            </a:extLst>
          </p:cNvPr>
          <p:cNvPicPr>
            <a:picLocks noChangeAspect="1"/>
          </p:cNvPicPr>
          <p:nvPr/>
        </p:nvPicPr>
        <p:blipFill>
          <a:blip r:embed="rId2"/>
          <a:stretch>
            <a:fillRect/>
          </a:stretch>
        </p:blipFill>
        <p:spPr>
          <a:xfrm>
            <a:off x="973898" y="1376363"/>
            <a:ext cx="6867525" cy="962025"/>
          </a:xfrm>
          <a:prstGeom prst="rect">
            <a:avLst/>
          </a:prstGeom>
        </p:spPr>
      </p:pic>
      <p:pic>
        <p:nvPicPr>
          <p:cNvPr id="5" name="Picture 4">
            <a:extLst>
              <a:ext uri="{FF2B5EF4-FFF2-40B4-BE49-F238E27FC236}">
                <a16:creationId xmlns:a16="http://schemas.microsoft.com/office/drawing/2014/main" id="{BC39BB94-E9EA-4CD9-84EF-B3F4330E933E}"/>
              </a:ext>
            </a:extLst>
          </p:cNvPr>
          <p:cNvPicPr/>
          <p:nvPr/>
        </p:nvPicPr>
        <p:blipFill>
          <a:blip r:embed="rId3"/>
          <a:stretch>
            <a:fillRect/>
          </a:stretch>
        </p:blipFill>
        <p:spPr>
          <a:xfrm>
            <a:off x="1195513" y="3099263"/>
            <a:ext cx="5731510" cy="2181225"/>
          </a:xfrm>
          <a:prstGeom prst="rect">
            <a:avLst/>
          </a:prstGeom>
        </p:spPr>
      </p:pic>
    </p:spTree>
    <p:extLst>
      <p:ext uri="{BB962C8B-B14F-4D97-AF65-F5344CB8AC3E}">
        <p14:creationId xmlns:p14="http://schemas.microsoft.com/office/powerpoint/2010/main" val="15282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C5B1-CEBC-41D8-8E08-7C3A580BA9AA}"/>
              </a:ext>
            </a:extLst>
          </p:cNvPr>
          <p:cNvSpPr>
            <a:spLocks noGrp="1"/>
          </p:cNvSpPr>
          <p:nvPr>
            <p:ph type="title"/>
          </p:nvPr>
        </p:nvSpPr>
        <p:spPr>
          <a:xfrm>
            <a:off x="597435" y="174224"/>
            <a:ext cx="8596668" cy="642151"/>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3F67646F-3701-4BD4-98F9-2E80F9A98686}"/>
              </a:ext>
            </a:extLst>
          </p:cNvPr>
          <p:cNvSpPr>
            <a:spLocks noGrp="1"/>
          </p:cNvSpPr>
          <p:nvPr>
            <p:ph idx="1"/>
          </p:nvPr>
        </p:nvSpPr>
        <p:spPr>
          <a:xfrm>
            <a:off x="673986" y="816375"/>
            <a:ext cx="10336914" cy="5546325"/>
          </a:xfrm>
        </p:spPr>
        <p:txBody>
          <a:bodyPr/>
          <a:lstStyle/>
          <a:p>
            <a:r>
              <a:rPr lang="fi-FI" dirty="0" err="1"/>
              <a:t>Removing</a:t>
            </a:r>
            <a:r>
              <a:rPr lang="fi-FI" dirty="0"/>
              <a:t> </a:t>
            </a:r>
            <a:r>
              <a:rPr lang="fi-FI" dirty="0" err="1"/>
              <a:t>missing</a:t>
            </a:r>
            <a:r>
              <a:rPr lang="fi-FI" dirty="0"/>
              <a:t> </a:t>
            </a:r>
            <a:r>
              <a:rPr lang="fi-FI" dirty="0" err="1"/>
              <a:t>value</a:t>
            </a:r>
            <a:r>
              <a:rPr lang="fi-FI" dirty="0"/>
              <a:t> </a:t>
            </a:r>
            <a:r>
              <a:rPr lang="fi-FI" dirty="0" err="1"/>
              <a:t>from</a:t>
            </a:r>
            <a:r>
              <a:rPr lang="fi-FI" dirty="0"/>
              <a:t> </a:t>
            </a:r>
            <a:r>
              <a:rPr lang="fi-FI" dirty="0" err="1"/>
              <a:t>Race</a:t>
            </a:r>
            <a:r>
              <a:rPr lang="fi-FI" dirty="0"/>
              <a:t> </a:t>
            </a:r>
            <a:r>
              <a:rPr lang="fi-FI" dirty="0" err="1"/>
              <a:t>attribute</a:t>
            </a:r>
            <a:r>
              <a:rPr lang="fi-FI" dirty="0"/>
              <a:t> </a:t>
            </a:r>
            <a:r>
              <a:rPr lang="fi-FI" dirty="0" err="1"/>
              <a:t>by</a:t>
            </a:r>
            <a:r>
              <a:rPr lang="fi-FI" dirty="0"/>
              <a:t> median </a:t>
            </a:r>
            <a:r>
              <a:rPr lang="fi-FI" dirty="0" err="1"/>
              <a:t>using</a:t>
            </a:r>
            <a:r>
              <a:rPr lang="fi-FI" dirty="0"/>
              <a:t> </a:t>
            </a:r>
            <a:r>
              <a:rPr lang="fi-FI" dirty="0" err="1"/>
              <a:t>na.roughfix</a:t>
            </a:r>
            <a:r>
              <a:rPr lang="fi-FI" dirty="0"/>
              <a:t> </a:t>
            </a:r>
            <a:r>
              <a:rPr lang="fi-FI" dirty="0" err="1"/>
              <a:t>function</a:t>
            </a:r>
            <a:endParaRPr lang="fi-FI" dirty="0"/>
          </a:p>
          <a:p>
            <a:endParaRPr lang="fi-FI" dirty="0"/>
          </a:p>
          <a:p>
            <a:endParaRPr lang="fi-FI" dirty="0"/>
          </a:p>
          <a:p>
            <a:r>
              <a:rPr lang="fi-FI" dirty="0"/>
              <a:t>Output</a:t>
            </a:r>
          </a:p>
          <a:p>
            <a:endParaRPr lang="fi-FI" dirty="0"/>
          </a:p>
          <a:p>
            <a:endParaRPr lang="fi-FI" dirty="0"/>
          </a:p>
          <a:p>
            <a:endParaRPr lang="fi-FI" dirty="0"/>
          </a:p>
          <a:p>
            <a:endParaRPr lang="fi-FI" dirty="0"/>
          </a:p>
          <a:p>
            <a:endParaRPr lang="fi-FI" dirty="0"/>
          </a:p>
          <a:p>
            <a:r>
              <a:rPr lang="fi-FI" dirty="0"/>
              <a:t>Using </a:t>
            </a:r>
            <a:r>
              <a:rPr lang="fi-FI" dirty="0" err="1"/>
              <a:t>cut</a:t>
            </a:r>
            <a:r>
              <a:rPr lang="fi-FI" dirty="0"/>
              <a:t> </a:t>
            </a:r>
            <a:r>
              <a:rPr lang="fi-FI" dirty="0" err="1"/>
              <a:t>function</a:t>
            </a:r>
            <a:r>
              <a:rPr lang="fi-FI" dirty="0"/>
              <a:t> </a:t>
            </a:r>
            <a:r>
              <a:rPr lang="fi-FI" dirty="0" err="1"/>
              <a:t>created</a:t>
            </a:r>
            <a:r>
              <a:rPr lang="fi-FI" dirty="0"/>
              <a:t> </a:t>
            </a:r>
            <a:r>
              <a:rPr lang="fi-FI" dirty="0" err="1"/>
              <a:t>groups</a:t>
            </a:r>
            <a:r>
              <a:rPr lang="fi-FI" dirty="0"/>
              <a:t> for </a:t>
            </a:r>
            <a:r>
              <a:rPr lang="fi-FI" dirty="0" err="1"/>
              <a:t>Age</a:t>
            </a:r>
            <a:r>
              <a:rPr lang="fi-FI" dirty="0"/>
              <a:t> </a:t>
            </a:r>
            <a:r>
              <a:rPr lang="fi-FI" dirty="0" err="1"/>
              <a:t>attribute</a:t>
            </a:r>
            <a:r>
              <a:rPr lang="fi-FI" dirty="0"/>
              <a:t> (</a:t>
            </a:r>
            <a:r>
              <a:rPr lang="fi-FI" dirty="0" err="1"/>
              <a:t>used</a:t>
            </a:r>
            <a:r>
              <a:rPr lang="fi-FI" dirty="0"/>
              <a:t> in </a:t>
            </a:r>
            <a:r>
              <a:rPr lang="fi-FI" dirty="0" err="1"/>
              <a:t>first</a:t>
            </a:r>
            <a:r>
              <a:rPr lang="fi-FI" dirty="0"/>
              <a:t> </a:t>
            </a:r>
            <a:r>
              <a:rPr lang="fi-FI" dirty="0" err="1"/>
              <a:t>objective</a:t>
            </a:r>
            <a:r>
              <a:rPr lang="fi-FI" dirty="0"/>
              <a:t>)</a:t>
            </a:r>
          </a:p>
          <a:p>
            <a:endParaRPr lang="fi-FI" dirty="0"/>
          </a:p>
          <a:p>
            <a:endParaRPr lang="fi-FI" dirty="0"/>
          </a:p>
          <a:p>
            <a:endParaRPr lang="fi-FI" dirty="0"/>
          </a:p>
        </p:txBody>
      </p:sp>
      <p:pic>
        <p:nvPicPr>
          <p:cNvPr id="4" name="Picture 3">
            <a:extLst>
              <a:ext uri="{FF2B5EF4-FFF2-40B4-BE49-F238E27FC236}">
                <a16:creationId xmlns:a16="http://schemas.microsoft.com/office/drawing/2014/main" id="{03807CE6-878C-4451-8170-FCADDD25AC01}"/>
              </a:ext>
            </a:extLst>
          </p:cNvPr>
          <p:cNvPicPr/>
          <p:nvPr/>
        </p:nvPicPr>
        <p:blipFill>
          <a:blip r:embed="rId2"/>
          <a:stretch>
            <a:fillRect/>
          </a:stretch>
        </p:blipFill>
        <p:spPr>
          <a:xfrm>
            <a:off x="973908" y="1340499"/>
            <a:ext cx="4257675" cy="666750"/>
          </a:xfrm>
          <a:prstGeom prst="rect">
            <a:avLst/>
          </a:prstGeom>
        </p:spPr>
      </p:pic>
      <p:pic>
        <p:nvPicPr>
          <p:cNvPr id="5" name="Picture 4">
            <a:extLst>
              <a:ext uri="{FF2B5EF4-FFF2-40B4-BE49-F238E27FC236}">
                <a16:creationId xmlns:a16="http://schemas.microsoft.com/office/drawing/2014/main" id="{FEB50B35-FBCA-481F-A962-322DB525845F}"/>
              </a:ext>
            </a:extLst>
          </p:cNvPr>
          <p:cNvPicPr/>
          <p:nvPr/>
        </p:nvPicPr>
        <p:blipFill>
          <a:blip r:embed="rId3"/>
          <a:stretch>
            <a:fillRect/>
          </a:stretch>
        </p:blipFill>
        <p:spPr>
          <a:xfrm>
            <a:off x="973908" y="2496509"/>
            <a:ext cx="5731510" cy="1688465"/>
          </a:xfrm>
          <a:prstGeom prst="rect">
            <a:avLst/>
          </a:prstGeom>
        </p:spPr>
      </p:pic>
      <p:pic>
        <p:nvPicPr>
          <p:cNvPr id="6" name="Picture 5">
            <a:extLst>
              <a:ext uri="{FF2B5EF4-FFF2-40B4-BE49-F238E27FC236}">
                <a16:creationId xmlns:a16="http://schemas.microsoft.com/office/drawing/2014/main" id="{CDF72121-6263-4B88-B0BA-74BDE9269069}"/>
              </a:ext>
            </a:extLst>
          </p:cNvPr>
          <p:cNvPicPr/>
          <p:nvPr/>
        </p:nvPicPr>
        <p:blipFill>
          <a:blip r:embed="rId4"/>
          <a:stretch>
            <a:fillRect/>
          </a:stretch>
        </p:blipFill>
        <p:spPr>
          <a:xfrm>
            <a:off x="877570" y="5061820"/>
            <a:ext cx="5532755" cy="1156617"/>
          </a:xfrm>
          <a:prstGeom prst="rect">
            <a:avLst/>
          </a:prstGeom>
        </p:spPr>
      </p:pic>
    </p:spTree>
    <p:extLst>
      <p:ext uri="{BB962C8B-B14F-4D97-AF65-F5344CB8AC3E}">
        <p14:creationId xmlns:p14="http://schemas.microsoft.com/office/powerpoint/2010/main" val="335557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9778-6218-42A0-9B0F-F30310A70156}"/>
              </a:ext>
            </a:extLst>
          </p:cNvPr>
          <p:cNvSpPr>
            <a:spLocks noGrp="1"/>
          </p:cNvSpPr>
          <p:nvPr>
            <p:ph type="title"/>
          </p:nvPr>
        </p:nvSpPr>
        <p:spPr>
          <a:xfrm>
            <a:off x="677334" y="609600"/>
            <a:ext cx="8596668" cy="581025"/>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55240CC8-AE76-4E89-9B24-35513BA95DAE}"/>
              </a:ext>
            </a:extLst>
          </p:cNvPr>
          <p:cNvSpPr>
            <a:spLocks noGrp="1"/>
          </p:cNvSpPr>
          <p:nvPr>
            <p:ph idx="1"/>
          </p:nvPr>
        </p:nvSpPr>
        <p:spPr>
          <a:xfrm>
            <a:off x="677334" y="1190625"/>
            <a:ext cx="8596668" cy="4850737"/>
          </a:xfrm>
        </p:spPr>
        <p:txBody>
          <a:bodyPr/>
          <a:lstStyle/>
          <a:p>
            <a:pPr marL="0" indent="0">
              <a:buNone/>
            </a:pPr>
            <a:endParaRPr lang="fi-FI" dirty="0"/>
          </a:p>
          <a:p>
            <a:r>
              <a:rPr lang="fi-FI" dirty="0"/>
              <a:t>Output</a:t>
            </a:r>
          </a:p>
          <a:p>
            <a:endParaRPr lang="fi-FI" dirty="0"/>
          </a:p>
          <a:p>
            <a:endParaRPr lang="fi-FI" dirty="0"/>
          </a:p>
        </p:txBody>
      </p:sp>
      <p:pic>
        <p:nvPicPr>
          <p:cNvPr id="6" name="Picture 5">
            <a:extLst>
              <a:ext uri="{FF2B5EF4-FFF2-40B4-BE49-F238E27FC236}">
                <a16:creationId xmlns:a16="http://schemas.microsoft.com/office/drawing/2014/main" id="{22F11B36-27A7-4B1D-96E3-3A9E1F03A7BE}"/>
              </a:ext>
            </a:extLst>
          </p:cNvPr>
          <p:cNvPicPr>
            <a:picLocks noChangeAspect="1"/>
          </p:cNvPicPr>
          <p:nvPr/>
        </p:nvPicPr>
        <p:blipFill>
          <a:blip r:embed="rId2"/>
          <a:stretch>
            <a:fillRect/>
          </a:stretch>
        </p:blipFill>
        <p:spPr>
          <a:xfrm>
            <a:off x="1123950" y="1971675"/>
            <a:ext cx="4819650" cy="4595689"/>
          </a:xfrm>
          <a:prstGeom prst="rect">
            <a:avLst/>
          </a:prstGeom>
        </p:spPr>
      </p:pic>
    </p:spTree>
    <p:extLst>
      <p:ext uri="{BB962C8B-B14F-4D97-AF65-F5344CB8AC3E}">
        <p14:creationId xmlns:p14="http://schemas.microsoft.com/office/powerpoint/2010/main" val="21626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18D9-752C-4187-812D-C68B7F09A005}"/>
              </a:ext>
            </a:extLst>
          </p:cNvPr>
          <p:cNvSpPr>
            <a:spLocks noGrp="1"/>
          </p:cNvSpPr>
          <p:nvPr>
            <p:ph type="title"/>
          </p:nvPr>
        </p:nvSpPr>
        <p:spPr>
          <a:xfrm>
            <a:off x="553046" y="236737"/>
            <a:ext cx="8596668" cy="651029"/>
          </a:xfrm>
        </p:spPr>
        <p:txBody>
          <a:bodyPr>
            <a:normAutofit/>
          </a:bodyPr>
          <a:lstStyle/>
          <a:p>
            <a:r>
              <a:rPr lang="fi-FI" sz="2600" dirty="0"/>
              <a:t>Statistical </a:t>
            </a:r>
            <a:r>
              <a:rPr lang="fi-FI" sz="2600" dirty="0" err="1"/>
              <a:t>algorithm</a:t>
            </a:r>
            <a:r>
              <a:rPr lang="fi-FI" sz="2600" dirty="0"/>
              <a:t> </a:t>
            </a:r>
            <a:r>
              <a:rPr lang="fi-FI" sz="2600" dirty="0" err="1"/>
              <a:t>execution</a:t>
            </a:r>
            <a:r>
              <a:rPr lang="fi-FI" sz="2600" dirty="0"/>
              <a:t> – </a:t>
            </a:r>
            <a:r>
              <a:rPr lang="fi-FI" sz="2600" dirty="0" err="1"/>
              <a:t>Rcode</a:t>
            </a:r>
            <a:r>
              <a:rPr lang="fi-FI" sz="2600" dirty="0"/>
              <a:t> and </a:t>
            </a:r>
            <a:r>
              <a:rPr lang="fi-FI" sz="2600" dirty="0" err="1"/>
              <a:t>outputs</a:t>
            </a:r>
            <a:endParaRPr lang="fi-FI" sz="2600" dirty="0"/>
          </a:p>
        </p:txBody>
      </p:sp>
      <p:sp>
        <p:nvSpPr>
          <p:cNvPr id="3" name="Content Placeholder 2">
            <a:extLst>
              <a:ext uri="{FF2B5EF4-FFF2-40B4-BE49-F238E27FC236}">
                <a16:creationId xmlns:a16="http://schemas.microsoft.com/office/drawing/2014/main" id="{98B7A75E-A1DC-4527-BE8B-AB9EDFB549E9}"/>
              </a:ext>
            </a:extLst>
          </p:cNvPr>
          <p:cNvSpPr>
            <a:spLocks noGrp="1"/>
          </p:cNvSpPr>
          <p:nvPr>
            <p:ph idx="1"/>
          </p:nvPr>
        </p:nvSpPr>
        <p:spPr>
          <a:xfrm>
            <a:off x="553046" y="736848"/>
            <a:ext cx="8596668" cy="5884416"/>
          </a:xfrm>
        </p:spPr>
        <p:txBody>
          <a:bodyPr/>
          <a:lstStyle/>
          <a:p>
            <a:pPr>
              <a:buFont typeface="+mj-lt"/>
              <a:buAutoNum type="arabicPeriod"/>
            </a:pPr>
            <a:r>
              <a:rPr lang="fi-FI" dirty="0" err="1"/>
              <a:t>Objective</a:t>
            </a:r>
            <a:r>
              <a:rPr lang="fi-FI" dirty="0"/>
              <a:t> 1 - </a:t>
            </a:r>
            <a:r>
              <a:rPr lang="en-US" dirty="0"/>
              <a:t>Find the age category of people who frequently visit the hospital and has the maximum expenditure.</a:t>
            </a:r>
          </a:p>
          <a:p>
            <a:endParaRPr lang="fi-FI" dirty="0"/>
          </a:p>
          <a:p>
            <a:endParaRPr lang="fi-FI" dirty="0"/>
          </a:p>
          <a:p>
            <a:endParaRPr lang="fi-FI" dirty="0"/>
          </a:p>
          <a:p>
            <a:endParaRPr lang="fi-FI" dirty="0"/>
          </a:p>
          <a:p>
            <a:r>
              <a:rPr lang="fi-FI" dirty="0"/>
              <a:t>Output </a:t>
            </a:r>
          </a:p>
          <a:p>
            <a:pPr marL="0" indent="0">
              <a:buNone/>
            </a:pPr>
            <a:endParaRPr lang="fi-FI" dirty="0"/>
          </a:p>
        </p:txBody>
      </p:sp>
      <p:pic>
        <p:nvPicPr>
          <p:cNvPr id="7" name="Picture 6">
            <a:extLst>
              <a:ext uri="{FF2B5EF4-FFF2-40B4-BE49-F238E27FC236}">
                <a16:creationId xmlns:a16="http://schemas.microsoft.com/office/drawing/2014/main" id="{3B8BDC6A-AFC9-4E93-9185-41F6815747C1}"/>
              </a:ext>
            </a:extLst>
          </p:cNvPr>
          <p:cNvPicPr>
            <a:picLocks noChangeAspect="1"/>
          </p:cNvPicPr>
          <p:nvPr/>
        </p:nvPicPr>
        <p:blipFill>
          <a:blip r:embed="rId2"/>
          <a:stretch>
            <a:fillRect/>
          </a:stretch>
        </p:blipFill>
        <p:spPr>
          <a:xfrm>
            <a:off x="971549" y="1387877"/>
            <a:ext cx="4067175" cy="1581150"/>
          </a:xfrm>
          <a:prstGeom prst="rect">
            <a:avLst/>
          </a:prstGeom>
        </p:spPr>
      </p:pic>
      <p:pic>
        <p:nvPicPr>
          <p:cNvPr id="8" name="Picture 7">
            <a:extLst>
              <a:ext uri="{FF2B5EF4-FFF2-40B4-BE49-F238E27FC236}">
                <a16:creationId xmlns:a16="http://schemas.microsoft.com/office/drawing/2014/main" id="{11AA0A5B-2CD4-492C-8FDD-D2346FBB9573}"/>
              </a:ext>
            </a:extLst>
          </p:cNvPr>
          <p:cNvPicPr>
            <a:picLocks noChangeAspect="1"/>
          </p:cNvPicPr>
          <p:nvPr/>
        </p:nvPicPr>
        <p:blipFill>
          <a:blip r:embed="rId3"/>
          <a:stretch>
            <a:fillRect/>
          </a:stretch>
        </p:blipFill>
        <p:spPr>
          <a:xfrm>
            <a:off x="971549" y="3375359"/>
            <a:ext cx="1409701" cy="2839573"/>
          </a:xfrm>
          <a:prstGeom prst="rect">
            <a:avLst/>
          </a:prstGeom>
        </p:spPr>
      </p:pic>
      <p:pic>
        <p:nvPicPr>
          <p:cNvPr id="9" name="Picture 8">
            <a:extLst>
              <a:ext uri="{FF2B5EF4-FFF2-40B4-BE49-F238E27FC236}">
                <a16:creationId xmlns:a16="http://schemas.microsoft.com/office/drawing/2014/main" id="{B8D964BF-57BC-4B0A-AB4A-F93F9FBF4046}"/>
              </a:ext>
            </a:extLst>
          </p:cNvPr>
          <p:cNvPicPr>
            <a:picLocks noChangeAspect="1"/>
          </p:cNvPicPr>
          <p:nvPr/>
        </p:nvPicPr>
        <p:blipFill>
          <a:blip r:embed="rId4"/>
          <a:stretch>
            <a:fillRect/>
          </a:stretch>
        </p:blipFill>
        <p:spPr>
          <a:xfrm>
            <a:off x="3042286" y="3307911"/>
            <a:ext cx="4067174" cy="2974469"/>
          </a:xfrm>
          <a:prstGeom prst="rect">
            <a:avLst/>
          </a:prstGeom>
        </p:spPr>
      </p:pic>
    </p:spTree>
    <p:extLst>
      <p:ext uri="{BB962C8B-B14F-4D97-AF65-F5344CB8AC3E}">
        <p14:creationId xmlns:p14="http://schemas.microsoft.com/office/powerpoint/2010/main" val="1895921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1282</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Trebuchet MS</vt:lpstr>
      <vt:lpstr>Wingdings</vt:lpstr>
      <vt:lpstr>Wingdings 3</vt:lpstr>
      <vt:lpstr>Facet</vt:lpstr>
      <vt:lpstr>Healthcare Analysis</vt:lpstr>
      <vt:lpstr>Business Scenario</vt:lpstr>
      <vt:lpstr>Objectives</vt:lpstr>
      <vt:lpstr>Dataset Description</vt:lpstr>
      <vt:lpstr>Data exploration</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Statistical algorithm execution – Rcode and outputs</vt:lpstr>
      <vt:lpstr>Summary of models</vt:lpstr>
      <vt:lpstr>Result</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7 Healthcare Analysis</dc:title>
  <dc:creator>Vijay Aparna</dc:creator>
  <cp:lastModifiedBy>Vijay Aparna</cp:lastModifiedBy>
  <cp:revision>31</cp:revision>
  <dcterms:created xsi:type="dcterms:W3CDTF">2020-10-04T03:31:05Z</dcterms:created>
  <dcterms:modified xsi:type="dcterms:W3CDTF">2020-10-04T11:47:47Z</dcterms:modified>
</cp:coreProperties>
</file>