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4"/>
  </p:notesMasterIdLst>
  <p:sldIdLst>
    <p:sldId id="256" r:id="rId5"/>
    <p:sldId id="277" r:id="rId6"/>
    <p:sldId id="278" r:id="rId7"/>
    <p:sldId id="280" r:id="rId8"/>
    <p:sldId id="282" r:id="rId9"/>
    <p:sldId id="283" r:id="rId10"/>
    <p:sldId id="284" r:id="rId11"/>
    <p:sldId id="285" r:id="rId12"/>
    <p:sldId id="287" r:id="rId13"/>
    <p:sldId id="289" r:id="rId14"/>
    <p:sldId id="291" r:id="rId15"/>
    <p:sldId id="288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54234-0123-4CB6-9BD0-6478D6CBDF04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D34E93B-C7BA-43F2-96CE-6595AD531ACA}">
      <dgm:prSet custT="1"/>
      <dgm:spPr/>
      <dgm:t>
        <a:bodyPr/>
        <a:lstStyle/>
        <a:p>
          <a:pPr rtl="0"/>
          <a:r>
            <a:rPr lang="en-GB" sz="2000" b="1" dirty="0" smtClean="0"/>
            <a:t>Biasing</a:t>
          </a:r>
          <a:r>
            <a:rPr lang="en-GB" sz="2000" dirty="0" smtClean="0"/>
            <a:t> - </a:t>
          </a:r>
          <a:r>
            <a:rPr lang="en-GB" sz="2000" b="0" dirty="0" smtClean="0"/>
            <a:t>proper operation</a:t>
          </a:r>
          <a:r>
            <a:rPr lang="en-GB" sz="2000" dirty="0" smtClean="0"/>
            <a:t>. Discrete circuits - </a:t>
          </a:r>
          <a:r>
            <a:rPr lang="en-GB" sz="2000" b="1" dirty="0" smtClean="0"/>
            <a:t>voltage divider network </a:t>
          </a:r>
          <a:r>
            <a:rPr lang="en-GB" sz="2000" dirty="0" smtClean="0"/>
            <a:t>at the input side.</a:t>
          </a:r>
          <a:endParaRPr lang="en-IN" sz="2000" dirty="0"/>
        </a:p>
      </dgm:t>
    </dgm:pt>
    <dgm:pt modelId="{B91CDC99-C0F6-44A8-8D8D-E2A224C78C1E}" type="parTrans" cxnId="{C0FBABE1-80BF-4694-A279-9C2DD1FCF8AA}">
      <dgm:prSet/>
      <dgm:spPr/>
      <dgm:t>
        <a:bodyPr/>
        <a:lstStyle/>
        <a:p>
          <a:endParaRPr lang="en-US" sz="2400"/>
        </a:p>
      </dgm:t>
    </dgm:pt>
    <dgm:pt modelId="{A41A29C2-0EF7-40D4-8831-8D279E8E46F5}" type="sibTrans" cxnId="{C0FBABE1-80BF-4694-A279-9C2DD1FCF8AA}">
      <dgm:prSet/>
      <dgm:spPr/>
      <dgm:t>
        <a:bodyPr/>
        <a:lstStyle/>
        <a:p>
          <a:endParaRPr lang="en-US" sz="2400"/>
        </a:p>
      </dgm:t>
    </dgm:pt>
    <dgm:pt modelId="{F14892B2-6A0D-406A-8904-2B0A8B7E6CB9}">
      <dgm:prSet custT="1"/>
      <dgm:spPr/>
      <dgm:t>
        <a:bodyPr/>
        <a:lstStyle/>
        <a:p>
          <a:pPr rtl="0"/>
          <a:r>
            <a:rPr lang="en-GB" sz="2000" b="1" dirty="0" smtClean="0"/>
            <a:t>Integrated circuits - </a:t>
          </a:r>
          <a:r>
            <a:rPr lang="en-GB" sz="2000" b="0" dirty="0" smtClean="0"/>
            <a:t>P</a:t>
          </a:r>
          <a:r>
            <a:rPr lang="en-GB" sz="2000" dirty="0" smtClean="0"/>
            <a:t>ower is a constraint. </a:t>
          </a:r>
        </a:p>
      </dgm:t>
    </dgm:pt>
    <dgm:pt modelId="{FB1B71E8-B95E-45F3-BE9D-251D94257F40}" type="parTrans" cxnId="{EFE95FD7-7B2F-4630-83D7-FA0164B29BC9}">
      <dgm:prSet/>
      <dgm:spPr/>
      <dgm:t>
        <a:bodyPr/>
        <a:lstStyle/>
        <a:p>
          <a:endParaRPr lang="en-US" sz="2400"/>
        </a:p>
      </dgm:t>
    </dgm:pt>
    <dgm:pt modelId="{9D5A1F0A-AC99-4D31-B6C6-8226A83E7E92}" type="sibTrans" cxnId="{EFE95FD7-7B2F-4630-83D7-FA0164B29BC9}">
      <dgm:prSet/>
      <dgm:spPr/>
      <dgm:t>
        <a:bodyPr/>
        <a:lstStyle/>
        <a:p>
          <a:endParaRPr lang="en-US" sz="2400"/>
        </a:p>
      </dgm:t>
    </dgm:pt>
    <dgm:pt modelId="{17CBF9AE-D62B-4C71-BC30-BAE91509265E}">
      <dgm:prSet custT="1"/>
      <dgm:spPr/>
      <dgm:t>
        <a:bodyPr/>
        <a:lstStyle/>
        <a:p>
          <a:pPr rtl="0"/>
          <a:r>
            <a:rPr lang="en-GB" sz="2000" dirty="0" smtClean="0"/>
            <a:t>Capacitors occupy a large area relative to that of a transistor. </a:t>
          </a:r>
        </a:p>
      </dgm:t>
    </dgm:pt>
    <dgm:pt modelId="{FF2EFA2A-476E-4407-845E-6BDA211B5BA2}" type="parTrans" cxnId="{A6702AE0-9A5F-4630-8D86-EC1243FAC77F}">
      <dgm:prSet/>
      <dgm:spPr/>
      <dgm:t>
        <a:bodyPr/>
        <a:lstStyle/>
        <a:p>
          <a:endParaRPr lang="en-US" sz="2400"/>
        </a:p>
      </dgm:t>
    </dgm:pt>
    <dgm:pt modelId="{EAC913FD-1D7C-4B1F-8F7A-2EA6D868889B}" type="sibTrans" cxnId="{A6702AE0-9A5F-4630-8D86-EC1243FAC77F}">
      <dgm:prSet/>
      <dgm:spPr/>
      <dgm:t>
        <a:bodyPr/>
        <a:lstStyle/>
        <a:p>
          <a:endParaRPr lang="en-US" sz="2400"/>
        </a:p>
      </dgm:t>
    </dgm:pt>
    <dgm:pt modelId="{53ADA3D1-A2F6-4A3F-9F44-4BB050B7310F}">
      <dgm:prSet custT="1"/>
      <dgm:spPr/>
      <dgm:t>
        <a:bodyPr/>
        <a:lstStyle/>
        <a:p>
          <a:pPr rtl="0"/>
          <a:r>
            <a:rPr lang="en-GB" sz="2000" dirty="0" smtClean="0"/>
            <a:t>How do we a build an amplifier without the use of resistors and capacitors?</a:t>
          </a:r>
          <a:endParaRPr lang="en-IN" sz="2000" dirty="0"/>
        </a:p>
      </dgm:t>
    </dgm:pt>
    <dgm:pt modelId="{97975EC6-C2E1-41EE-8B36-A0D7488664A6}" type="parTrans" cxnId="{F9CBFCE1-8F38-471E-9CEC-1DDDA43A30FA}">
      <dgm:prSet/>
      <dgm:spPr/>
      <dgm:t>
        <a:bodyPr/>
        <a:lstStyle/>
        <a:p>
          <a:endParaRPr lang="en-US" sz="2400"/>
        </a:p>
      </dgm:t>
    </dgm:pt>
    <dgm:pt modelId="{6F41AA61-4E2A-4604-ACC7-F155B6C5C3EC}" type="sibTrans" cxnId="{F9CBFCE1-8F38-471E-9CEC-1DDDA43A30FA}">
      <dgm:prSet/>
      <dgm:spPr/>
      <dgm:t>
        <a:bodyPr/>
        <a:lstStyle/>
        <a:p>
          <a:endParaRPr lang="en-US" sz="2400"/>
        </a:p>
      </dgm:t>
    </dgm:pt>
    <dgm:pt modelId="{84DBA546-6B02-4E1F-A093-074E61D387AF}">
      <dgm:prSet custT="1"/>
      <dgm:spPr/>
      <dgm:t>
        <a:bodyPr/>
        <a:lstStyle/>
        <a:p>
          <a:pPr rtl="0"/>
          <a:r>
            <a:rPr lang="en-GB" sz="2000" dirty="0" smtClean="0"/>
            <a:t>Only</a:t>
          </a:r>
          <a:r>
            <a:rPr lang="en-GB" sz="2000" b="1" dirty="0" smtClean="0"/>
            <a:t> Pico farads </a:t>
          </a:r>
          <a:r>
            <a:rPr lang="en-GB" sz="2000" dirty="0" smtClean="0"/>
            <a:t>are feasible.</a:t>
          </a:r>
          <a:endParaRPr lang="en-IN" sz="2000" dirty="0"/>
        </a:p>
      </dgm:t>
    </dgm:pt>
    <dgm:pt modelId="{A7992E81-83CF-4BF4-9026-AC3706FA4D75}" type="parTrans" cxnId="{A6F59A8A-FE03-4F9C-8DE7-352905662DC2}">
      <dgm:prSet/>
      <dgm:spPr/>
      <dgm:t>
        <a:bodyPr/>
        <a:lstStyle/>
        <a:p>
          <a:endParaRPr lang="en-US"/>
        </a:p>
      </dgm:t>
    </dgm:pt>
    <dgm:pt modelId="{14BF2D10-1B85-43E1-BBC9-E60BFEEC73F5}" type="sibTrans" cxnId="{A6F59A8A-FE03-4F9C-8DE7-352905662DC2}">
      <dgm:prSet/>
      <dgm:spPr/>
      <dgm:t>
        <a:bodyPr/>
        <a:lstStyle/>
        <a:p>
          <a:endParaRPr lang="en-US"/>
        </a:p>
      </dgm:t>
    </dgm:pt>
    <dgm:pt modelId="{14E90A93-E430-4FA3-9962-22304D4185AE}">
      <dgm:prSet custT="1"/>
      <dgm:spPr/>
      <dgm:t>
        <a:bodyPr/>
        <a:lstStyle/>
        <a:p>
          <a:pPr rtl="0"/>
          <a:r>
            <a:rPr lang="en-GB" sz="2000" smtClean="0"/>
            <a:t>Resistor </a:t>
          </a:r>
          <a:r>
            <a:rPr lang="en-GB" sz="2000" dirty="0" smtClean="0"/>
            <a:t>need </a:t>
          </a:r>
          <a:r>
            <a:rPr lang="en-GB" sz="2000" b="1" dirty="0" smtClean="0"/>
            <a:t>bypass capacitors</a:t>
          </a:r>
          <a:endParaRPr lang="en-IN" sz="2000" dirty="0"/>
        </a:p>
      </dgm:t>
    </dgm:pt>
    <dgm:pt modelId="{31D82E1E-09E7-41A8-8E6D-2AEAD761B911}" type="parTrans" cxnId="{C607FA87-3440-4DDD-8B94-4AE15B6B79A5}">
      <dgm:prSet/>
      <dgm:spPr/>
      <dgm:t>
        <a:bodyPr/>
        <a:lstStyle/>
        <a:p>
          <a:endParaRPr lang="en-US"/>
        </a:p>
      </dgm:t>
    </dgm:pt>
    <dgm:pt modelId="{E1976963-C52F-4EC2-958C-C2F7DA0157C2}" type="sibTrans" cxnId="{C607FA87-3440-4DDD-8B94-4AE15B6B79A5}">
      <dgm:prSet/>
      <dgm:spPr/>
      <dgm:t>
        <a:bodyPr/>
        <a:lstStyle/>
        <a:p>
          <a:endParaRPr lang="en-US"/>
        </a:p>
      </dgm:t>
    </dgm:pt>
    <dgm:pt modelId="{5FEEF9A3-69BD-48C3-B1F8-DECB09A839DD}" type="pres">
      <dgm:prSet presAssocID="{2E254234-0123-4CB6-9BD0-6478D6CBDF04}" presName="Name0" presStyleCnt="0">
        <dgm:presLayoutVars>
          <dgm:chMax val="7"/>
          <dgm:chPref val="7"/>
          <dgm:dir/>
        </dgm:presLayoutVars>
      </dgm:prSet>
      <dgm:spPr/>
    </dgm:pt>
    <dgm:pt modelId="{CE36B89F-D4BF-4721-94AB-0E6DFB9AF91F}" type="pres">
      <dgm:prSet presAssocID="{2E254234-0123-4CB6-9BD0-6478D6CBDF04}" presName="Name1" presStyleCnt="0"/>
      <dgm:spPr/>
    </dgm:pt>
    <dgm:pt modelId="{F13EA218-19FF-4168-A17A-9D61F00E3197}" type="pres">
      <dgm:prSet presAssocID="{2E254234-0123-4CB6-9BD0-6478D6CBDF04}" presName="cycle" presStyleCnt="0"/>
      <dgm:spPr/>
    </dgm:pt>
    <dgm:pt modelId="{92476585-75B3-49DC-92EB-4250B103D7C6}" type="pres">
      <dgm:prSet presAssocID="{2E254234-0123-4CB6-9BD0-6478D6CBDF04}" presName="srcNode" presStyleLbl="node1" presStyleIdx="0" presStyleCnt="6"/>
      <dgm:spPr/>
    </dgm:pt>
    <dgm:pt modelId="{3EBBBE67-3F25-4016-9623-49498C2DDF6E}" type="pres">
      <dgm:prSet presAssocID="{2E254234-0123-4CB6-9BD0-6478D6CBDF04}" presName="conn" presStyleLbl="parChTrans1D2" presStyleIdx="0" presStyleCnt="1"/>
      <dgm:spPr/>
    </dgm:pt>
    <dgm:pt modelId="{306CF55B-DBD4-46A1-AE73-C7B51813E4E4}" type="pres">
      <dgm:prSet presAssocID="{2E254234-0123-4CB6-9BD0-6478D6CBDF04}" presName="extraNode" presStyleLbl="node1" presStyleIdx="0" presStyleCnt="6"/>
      <dgm:spPr/>
    </dgm:pt>
    <dgm:pt modelId="{1B9E3AA4-C140-4028-8D23-AF244A9481E5}" type="pres">
      <dgm:prSet presAssocID="{2E254234-0123-4CB6-9BD0-6478D6CBDF04}" presName="dstNode" presStyleLbl="node1" presStyleIdx="0" presStyleCnt="6"/>
      <dgm:spPr/>
    </dgm:pt>
    <dgm:pt modelId="{77DF2BF8-ACDE-450E-9DF4-BC8715CDD076}" type="pres">
      <dgm:prSet presAssocID="{1D34E93B-C7BA-43F2-96CE-6595AD531AC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BF06D-A6EE-4763-9C12-2CF802881E1F}" type="pres">
      <dgm:prSet presAssocID="{1D34E93B-C7BA-43F2-96CE-6595AD531ACA}" presName="accent_1" presStyleCnt="0"/>
      <dgm:spPr/>
    </dgm:pt>
    <dgm:pt modelId="{9C2B5F6C-210A-4774-BA14-A01E9570124B}" type="pres">
      <dgm:prSet presAssocID="{1D34E93B-C7BA-43F2-96CE-6595AD531ACA}" presName="accentRepeatNode" presStyleLbl="solidFgAcc1" presStyleIdx="0" presStyleCnt="6"/>
      <dgm:spPr/>
    </dgm:pt>
    <dgm:pt modelId="{2AC08725-165E-41DD-82E6-F693A068BA35}" type="pres">
      <dgm:prSet presAssocID="{F14892B2-6A0D-406A-8904-2B0A8B7E6CB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EF4D4-20E4-45BD-BCBD-E38FDEFE2BAB}" type="pres">
      <dgm:prSet presAssocID="{F14892B2-6A0D-406A-8904-2B0A8B7E6CB9}" presName="accent_2" presStyleCnt="0"/>
      <dgm:spPr/>
    </dgm:pt>
    <dgm:pt modelId="{B7DD5660-E70F-431A-A73F-46D5BAF6DDAC}" type="pres">
      <dgm:prSet presAssocID="{F14892B2-6A0D-406A-8904-2B0A8B7E6CB9}" presName="accentRepeatNode" presStyleLbl="solidFgAcc1" presStyleIdx="1" presStyleCnt="6"/>
      <dgm:spPr/>
    </dgm:pt>
    <dgm:pt modelId="{0F60C726-FAEF-4ED7-BE79-BEC6FDD4DF52}" type="pres">
      <dgm:prSet presAssocID="{14E90A93-E430-4FA3-9962-22304D4185AE}" presName="text_3" presStyleLbl="node1" presStyleIdx="2" presStyleCnt="6">
        <dgm:presLayoutVars>
          <dgm:bulletEnabled val="1"/>
        </dgm:presLayoutVars>
      </dgm:prSet>
      <dgm:spPr/>
    </dgm:pt>
    <dgm:pt modelId="{0154185F-641F-4C93-BB10-CB956AB81EF5}" type="pres">
      <dgm:prSet presAssocID="{14E90A93-E430-4FA3-9962-22304D4185AE}" presName="accent_3" presStyleCnt="0"/>
      <dgm:spPr/>
    </dgm:pt>
    <dgm:pt modelId="{CD712168-8BE3-4E0B-94A1-CFDF9D1FA2B3}" type="pres">
      <dgm:prSet presAssocID="{14E90A93-E430-4FA3-9962-22304D4185AE}" presName="accentRepeatNode" presStyleLbl="solidFgAcc1" presStyleIdx="2" presStyleCnt="6"/>
      <dgm:spPr/>
    </dgm:pt>
    <dgm:pt modelId="{4D8DF255-5264-4641-87BF-F661730FD58E}" type="pres">
      <dgm:prSet presAssocID="{17CBF9AE-D62B-4C71-BC30-BAE91509265E}" presName="text_4" presStyleLbl="node1" presStyleIdx="3" presStyleCnt="6">
        <dgm:presLayoutVars>
          <dgm:bulletEnabled val="1"/>
        </dgm:presLayoutVars>
      </dgm:prSet>
      <dgm:spPr/>
    </dgm:pt>
    <dgm:pt modelId="{38C32BB3-A7F1-438A-8A33-274F3FFAF8BE}" type="pres">
      <dgm:prSet presAssocID="{17CBF9AE-D62B-4C71-BC30-BAE91509265E}" presName="accent_4" presStyleCnt="0"/>
      <dgm:spPr/>
    </dgm:pt>
    <dgm:pt modelId="{DAC999B3-6580-426A-9A55-00468080B357}" type="pres">
      <dgm:prSet presAssocID="{17CBF9AE-D62B-4C71-BC30-BAE91509265E}" presName="accentRepeatNode" presStyleLbl="solidFgAcc1" presStyleIdx="3" presStyleCnt="6"/>
      <dgm:spPr/>
    </dgm:pt>
    <dgm:pt modelId="{BF09928E-2649-46F7-9DBE-587B3EBF4CB3}" type="pres">
      <dgm:prSet presAssocID="{84DBA546-6B02-4E1F-A093-074E61D387AF}" presName="text_5" presStyleLbl="node1" presStyleIdx="4" presStyleCnt="6">
        <dgm:presLayoutVars>
          <dgm:bulletEnabled val="1"/>
        </dgm:presLayoutVars>
      </dgm:prSet>
      <dgm:spPr/>
    </dgm:pt>
    <dgm:pt modelId="{0C8B3B95-8982-423C-88CD-09EA0D4E491A}" type="pres">
      <dgm:prSet presAssocID="{84DBA546-6B02-4E1F-A093-074E61D387AF}" presName="accent_5" presStyleCnt="0"/>
      <dgm:spPr/>
    </dgm:pt>
    <dgm:pt modelId="{EFA64E64-90C3-4151-B287-092A8A3E6019}" type="pres">
      <dgm:prSet presAssocID="{84DBA546-6B02-4E1F-A093-074E61D387AF}" presName="accentRepeatNode" presStyleLbl="solidFgAcc1" presStyleIdx="4" presStyleCnt="6"/>
      <dgm:spPr/>
    </dgm:pt>
    <dgm:pt modelId="{21CFE87A-A3EE-4E24-AA5F-BB767E5D5110}" type="pres">
      <dgm:prSet presAssocID="{53ADA3D1-A2F6-4A3F-9F44-4BB050B7310F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92C75-B8AD-4863-9D9D-09180ADC2719}" type="pres">
      <dgm:prSet presAssocID="{53ADA3D1-A2F6-4A3F-9F44-4BB050B7310F}" presName="accent_6" presStyleCnt="0"/>
      <dgm:spPr/>
    </dgm:pt>
    <dgm:pt modelId="{4281C45A-070A-43AD-B00E-D966ADBBD208}" type="pres">
      <dgm:prSet presAssocID="{53ADA3D1-A2F6-4A3F-9F44-4BB050B7310F}" presName="accentRepeatNode" presStyleLbl="solidFgAcc1" presStyleIdx="5" presStyleCnt="6"/>
      <dgm:spPr/>
    </dgm:pt>
  </dgm:ptLst>
  <dgm:cxnLst>
    <dgm:cxn modelId="{D4577B69-353A-41B5-B9B2-6240B975EDFD}" type="presOf" srcId="{84DBA546-6B02-4E1F-A093-074E61D387AF}" destId="{BF09928E-2649-46F7-9DBE-587B3EBF4CB3}" srcOrd="0" destOrd="0" presId="urn:microsoft.com/office/officeart/2008/layout/VerticalCurvedList"/>
    <dgm:cxn modelId="{39644783-3CF6-4082-8CC8-5039C49AF436}" type="presOf" srcId="{17CBF9AE-D62B-4C71-BC30-BAE91509265E}" destId="{4D8DF255-5264-4641-87BF-F661730FD58E}" srcOrd="0" destOrd="0" presId="urn:microsoft.com/office/officeart/2008/layout/VerticalCurvedList"/>
    <dgm:cxn modelId="{C607FA87-3440-4DDD-8B94-4AE15B6B79A5}" srcId="{2E254234-0123-4CB6-9BD0-6478D6CBDF04}" destId="{14E90A93-E430-4FA3-9962-22304D4185AE}" srcOrd="2" destOrd="0" parTransId="{31D82E1E-09E7-41A8-8E6D-2AEAD761B911}" sibTransId="{E1976963-C52F-4EC2-958C-C2F7DA0157C2}"/>
    <dgm:cxn modelId="{BDBB27A1-24D0-41B9-A045-D15F3D5DEB39}" type="presOf" srcId="{A41A29C2-0EF7-40D4-8831-8D279E8E46F5}" destId="{3EBBBE67-3F25-4016-9623-49498C2DDF6E}" srcOrd="0" destOrd="0" presId="urn:microsoft.com/office/officeart/2008/layout/VerticalCurvedList"/>
    <dgm:cxn modelId="{A6F59A8A-FE03-4F9C-8DE7-352905662DC2}" srcId="{2E254234-0123-4CB6-9BD0-6478D6CBDF04}" destId="{84DBA546-6B02-4E1F-A093-074E61D387AF}" srcOrd="4" destOrd="0" parTransId="{A7992E81-83CF-4BF4-9026-AC3706FA4D75}" sibTransId="{14BF2D10-1B85-43E1-BBC9-E60BFEEC73F5}"/>
    <dgm:cxn modelId="{5322831C-01DD-4E06-A450-D5BB97C37A90}" type="presOf" srcId="{53ADA3D1-A2F6-4A3F-9F44-4BB050B7310F}" destId="{21CFE87A-A3EE-4E24-AA5F-BB767E5D5110}" srcOrd="0" destOrd="0" presId="urn:microsoft.com/office/officeart/2008/layout/VerticalCurvedList"/>
    <dgm:cxn modelId="{A9A7D14D-5093-4BD8-89F7-37348E329AD9}" type="presOf" srcId="{2E254234-0123-4CB6-9BD0-6478D6CBDF04}" destId="{5FEEF9A3-69BD-48C3-B1F8-DECB09A839DD}" srcOrd="0" destOrd="0" presId="urn:microsoft.com/office/officeart/2008/layout/VerticalCurvedList"/>
    <dgm:cxn modelId="{EFE95FD7-7B2F-4630-83D7-FA0164B29BC9}" srcId="{2E254234-0123-4CB6-9BD0-6478D6CBDF04}" destId="{F14892B2-6A0D-406A-8904-2B0A8B7E6CB9}" srcOrd="1" destOrd="0" parTransId="{FB1B71E8-B95E-45F3-BE9D-251D94257F40}" sibTransId="{9D5A1F0A-AC99-4D31-B6C6-8226A83E7E92}"/>
    <dgm:cxn modelId="{F9CBFCE1-8F38-471E-9CEC-1DDDA43A30FA}" srcId="{2E254234-0123-4CB6-9BD0-6478D6CBDF04}" destId="{53ADA3D1-A2F6-4A3F-9F44-4BB050B7310F}" srcOrd="5" destOrd="0" parTransId="{97975EC6-C2E1-41EE-8B36-A0D7488664A6}" sibTransId="{6F41AA61-4E2A-4604-ACC7-F155B6C5C3EC}"/>
    <dgm:cxn modelId="{70C72CC4-0DF8-4E5B-8129-7AB704C1CA91}" type="presOf" srcId="{14E90A93-E430-4FA3-9962-22304D4185AE}" destId="{0F60C726-FAEF-4ED7-BE79-BEC6FDD4DF52}" srcOrd="0" destOrd="0" presId="urn:microsoft.com/office/officeart/2008/layout/VerticalCurvedList"/>
    <dgm:cxn modelId="{563654B9-025E-44B4-9B28-778BA5746BAE}" type="presOf" srcId="{1D34E93B-C7BA-43F2-96CE-6595AD531ACA}" destId="{77DF2BF8-ACDE-450E-9DF4-BC8715CDD076}" srcOrd="0" destOrd="0" presId="urn:microsoft.com/office/officeart/2008/layout/VerticalCurvedList"/>
    <dgm:cxn modelId="{58FEEDB2-BCA9-4D86-B26D-A09D41EA0D71}" type="presOf" srcId="{F14892B2-6A0D-406A-8904-2B0A8B7E6CB9}" destId="{2AC08725-165E-41DD-82E6-F693A068BA35}" srcOrd="0" destOrd="0" presId="urn:microsoft.com/office/officeart/2008/layout/VerticalCurvedList"/>
    <dgm:cxn modelId="{C0FBABE1-80BF-4694-A279-9C2DD1FCF8AA}" srcId="{2E254234-0123-4CB6-9BD0-6478D6CBDF04}" destId="{1D34E93B-C7BA-43F2-96CE-6595AD531ACA}" srcOrd="0" destOrd="0" parTransId="{B91CDC99-C0F6-44A8-8D8D-E2A224C78C1E}" sibTransId="{A41A29C2-0EF7-40D4-8831-8D279E8E46F5}"/>
    <dgm:cxn modelId="{A6702AE0-9A5F-4630-8D86-EC1243FAC77F}" srcId="{2E254234-0123-4CB6-9BD0-6478D6CBDF04}" destId="{17CBF9AE-D62B-4C71-BC30-BAE91509265E}" srcOrd="3" destOrd="0" parTransId="{FF2EFA2A-476E-4407-845E-6BDA211B5BA2}" sibTransId="{EAC913FD-1D7C-4B1F-8F7A-2EA6D868889B}"/>
    <dgm:cxn modelId="{C5DA4229-A684-4A9F-82D4-DA15BEB1F65E}" type="presParOf" srcId="{5FEEF9A3-69BD-48C3-B1F8-DECB09A839DD}" destId="{CE36B89F-D4BF-4721-94AB-0E6DFB9AF91F}" srcOrd="0" destOrd="0" presId="urn:microsoft.com/office/officeart/2008/layout/VerticalCurvedList"/>
    <dgm:cxn modelId="{5BB779A1-4BF3-4F91-BEE5-F1930557338E}" type="presParOf" srcId="{CE36B89F-D4BF-4721-94AB-0E6DFB9AF91F}" destId="{F13EA218-19FF-4168-A17A-9D61F00E3197}" srcOrd="0" destOrd="0" presId="urn:microsoft.com/office/officeart/2008/layout/VerticalCurvedList"/>
    <dgm:cxn modelId="{CFBCDB75-359B-4535-AF05-43CFD9B44E79}" type="presParOf" srcId="{F13EA218-19FF-4168-A17A-9D61F00E3197}" destId="{92476585-75B3-49DC-92EB-4250B103D7C6}" srcOrd="0" destOrd="0" presId="urn:microsoft.com/office/officeart/2008/layout/VerticalCurvedList"/>
    <dgm:cxn modelId="{C74CE76A-04B1-41C3-B6E4-D8D78FC54B89}" type="presParOf" srcId="{F13EA218-19FF-4168-A17A-9D61F00E3197}" destId="{3EBBBE67-3F25-4016-9623-49498C2DDF6E}" srcOrd="1" destOrd="0" presId="urn:microsoft.com/office/officeart/2008/layout/VerticalCurvedList"/>
    <dgm:cxn modelId="{16FF6F9B-72A2-4A58-BB4F-1654E42F07B4}" type="presParOf" srcId="{F13EA218-19FF-4168-A17A-9D61F00E3197}" destId="{306CF55B-DBD4-46A1-AE73-C7B51813E4E4}" srcOrd="2" destOrd="0" presId="urn:microsoft.com/office/officeart/2008/layout/VerticalCurvedList"/>
    <dgm:cxn modelId="{563E8CE9-23CE-49EC-8B47-849F83086DE8}" type="presParOf" srcId="{F13EA218-19FF-4168-A17A-9D61F00E3197}" destId="{1B9E3AA4-C140-4028-8D23-AF244A9481E5}" srcOrd="3" destOrd="0" presId="urn:microsoft.com/office/officeart/2008/layout/VerticalCurvedList"/>
    <dgm:cxn modelId="{56934036-1564-42B4-8C5D-FA6346D70D10}" type="presParOf" srcId="{CE36B89F-D4BF-4721-94AB-0E6DFB9AF91F}" destId="{77DF2BF8-ACDE-450E-9DF4-BC8715CDD076}" srcOrd="1" destOrd="0" presId="urn:microsoft.com/office/officeart/2008/layout/VerticalCurvedList"/>
    <dgm:cxn modelId="{70980052-FAA4-4C73-B960-A88D7141ACB6}" type="presParOf" srcId="{CE36B89F-D4BF-4721-94AB-0E6DFB9AF91F}" destId="{90ABF06D-A6EE-4763-9C12-2CF802881E1F}" srcOrd="2" destOrd="0" presId="urn:microsoft.com/office/officeart/2008/layout/VerticalCurvedList"/>
    <dgm:cxn modelId="{1729CE68-6DBF-4047-99BE-D0B18D0F8B1C}" type="presParOf" srcId="{90ABF06D-A6EE-4763-9C12-2CF802881E1F}" destId="{9C2B5F6C-210A-4774-BA14-A01E9570124B}" srcOrd="0" destOrd="0" presId="urn:microsoft.com/office/officeart/2008/layout/VerticalCurvedList"/>
    <dgm:cxn modelId="{5761982B-458F-47C8-999A-27DC9296C98B}" type="presParOf" srcId="{CE36B89F-D4BF-4721-94AB-0E6DFB9AF91F}" destId="{2AC08725-165E-41DD-82E6-F693A068BA35}" srcOrd="3" destOrd="0" presId="urn:microsoft.com/office/officeart/2008/layout/VerticalCurvedList"/>
    <dgm:cxn modelId="{917DD414-F6AD-4A09-958F-F16DAF469755}" type="presParOf" srcId="{CE36B89F-D4BF-4721-94AB-0E6DFB9AF91F}" destId="{A0DEF4D4-20E4-45BD-BCBD-E38FDEFE2BAB}" srcOrd="4" destOrd="0" presId="urn:microsoft.com/office/officeart/2008/layout/VerticalCurvedList"/>
    <dgm:cxn modelId="{99E5FA45-EE01-425F-A314-6E51C61F43B3}" type="presParOf" srcId="{A0DEF4D4-20E4-45BD-BCBD-E38FDEFE2BAB}" destId="{B7DD5660-E70F-431A-A73F-46D5BAF6DDAC}" srcOrd="0" destOrd="0" presId="urn:microsoft.com/office/officeart/2008/layout/VerticalCurvedList"/>
    <dgm:cxn modelId="{8BA04319-A151-47A9-8BAA-64038D052738}" type="presParOf" srcId="{CE36B89F-D4BF-4721-94AB-0E6DFB9AF91F}" destId="{0F60C726-FAEF-4ED7-BE79-BEC6FDD4DF52}" srcOrd="5" destOrd="0" presId="urn:microsoft.com/office/officeart/2008/layout/VerticalCurvedList"/>
    <dgm:cxn modelId="{203F1103-036A-45C3-BC57-B41D853C85CF}" type="presParOf" srcId="{CE36B89F-D4BF-4721-94AB-0E6DFB9AF91F}" destId="{0154185F-641F-4C93-BB10-CB956AB81EF5}" srcOrd="6" destOrd="0" presId="urn:microsoft.com/office/officeart/2008/layout/VerticalCurvedList"/>
    <dgm:cxn modelId="{B38BA8EA-868D-4672-A4DB-00A917791836}" type="presParOf" srcId="{0154185F-641F-4C93-BB10-CB956AB81EF5}" destId="{CD712168-8BE3-4E0B-94A1-CFDF9D1FA2B3}" srcOrd="0" destOrd="0" presId="urn:microsoft.com/office/officeart/2008/layout/VerticalCurvedList"/>
    <dgm:cxn modelId="{9665B937-1B06-479B-9772-1DDA7EDB9AD9}" type="presParOf" srcId="{CE36B89F-D4BF-4721-94AB-0E6DFB9AF91F}" destId="{4D8DF255-5264-4641-87BF-F661730FD58E}" srcOrd="7" destOrd="0" presId="urn:microsoft.com/office/officeart/2008/layout/VerticalCurvedList"/>
    <dgm:cxn modelId="{56515C6D-D16E-4E2C-8D47-0AA5204264C7}" type="presParOf" srcId="{CE36B89F-D4BF-4721-94AB-0E6DFB9AF91F}" destId="{38C32BB3-A7F1-438A-8A33-274F3FFAF8BE}" srcOrd="8" destOrd="0" presId="urn:microsoft.com/office/officeart/2008/layout/VerticalCurvedList"/>
    <dgm:cxn modelId="{6382C2A5-113A-42B6-A595-C289BB56BD00}" type="presParOf" srcId="{38C32BB3-A7F1-438A-8A33-274F3FFAF8BE}" destId="{DAC999B3-6580-426A-9A55-00468080B357}" srcOrd="0" destOrd="0" presId="urn:microsoft.com/office/officeart/2008/layout/VerticalCurvedList"/>
    <dgm:cxn modelId="{B6C0BEE0-2119-4826-AAFE-6DB8B3FAA0BF}" type="presParOf" srcId="{CE36B89F-D4BF-4721-94AB-0E6DFB9AF91F}" destId="{BF09928E-2649-46F7-9DBE-587B3EBF4CB3}" srcOrd="9" destOrd="0" presId="urn:microsoft.com/office/officeart/2008/layout/VerticalCurvedList"/>
    <dgm:cxn modelId="{D81C87DA-7B32-49F6-81B5-63C5EC134CEE}" type="presParOf" srcId="{CE36B89F-D4BF-4721-94AB-0E6DFB9AF91F}" destId="{0C8B3B95-8982-423C-88CD-09EA0D4E491A}" srcOrd="10" destOrd="0" presId="urn:microsoft.com/office/officeart/2008/layout/VerticalCurvedList"/>
    <dgm:cxn modelId="{1075977C-0005-4F1D-B93A-F0AF83D2CC3E}" type="presParOf" srcId="{0C8B3B95-8982-423C-88CD-09EA0D4E491A}" destId="{EFA64E64-90C3-4151-B287-092A8A3E6019}" srcOrd="0" destOrd="0" presId="urn:microsoft.com/office/officeart/2008/layout/VerticalCurvedList"/>
    <dgm:cxn modelId="{1D8823D5-4F5D-4EC7-9D49-3FB9A1D4332D}" type="presParOf" srcId="{CE36B89F-D4BF-4721-94AB-0E6DFB9AF91F}" destId="{21CFE87A-A3EE-4E24-AA5F-BB767E5D5110}" srcOrd="11" destOrd="0" presId="urn:microsoft.com/office/officeart/2008/layout/VerticalCurvedList"/>
    <dgm:cxn modelId="{B2EF24E0-F428-4694-8162-5531991B205C}" type="presParOf" srcId="{CE36B89F-D4BF-4721-94AB-0E6DFB9AF91F}" destId="{D5392C75-B8AD-4863-9D9D-09180ADC2719}" srcOrd="12" destOrd="0" presId="urn:microsoft.com/office/officeart/2008/layout/VerticalCurvedList"/>
    <dgm:cxn modelId="{3698C391-0968-49C5-A81A-053C96D005FB}" type="presParOf" srcId="{D5392C75-B8AD-4863-9D9D-09180ADC2719}" destId="{4281C45A-070A-43AD-B00E-D966ADBBD2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BBE67-3F25-4016-9623-49498C2DDF6E}">
      <dsp:nvSpPr>
        <dsp:cNvPr id="0" name=""/>
        <dsp:cNvSpPr/>
      </dsp:nvSpPr>
      <dsp:spPr>
        <a:xfrm>
          <a:off x="-5131050" y="-786002"/>
          <a:ext cx="6110394" cy="6110394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F2BF8-ACDE-450E-9DF4-BC8715CDD076}">
      <dsp:nvSpPr>
        <dsp:cNvPr id="0" name=""/>
        <dsp:cNvSpPr/>
      </dsp:nvSpPr>
      <dsp:spPr>
        <a:xfrm>
          <a:off x="365291" y="238991"/>
          <a:ext cx="9987004" cy="477801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925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Biasing</a:t>
          </a:r>
          <a:r>
            <a:rPr lang="en-GB" sz="2000" kern="1200" dirty="0" smtClean="0"/>
            <a:t> - </a:t>
          </a:r>
          <a:r>
            <a:rPr lang="en-GB" sz="2000" b="0" kern="1200" dirty="0" smtClean="0"/>
            <a:t>proper operation</a:t>
          </a:r>
          <a:r>
            <a:rPr lang="en-GB" sz="2000" kern="1200" dirty="0" smtClean="0"/>
            <a:t>. Discrete circuits - </a:t>
          </a:r>
          <a:r>
            <a:rPr lang="en-GB" sz="2000" b="1" kern="1200" dirty="0" smtClean="0"/>
            <a:t>voltage divider network </a:t>
          </a:r>
          <a:r>
            <a:rPr lang="en-GB" sz="2000" kern="1200" dirty="0" smtClean="0"/>
            <a:t>at the input side.</a:t>
          </a:r>
          <a:endParaRPr lang="en-IN" sz="2000" kern="1200" dirty="0"/>
        </a:p>
      </dsp:txBody>
      <dsp:txXfrm>
        <a:off x="365291" y="238991"/>
        <a:ext cx="9987004" cy="477801"/>
      </dsp:txXfrm>
    </dsp:sp>
    <dsp:sp modelId="{9C2B5F6C-210A-4774-BA14-A01E9570124B}">
      <dsp:nvSpPr>
        <dsp:cNvPr id="0" name=""/>
        <dsp:cNvSpPr/>
      </dsp:nvSpPr>
      <dsp:spPr>
        <a:xfrm>
          <a:off x="66665" y="179266"/>
          <a:ext cx="597251" cy="5972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AC08725-165E-41DD-82E6-F693A068BA35}">
      <dsp:nvSpPr>
        <dsp:cNvPr id="0" name=""/>
        <dsp:cNvSpPr/>
      </dsp:nvSpPr>
      <dsp:spPr>
        <a:xfrm>
          <a:off x="758315" y="955603"/>
          <a:ext cx="9593980" cy="477801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000"/>
                <a:tint val="83000"/>
                <a:satMod val="10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00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925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Integrated circuits - </a:t>
          </a:r>
          <a:r>
            <a:rPr lang="en-GB" sz="2000" b="0" kern="1200" dirty="0" smtClean="0"/>
            <a:t>P</a:t>
          </a:r>
          <a:r>
            <a:rPr lang="en-GB" sz="2000" kern="1200" dirty="0" smtClean="0"/>
            <a:t>ower is a constraint. </a:t>
          </a:r>
        </a:p>
      </dsp:txBody>
      <dsp:txXfrm>
        <a:off x="758315" y="955603"/>
        <a:ext cx="9593980" cy="477801"/>
      </dsp:txXfrm>
    </dsp:sp>
    <dsp:sp modelId="{B7DD5660-E70F-431A-A73F-46D5BAF6DDAC}">
      <dsp:nvSpPr>
        <dsp:cNvPr id="0" name=""/>
        <dsp:cNvSpPr/>
      </dsp:nvSpPr>
      <dsp:spPr>
        <a:xfrm>
          <a:off x="459689" y="895877"/>
          <a:ext cx="597251" cy="5972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F60C726-FAEF-4ED7-BE79-BEC6FDD4DF52}">
      <dsp:nvSpPr>
        <dsp:cNvPr id="0" name=""/>
        <dsp:cNvSpPr/>
      </dsp:nvSpPr>
      <dsp:spPr>
        <a:xfrm>
          <a:off x="938035" y="1672214"/>
          <a:ext cx="9414260" cy="477801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000"/>
                <a:tint val="83000"/>
                <a:satMod val="10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00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925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Resistor </a:t>
          </a:r>
          <a:r>
            <a:rPr lang="en-GB" sz="2000" kern="1200" dirty="0" smtClean="0"/>
            <a:t>need </a:t>
          </a:r>
          <a:r>
            <a:rPr lang="en-GB" sz="2000" b="1" kern="1200" dirty="0" smtClean="0"/>
            <a:t>bypass capacitors</a:t>
          </a:r>
          <a:endParaRPr lang="en-IN" sz="2000" kern="1200" dirty="0"/>
        </a:p>
      </dsp:txBody>
      <dsp:txXfrm>
        <a:off x="938035" y="1672214"/>
        <a:ext cx="9414260" cy="477801"/>
      </dsp:txXfrm>
    </dsp:sp>
    <dsp:sp modelId="{CD712168-8BE3-4E0B-94A1-CFDF9D1FA2B3}">
      <dsp:nvSpPr>
        <dsp:cNvPr id="0" name=""/>
        <dsp:cNvSpPr/>
      </dsp:nvSpPr>
      <dsp:spPr>
        <a:xfrm>
          <a:off x="639409" y="1612489"/>
          <a:ext cx="597251" cy="5972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D8DF255-5264-4641-87BF-F661730FD58E}">
      <dsp:nvSpPr>
        <dsp:cNvPr id="0" name=""/>
        <dsp:cNvSpPr/>
      </dsp:nvSpPr>
      <dsp:spPr>
        <a:xfrm>
          <a:off x="938035" y="2388372"/>
          <a:ext cx="9414260" cy="477801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000"/>
                <a:tint val="83000"/>
                <a:satMod val="10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00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925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Capacitors occupy a large area relative to that of a transistor. </a:t>
          </a:r>
        </a:p>
      </dsp:txBody>
      <dsp:txXfrm>
        <a:off x="938035" y="2388372"/>
        <a:ext cx="9414260" cy="477801"/>
      </dsp:txXfrm>
    </dsp:sp>
    <dsp:sp modelId="{DAC999B3-6580-426A-9A55-00468080B357}">
      <dsp:nvSpPr>
        <dsp:cNvPr id="0" name=""/>
        <dsp:cNvSpPr/>
      </dsp:nvSpPr>
      <dsp:spPr>
        <a:xfrm>
          <a:off x="639409" y="2328647"/>
          <a:ext cx="597251" cy="5972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F09928E-2649-46F7-9DBE-587B3EBF4CB3}">
      <dsp:nvSpPr>
        <dsp:cNvPr id="0" name=""/>
        <dsp:cNvSpPr/>
      </dsp:nvSpPr>
      <dsp:spPr>
        <a:xfrm>
          <a:off x="758315" y="3104984"/>
          <a:ext cx="9593980" cy="477801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2000"/>
                <a:tint val="83000"/>
                <a:satMod val="10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200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925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Only</a:t>
          </a:r>
          <a:r>
            <a:rPr lang="en-GB" sz="2000" b="1" kern="1200" dirty="0" smtClean="0"/>
            <a:t> Pico farads </a:t>
          </a:r>
          <a:r>
            <a:rPr lang="en-GB" sz="2000" kern="1200" dirty="0" smtClean="0"/>
            <a:t>are feasible.</a:t>
          </a:r>
          <a:endParaRPr lang="en-IN" sz="2000" kern="1200" dirty="0"/>
        </a:p>
      </dsp:txBody>
      <dsp:txXfrm>
        <a:off x="758315" y="3104984"/>
        <a:ext cx="9593980" cy="477801"/>
      </dsp:txXfrm>
    </dsp:sp>
    <dsp:sp modelId="{EFA64E64-90C3-4151-B287-092A8A3E6019}">
      <dsp:nvSpPr>
        <dsp:cNvPr id="0" name=""/>
        <dsp:cNvSpPr/>
      </dsp:nvSpPr>
      <dsp:spPr>
        <a:xfrm>
          <a:off x="459689" y="3045259"/>
          <a:ext cx="597251" cy="5972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1CFE87A-A3EE-4E24-AA5F-BB767E5D5110}">
      <dsp:nvSpPr>
        <dsp:cNvPr id="0" name=""/>
        <dsp:cNvSpPr/>
      </dsp:nvSpPr>
      <dsp:spPr>
        <a:xfrm>
          <a:off x="365291" y="3821595"/>
          <a:ext cx="9987004" cy="477801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83000"/>
                <a:satMod val="10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925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How do we a build an amplifier without the use of resistors and capacitors?</a:t>
          </a:r>
          <a:endParaRPr lang="en-IN" sz="2000" kern="1200" dirty="0"/>
        </a:p>
      </dsp:txBody>
      <dsp:txXfrm>
        <a:off x="365291" y="3821595"/>
        <a:ext cx="9987004" cy="477801"/>
      </dsp:txXfrm>
    </dsp:sp>
    <dsp:sp modelId="{4281C45A-070A-43AD-B00E-D966ADBBD208}">
      <dsp:nvSpPr>
        <dsp:cNvPr id="0" name=""/>
        <dsp:cNvSpPr/>
      </dsp:nvSpPr>
      <dsp:spPr>
        <a:xfrm>
          <a:off x="66665" y="3761870"/>
          <a:ext cx="597251" cy="5972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DC 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All Mos Amplifier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CMOS Amplifier using All MOS Philosophy – </a:t>
            </a:r>
            <a:r>
              <a:rPr lang="en-IN" dirty="0" smtClean="0">
                <a:solidFill>
                  <a:srgbClr val="FFFFFF"/>
                </a:solidFill>
              </a:rPr>
              <a:t>Qualitative Approach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75" t="1997"/>
          <a:stretch/>
        </p:blipFill>
        <p:spPr>
          <a:xfrm>
            <a:off x="8790592" y="1810879"/>
            <a:ext cx="2991656" cy="384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Active Load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10434704" cy="424660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/>
                  <a:t>Output </a:t>
                </a:r>
                <a:r>
                  <a:rPr lang="en-IN" dirty="0"/>
                  <a:t>Gain =</a:t>
                </a:r>
                <a14:m>
                  <m:oMath xmlns:m="http://schemas.openxmlformats.org/officeDocument/2006/math">
                    <m:r>
                      <a:rPr lang="en-IN" i="1"/>
                      <m:t> 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 </m:t>
                        </m:r>
                        <m:r>
                          <a:rPr lang="en-IN" i="1"/>
                          <m:t>𝑔</m:t>
                        </m:r>
                      </m:e>
                      <m:sub>
                        <m:r>
                          <a:rPr lang="en-IN" i="1"/>
                          <m:t>𝑚</m:t>
                        </m:r>
                      </m:sub>
                    </m:sSub>
                    <m:r>
                      <a:rPr lang="en-IN" i="1"/>
                      <m:t>∗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𝑅</m:t>
                        </m:r>
                      </m:e>
                      <m:sub>
                        <m:r>
                          <a:rPr lang="en-IN" i="1"/>
                          <m:t>𝐷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/>
                  <a:t>R</a:t>
                </a:r>
                <a:r>
                  <a:rPr lang="en-IN" baseline="-25000" dirty="0" smtClean="0"/>
                  <a:t>D </a:t>
                </a:r>
                <a:r>
                  <a:rPr lang="en-IN" dirty="0"/>
                  <a:t>is used to provide gain but also provides a voltage drop</a:t>
                </a:r>
                <a:r>
                  <a:rPr lang="en-IN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/>
                  <a:t>When seeing through the Drain Terminal, </a:t>
                </a:r>
                <a:r>
                  <a:rPr lang="en-IN" dirty="0" err="1" smtClean="0"/>
                  <a:t>ro</a:t>
                </a:r>
                <a:r>
                  <a:rPr lang="en-IN" dirty="0" smtClean="0"/>
                  <a:t> due to channel length </a:t>
                </a:r>
              </a:p>
              <a:p>
                <a:pPr marL="0" indent="0">
                  <a:buNone/>
                </a:pPr>
                <a:r>
                  <a:rPr lang="en-IN" dirty="0" smtClean="0"/>
                  <a:t>Modulation.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10434704" cy="4246606"/>
              </a:xfrm>
              <a:blipFill>
                <a:blip r:embed="rId3"/>
                <a:stretch>
                  <a:fillRect l="-1168" t="-1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228" y="4015611"/>
            <a:ext cx="4483871" cy="22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0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Active Load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IN" b="1" dirty="0" err="1" smtClean="0"/>
                  <a:t>ro</a:t>
                </a:r>
                <a:r>
                  <a:rPr lang="en-IN" dirty="0" smtClean="0"/>
                  <a:t> is due to </a:t>
                </a:r>
                <a:r>
                  <a:rPr lang="en-IN" b="1" dirty="0" smtClean="0"/>
                  <a:t>channel length modulation</a:t>
                </a:r>
                <a:r>
                  <a:rPr lang="en-IN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/>
                  <a:t>It is the small-signal impedance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/>
                  <a:t>Seen through the Drain terminal of the MOSFET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/>
                  <a:t>It is very large quantity as the channel current changes</a:t>
                </a:r>
              </a:p>
              <a:p>
                <a:pPr marL="0" indent="0">
                  <a:buNone/>
                </a:pPr>
                <a:r>
                  <a:rPr lang="en-IN" dirty="0" smtClean="0"/>
                  <a:t>only a little bit due to changes in VDS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 </m:t>
                      </m:r>
                      <m:sSub>
                        <m:sSubPr>
                          <m:ctrlPr>
                            <a:rPr lang="en-IN" i="1"/>
                          </m:ctrlPr>
                        </m:sSubPr>
                        <m:e>
                          <m:r>
                            <a:rPr lang="en-IN" i="1"/>
                            <m:t>𝑟</m:t>
                          </m:r>
                        </m:e>
                        <m:sub>
                          <m:r>
                            <a:rPr lang="en-IN" i="1"/>
                            <m:t>𝑜</m:t>
                          </m:r>
                        </m:sub>
                      </m:sSub>
                      <m:r>
                        <a:rPr lang="en-IN" i="1"/>
                        <m:t>=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r>
                            <a:rPr lang="en-IN" i="1"/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/>
                            <m:t>λ</m:t>
                          </m:r>
                          <m:r>
                            <a:rPr lang="el-GR"/>
                            <m:t> </m:t>
                          </m:r>
                          <m:r>
                            <a:rPr lang="en-IN" i="1"/>
                            <m:t>∗</m:t>
                          </m:r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IN" i="1"/>
                                <m:t> </m:t>
                              </m:r>
                              <m:r>
                                <a:rPr lang="en-IN" i="1"/>
                                <m:t>𝐼</m:t>
                              </m:r>
                            </m:e>
                            <m:sub>
                              <m:r>
                                <a:rPr lang="en-IN" i="1"/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89" y="2084832"/>
            <a:ext cx="3392021" cy="35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3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Active load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75" t="1997"/>
          <a:stretch/>
        </p:blipFill>
        <p:spPr>
          <a:xfrm>
            <a:off x="790411" y="1985923"/>
            <a:ext cx="3278661" cy="421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49" y="1633114"/>
            <a:ext cx="4257675" cy="49244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42270" y="3008695"/>
            <a:ext cx="4341340" cy="248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45200" y="3622512"/>
                <a:ext cx="3634758" cy="160043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Replace the load resistors with </a:t>
                </a:r>
              </a:p>
              <a:p>
                <a:pPr algn="ctr"/>
                <a:r>
                  <a:rPr lang="en-US" sz="20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PMOS biased in saturation </a:t>
                </a:r>
              </a:p>
              <a:p>
                <a:pPr algn="ctr"/>
                <a:r>
                  <a:rPr lang="en-US" sz="20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region. </a:t>
                </a:r>
              </a:p>
              <a:p>
                <a:pPr algn="ctr"/>
                <a:endPara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IN" dirty="0"/>
                  <a:t> </a:t>
                </a:r>
                <a:r>
                  <a:rPr lang="en-IN" dirty="0" smtClean="0"/>
                  <a:t>Gain 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i="1"/>
                      <m:t> 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 </m:t>
                        </m:r>
                        <m:r>
                          <a:rPr lang="en-IN" i="1"/>
                          <m:t>𝑔</m:t>
                        </m:r>
                      </m:e>
                      <m:sub>
                        <m:r>
                          <a:rPr lang="en-IN" i="1"/>
                          <m:t>𝑚</m:t>
                        </m:r>
                      </m:sub>
                    </m:sSub>
                    <m:r>
                      <a:rPr lang="en-IN" i="1"/>
                      <m:t>∗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𝑟</m:t>
                        </m:r>
                      </m:e>
                      <m:sub>
                        <m:r>
                          <a:rPr lang="en-IN" i="1"/>
                          <m:t>𝑜</m:t>
                        </m:r>
                      </m:sub>
                    </m:sSub>
                  </m:oMath>
                </a14:m>
                <a:endParaRPr 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00" y="3622512"/>
                <a:ext cx="3634758" cy="1600438"/>
              </a:xfrm>
              <a:prstGeom prst="rect">
                <a:avLst/>
              </a:prstGeom>
              <a:blipFill>
                <a:blip r:embed="rId4"/>
                <a:stretch>
                  <a:fillRect t="-2662" b="-4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936144" y="5268269"/>
            <a:ext cx="34528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ro4 || ro2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86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 Current </a:t>
            </a:r>
            <a:r>
              <a:rPr lang="en-IN" dirty="0"/>
              <a:t>Mirror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current source is usually created by using a </a:t>
            </a:r>
            <a:r>
              <a:rPr lang="en-US" b="1" dirty="0"/>
              <a:t>band-gap</a:t>
            </a:r>
            <a:r>
              <a:rPr lang="en-US" dirty="0"/>
              <a:t> </a:t>
            </a:r>
            <a:r>
              <a:rPr lang="en-US" b="1" dirty="0"/>
              <a:t>reference</a:t>
            </a:r>
            <a:r>
              <a:rPr lang="en-US" dirty="0"/>
              <a:t> circuit</a:t>
            </a:r>
            <a:r>
              <a:rPr lang="en-US" dirty="0" smtClean="0"/>
              <a:t>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But it is </a:t>
            </a:r>
            <a:r>
              <a:rPr lang="en-US" b="1" dirty="0"/>
              <a:t>highly </a:t>
            </a:r>
            <a:r>
              <a:rPr lang="en-US" b="1" dirty="0" smtClean="0"/>
              <a:t>complex</a:t>
            </a:r>
            <a:r>
              <a:rPr lang="en-US" dirty="0"/>
              <a:t> </a:t>
            </a:r>
            <a:r>
              <a:rPr lang="en-US" dirty="0" smtClean="0"/>
              <a:t>and requires many transistors.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wish to </a:t>
            </a:r>
            <a:r>
              <a:rPr lang="en-US" b="1" dirty="0"/>
              <a:t>make copies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this is </a:t>
            </a:r>
            <a:endParaRPr lang="en-US" dirty="0" smtClean="0"/>
          </a:p>
          <a:p>
            <a:pPr marL="0" lvl="0" indent="0">
              <a:buNone/>
            </a:pPr>
            <a:r>
              <a:rPr lang="en-US" b="1" dirty="0" smtClean="0"/>
              <a:t>“</a:t>
            </a:r>
            <a:r>
              <a:rPr lang="en-US" b="1" dirty="0"/>
              <a:t>Golden current source”.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4218" r="5480"/>
          <a:stretch/>
        </p:blipFill>
        <p:spPr bwMode="auto">
          <a:xfrm>
            <a:off x="7597740" y="3008400"/>
            <a:ext cx="3737524" cy="3589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r="13206"/>
          <a:stretch/>
        </p:blipFill>
        <p:spPr bwMode="auto">
          <a:xfrm>
            <a:off x="2143038" y="4514236"/>
            <a:ext cx="3022086" cy="11616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782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19" y="2505300"/>
            <a:ext cx="3737172" cy="3584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Current Mirror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acts as a </a:t>
            </a:r>
            <a:r>
              <a:rPr lang="en-US" b="1" dirty="0" smtClean="0"/>
              <a:t>diode-connected</a:t>
            </a:r>
            <a:r>
              <a:rPr lang="en-US" dirty="0" smtClean="0"/>
              <a:t> transistor.</a:t>
            </a:r>
            <a:endParaRPr lang="en-IN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V</a:t>
            </a:r>
            <a:r>
              <a:rPr lang="en-US" baseline="-25000" dirty="0" smtClean="0"/>
              <a:t>GS</a:t>
            </a:r>
            <a:r>
              <a:rPr lang="en-US" dirty="0" smtClean="0"/>
              <a:t> </a:t>
            </a:r>
            <a:r>
              <a:rPr lang="en-US" dirty="0"/>
              <a:t>of M</a:t>
            </a:r>
            <a:r>
              <a:rPr lang="en-US" baseline="-25000" dirty="0"/>
              <a:t>1</a:t>
            </a:r>
            <a:r>
              <a:rPr lang="en-US" dirty="0"/>
              <a:t> will have a square-root relationship with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that </a:t>
            </a:r>
            <a:r>
              <a:rPr lang="en-US" dirty="0"/>
              <a:t>of I</a:t>
            </a:r>
            <a:r>
              <a:rPr lang="en-US" baseline="-25000" dirty="0"/>
              <a:t>REF.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Since the gate-source voltage of both the MOSFETS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are </a:t>
            </a:r>
            <a:r>
              <a:rPr lang="en-US" dirty="0"/>
              <a:t>the same V</a:t>
            </a:r>
            <a:r>
              <a:rPr lang="en-US" baseline="-25000" dirty="0"/>
              <a:t>GS</a:t>
            </a:r>
            <a:r>
              <a:rPr lang="en-US" dirty="0"/>
              <a:t>, it is inferred that they will </a:t>
            </a:r>
            <a:r>
              <a:rPr lang="en-US" dirty="0" smtClean="0"/>
              <a:t>have</a:t>
            </a:r>
          </a:p>
          <a:p>
            <a:pPr marL="0" lvl="0" indent="0">
              <a:buNone/>
            </a:pPr>
            <a:r>
              <a:rPr lang="en-US" dirty="0" smtClean="0"/>
              <a:t>same </a:t>
            </a:r>
            <a:r>
              <a:rPr lang="en-US" dirty="0"/>
              <a:t>drain current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b="1" dirty="0" smtClean="0"/>
              <a:t>Diode-connected MOSFET is always in saturation.</a:t>
            </a:r>
            <a:endParaRPr lang="en-US" dirty="0" smtClean="0"/>
          </a:p>
          <a:p>
            <a:pPr lvl="0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62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Current Mirror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6138" y="2315511"/>
            <a:ext cx="3478062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63" y="2534493"/>
            <a:ext cx="3737172" cy="3584759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4448432" y="2677297"/>
            <a:ext cx="4366054" cy="34419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82201" y="1788446"/>
            <a:ext cx="53165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current mirror as the bias current.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44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 Current Mirror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9" y="1858565"/>
            <a:ext cx="3478062" cy="402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16" y="2349328"/>
            <a:ext cx="3704195" cy="2553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111" y="1596807"/>
            <a:ext cx="4020111" cy="40582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0558" y="5655023"/>
            <a:ext cx="734534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through M3 taken as the reference current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it is mirrored into M4 using current mirror.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8383" y="1564782"/>
            <a:ext cx="47296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 current mirror for the load also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45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21" y="3065378"/>
            <a:ext cx="4903445" cy="2807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 Cascoding of </a:t>
            </a:r>
            <a:r>
              <a:rPr lang="en-IN" dirty="0" err="1" smtClean="0"/>
              <a:t>transistos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To increase the stability against supply distortions and to increase the impedance of a current-source load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We stack MOSFETs on top of each other.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All of them are biased in saturation region.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baseline="-25000" dirty="0"/>
              <a:t>out</a:t>
            </a:r>
            <a:r>
              <a:rPr lang="en-US" dirty="0"/>
              <a:t> ~ g</a:t>
            </a:r>
            <a:r>
              <a:rPr lang="en-US" baseline="-25000" dirty="0"/>
              <a:t>m1 </a:t>
            </a:r>
            <a:r>
              <a:rPr lang="en-US" dirty="0"/>
              <a:t>* r</a:t>
            </a:r>
            <a:r>
              <a:rPr lang="en-US" baseline="-25000" dirty="0"/>
              <a:t>O1 </a:t>
            </a:r>
            <a:r>
              <a:rPr lang="en-US" dirty="0"/>
              <a:t>* </a:t>
            </a:r>
            <a:r>
              <a:rPr lang="en-US" dirty="0" smtClean="0"/>
              <a:t>r</a:t>
            </a:r>
            <a:r>
              <a:rPr lang="en-US" baseline="-25000" dirty="0" smtClean="0"/>
              <a:t>O2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output impedance is </a:t>
            </a:r>
            <a:r>
              <a:rPr lang="en-US" dirty="0" smtClean="0"/>
              <a:t>proportional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r>
              <a:rPr lang="en-US" dirty="0"/>
              <a:t>to the intrinsic gain of the cascode device.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3197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Circuit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3697" y="2128068"/>
            <a:ext cx="4885038" cy="346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– </a:t>
            </a:r>
            <a:r>
              <a:rPr lang="en-IN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Reference current</a:t>
            </a:r>
            <a:r>
              <a:rPr lang="en-IN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: This is used to establish the reference current. </a:t>
            </a:r>
            <a:endParaRPr lang="en-IN" dirty="0" smtClean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– </a:t>
            </a:r>
            <a:r>
              <a:rPr lang="en-IN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Cascode Current Mirror Circuit: </a:t>
            </a:r>
            <a:r>
              <a:rPr lang="en-IN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This is used to establish the bias current or the drain current of the differential pair. It gives large output </a:t>
            </a:r>
            <a:r>
              <a:rPr lang="en-IN" dirty="0" smtClean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resistance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3 – Active load: </a:t>
            </a:r>
            <a:r>
              <a:rPr lang="en-IN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This topology uses PMOS current mirror as the active load.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63" y="1116742"/>
            <a:ext cx="5514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Hope you enjoyed my presentation!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89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210452"/>
              </p:ext>
            </p:extLst>
          </p:nvPr>
        </p:nvGraphicFramePr>
        <p:xfrm>
          <a:off x="676676" y="2101967"/>
          <a:ext cx="10414975" cy="453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goal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39" y="2444575"/>
            <a:ext cx="3650134" cy="265464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27373" y="3529583"/>
            <a:ext cx="1545995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473062" y="2944808"/>
            <a:ext cx="21227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Upgrade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9433" y="5139592"/>
            <a:ext cx="5032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Discrete type Common Source Amplifier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2535" y="6257664"/>
            <a:ext cx="2795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type Amplifier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00" y="919034"/>
            <a:ext cx="5514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02" y="3822998"/>
            <a:ext cx="3011316" cy="27984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18" y="1536665"/>
            <a:ext cx="3897682" cy="2834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of </a:t>
            </a:r>
            <a:r>
              <a:rPr lang="en-IN" dirty="0" smtClean="0"/>
              <a:t>E – </a:t>
            </a:r>
            <a:r>
              <a:rPr lang="en-IN" dirty="0" err="1" smtClean="0"/>
              <a:t>mosfet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6956" y="2047082"/>
                <a:ext cx="10821127" cy="4274191"/>
              </a:xfrm>
            </p:spPr>
            <p:txBody>
              <a:bodyPr/>
              <a:lstStyle/>
              <a:p>
                <a:endParaRPr lang="en-I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>
                    <a:solidFill>
                      <a:schemeClr val="tx1"/>
                    </a:solidFill>
                  </a:rPr>
                  <a:t> E – MOSFET – Channel is formed due to positive Gate-Source Voltage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>
                    <a:solidFill>
                      <a:schemeClr val="tx1"/>
                    </a:solidFill>
                  </a:rPr>
                  <a:t> For E – MOSFETS, </a:t>
                </a:r>
                <a:r>
                  <a:rPr lang="en-IN" dirty="0">
                    <a:solidFill>
                      <a:schemeClr val="tx1"/>
                    </a:solidFill>
                  </a:rPr>
                  <a:t>Saturation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</a:rPr>
                          <m:t>𝐺𝑆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</a:rPr>
                      <m:t>≤ 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≥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 smtClean="0"/>
                  <a:t>MOSFET Amplifier has to be</a:t>
                </a:r>
              </a:p>
              <a:p>
                <a:pPr marL="0" indent="0">
                  <a:buNone/>
                </a:pPr>
                <a:r>
                  <a:rPr lang="en-IN" dirty="0" smtClean="0"/>
                  <a:t>maintained in the Saturation condition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56" y="2047082"/>
                <a:ext cx="10821127" cy="4274191"/>
              </a:xfrm>
              <a:blipFill>
                <a:blip r:embed="rId4"/>
                <a:stretch>
                  <a:fillRect l="-1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Topologies needed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We </a:t>
            </a:r>
            <a:r>
              <a:rPr lang="en-IN" b="1" dirty="0"/>
              <a:t>need six important concepts or topologies to build such an amplifier: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Dual </a:t>
            </a:r>
            <a:r>
              <a:rPr lang="en-IN" dirty="0"/>
              <a:t>power supply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Differential </a:t>
            </a:r>
            <a:r>
              <a:rPr lang="en-IN" dirty="0"/>
              <a:t>pair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Current </a:t>
            </a:r>
            <a:r>
              <a:rPr lang="en-IN" dirty="0"/>
              <a:t>source biasing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Current </a:t>
            </a:r>
            <a:r>
              <a:rPr lang="en-IN" dirty="0"/>
              <a:t>source </a:t>
            </a:r>
            <a:r>
              <a:rPr lang="en-IN" dirty="0" smtClean="0"/>
              <a:t>load – Active load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Current </a:t>
            </a:r>
            <a:r>
              <a:rPr lang="en-IN" dirty="0"/>
              <a:t>mirror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Cascoding of </a:t>
            </a:r>
            <a:r>
              <a:rPr lang="en-IN" dirty="0"/>
              <a:t>transistors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44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	Dual power supply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70" y="3620715"/>
            <a:ext cx="3920161" cy="21457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07744" y="3099469"/>
            <a:ext cx="24331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Voltage Divider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175" y="899784"/>
            <a:ext cx="3632243" cy="22439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24940" y="5934379"/>
            <a:ext cx="28230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Dual Power Supply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009" y="1932071"/>
            <a:ext cx="3514921" cy="42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	Dual power supply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3200" dirty="0" smtClean="0"/>
                  <a:t>Applying KVL to the input side,</a:t>
                </a:r>
              </a:p>
              <a:p>
                <a:r>
                  <a:rPr lang="en-IN" sz="3200" b="1" dirty="0" smtClean="0"/>
                  <a:t>Bias </a:t>
                </a:r>
                <a:r>
                  <a:rPr lang="en-IN" sz="3200" b="1" dirty="0"/>
                  <a:t>current</a:t>
                </a:r>
                <a:r>
                  <a:rPr lang="en-IN" sz="3200" b="1" dirty="0" smtClean="0"/>
                  <a:t>:  </a:t>
                </a:r>
                <a:r>
                  <a:rPr lang="en-IN" sz="3200" dirty="0" smtClean="0"/>
                  <a:t>I</a:t>
                </a:r>
                <a:r>
                  <a:rPr lang="en-IN" sz="3200" baseline="-25000" dirty="0" smtClean="0"/>
                  <a:t>SS  </a:t>
                </a:r>
                <a14:m>
                  <m:oMath xmlns:m="http://schemas.openxmlformats.org/officeDocument/2006/math"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i="1"/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3200" i="1"/>
                        </m:ctrlPr>
                      </m:fPr>
                      <m:num>
                        <m:r>
                          <a:rPr lang="en-IN" sz="3200" i="1"/>
                          <m:t>(− 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IN" sz="3200" i="1"/>
                              <m:t>𝑉</m:t>
                            </m:r>
                          </m:e>
                          <m:sub>
                            <m:r>
                              <a:rPr lang="en-IN" sz="3200" i="1"/>
                              <m:t>𝐺𝑆</m:t>
                            </m:r>
                          </m:sub>
                        </m:sSub>
                        <m:r>
                          <a:rPr lang="en-IN" sz="3200" i="1"/>
                          <m:t>− 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IN" sz="3200" i="1"/>
                              <m:t>𝑉</m:t>
                            </m:r>
                          </m:e>
                          <m:sub>
                            <m:r>
                              <a:rPr lang="en-IN" sz="3200" i="1"/>
                              <m:t>𝑠𝑠</m:t>
                            </m:r>
                          </m:sub>
                        </m:sSub>
                        <m:r>
                          <a:rPr lang="en-IN" sz="3200" i="1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IN" sz="3200" i="1"/>
                              <m:t>𝑅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3200" dirty="0"/>
                  <a:t>    </a:t>
                </a:r>
                <a:endParaRPr lang="en-IN" sz="3200" dirty="0" smtClean="0"/>
              </a:p>
              <a:p>
                <a:r>
                  <a:rPr lang="en-IN" sz="3200" dirty="0" smtClean="0"/>
                  <a:t>where </a:t>
                </a:r>
                <a:r>
                  <a:rPr lang="en-IN" sz="3200" dirty="0"/>
                  <a:t>V</a:t>
                </a:r>
                <a:r>
                  <a:rPr lang="en-IN" sz="3200" baseline="-25000" dirty="0"/>
                  <a:t>SS</a:t>
                </a:r>
                <a:r>
                  <a:rPr lang="en-IN" sz="3200" dirty="0"/>
                  <a:t> = -</a:t>
                </a:r>
                <a:r>
                  <a:rPr lang="en-IN" sz="3200" dirty="0" smtClean="0"/>
                  <a:t>V</a:t>
                </a:r>
                <a:r>
                  <a:rPr lang="en-IN" sz="3200" baseline="-25000" dirty="0" smtClean="0"/>
                  <a:t>DD</a:t>
                </a:r>
                <a:endParaRPr lang="en-IN" sz="32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 t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279" y="1783790"/>
            <a:ext cx="3514921" cy="42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3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IN" dirty="0" smtClean="0"/>
              <a:t>Differential </a:t>
            </a:r>
            <a:r>
              <a:rPr lang="en-IN" dirty="0"/>
              <a:t>pair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174" t="1145" r="7598" b="3220"/>
          <a:stretch/>
        </p:blipFill>
        <p:spPr>
          <a:xfrm>
            <a:off x="7562336" y="1603659"/>
            <a:ext cx="3947984" cy="4783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73" y="2360341"/>
            <a:ext cx="2299382" cy="2680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64000" y="5316414"/>
                <a:ext cx="6096000" cy="10705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>
                    <a:latin typeface="Trebuchet MS" panose="020B0603020202020204" pitchFamily="34" charset="0"/>
                    <a:ea typeface="Trebuchet MS" panose="020B0603020202020204" pitchFamily="34" charset="0"/>
                    <a:cs typeface="Times New Roman" panose="02020603050405020304" pitchFamily="18" charset="0"/>
                  </a:rPr>
                  <a:t>Looking towards the source terminal we see a small-signal impedance of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Trebuchet MS" panose="020B0603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Trebuchet MS" panose="020B0603020202020204" pitchFamily="34" charset="0"/>
                            <a:cs typeface="Times New Roman" panose="02020603050405020304" pitchFamily="18" charset="0"/>
                          </a:rPr>
                          <m:t>𝑔𝑚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Trebuchet MS" panose="020B0603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So we </a:t>
                </a:r>
                <a:r>
                  <a:rPr lang="en-IN" b="1" dirty="0"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couple</a:t>
                </a:r>
                <a:r>
                  <a:rPr lang="en-IN" dirty="0"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two NMOS at the source terminal.</a:t>
                </a:r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00" y="5316414"/>
                <a:ext cx="6096000" cy="1070549"/>
              </a:xfrm>
              <a:prstGeom prst="rect">
                <a:avLst/>
              </a:prstGeom>
              <a:blipFill>
                <a:blip r:embed="rId4"/>
                <a:stretch>
                  <a:fillRect l="-900" t="-3409" b="-7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647" y="2151045"/>
            <a:ext cx="2403602" cy="30276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33602" y="1712835"/>
            <a:ext cx="5934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 need a device that provides </a:t>
            </a:r>
            <a:r>
              <a:rPr lang="en-IN" b="1" dirty="0"/>
              <a:t>low-impedance path</a:t>
            </a:r>
            <a:r>
              <a:rPr lang="en-IN" dirty="0"/>
              <a:t> to </a:t>
            </a:r>
            <a:r>
              <a:rPr lang="en-IN" b="1" dirty="0"/>
              <a:t>ac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45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Current </a:t>
            </a:r>
            <a:r>
              <a:rPr lang="en-IN" dirty="0"/>
              <a:t>source </a:t>
            </a:r>
            <a:r>
              <a:rPr lang="en-IN" dirty="0" smtClean="0"/>
              <a:t>biasing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75" t="1997"/>
          <a:stretch/>
        </p:blipFill>
        <p:spPr>
          <a:xfrm>
            <a:off x="8007177" y="1994164"/>
            <a:ext cx="3278661" cy="4218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174" t="1145" r="7598" b="3220"/>
          <a:stretch/>
        </p:blipFill>
        <p:spPr>
          <a:xfrm>
            <a:off x="897925" y="2103184"/>
            <a:ext cx="3302104" cy="400076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932670" y="5387546"/>
            <a:ext cx="6318422" cy="2388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54566" y="4071205"/>
            <a:ext cx="19146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Replace bias resistor with a current source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482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564</Words>
  <Application>Microsoft Office PowerPoint</Application>
  <PresentationFormat>Widescreen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Trebuchet MS</vt:lpstr>
      <vt:lpstr>Tw Cen MT</vt:lpstr>
      <vt:lpstr>Tw Cen MT Condensed</vt:lpstr>
      <vt:lpstr>Wingdings 3</vt:lpstr>
      <vt:lpstr>Integral</vt:lpstr>
      <vt:lpstr>All Mos Amplifier</vt:lpstr>
      <vt:lpstr>Motivation</vt:lpstr>
      <vt:lpstr>Our goal</vt:lpstr>
      <vt:lpstr>Review of E – mosfet</vt:lpstr>
      <vt:lpstr>Topologies needed</vt:lpstr>
      <vt:lpstr>1. Dual power supply</vt:lpstr>
      <vt:lpstr>1. Dual power supply</vt:lpstr>
      <vt:lpstr>2. Differential pair</vt:lpstr>
      <vt:lpstr>3. Current source biasing</vt:lpstr>
      <vt:lpstr>4. Active Load</vt:lpstr>
      <vt:lpstr>4. Active Load</vt:lpstr>
      <vt:lpstr>4. Active load</vt:lpstr>
      <vt:lpstr>5. Current Mirror</vt:lpstr>
      <vt:lpstr>5. Current Mirror</vt:lpstr>
      <vt:lpstr>5. Current Mirror</vt:lpstr>
      <vt:lpstr>5. Current Mirror</vt:lpstr>
      <vt:lpstr>6. Cascoding of transistos</vt:lpstr>
      <vt:lpstr>Final Circuit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2021-08-30T16:23:49Z</dcterms:created>
  <dcterms:modified xsi:type="dcterms:W3CDTF">2021-08-30T19:16:10Z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