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9" r:id="rId3"/>
    <p:sldId id="296" r:id="rId4"/>
    <p:sldId id="266" r:id="rId5"/>
    <p:sldId id="297" r:id="rId6"/>
    <p:sldId id="301" r:id="rId7"/>
    <p:sldId id="302" r:id="rId8"/>
    <p:sldId id="305" r:id="rId9"/>
    <p:sldId id="306" r:id="rId10"/>
    <p:sldId id="272" r:id="rId11"/>
    <p:sldId id="310" r:id="rId12"/>
    <p:sldId id="275" r:id="rId13"/>
    <p:sldId id="307" r:id="rId14"/>
    <p:sldId id="308" r:id="rId15"/>
    <p:sldId id="309" r:id="rId16"/>
    <p:sldId id="283" r:id="rId17"/>
    <p:sldId id="303" r:id="rId18"/>
    <p:sldId id="304" r:id="rId19"/>
    <p:sldId id="299" r:id="rId20"/>
  </p:sldIdLst>
  <p:sldSz cx="9144000" cy="5143500" type="screen16x9"/>
  <p:notesSz cx="6858000" cy="9144000"/>
  <p:embeddedFontLst>
    <p:embeddedFont>
      <p:font typeface="Barlow Semi Condensed Medium" panose="020B0604020202020204" charset="0"/>
      <p:regular r:id="rId22"/>
      <p:bold r:id="rId23"/>
      <p:italic r:id="rId24"/>
      <p:boldItalic r:id="rId25"/>
    </p:embeddedFont>
    <p:embeddedFont>
      <p:font typeface="Barlow Semi Condensed" panose="020B0604020202020204" charset="0"/>
      <p:regular r:id="rId26"/>
      <p:bold r:id="rId27"/>
      <p:italic r:id="rId28"/>
      <p:boldItalic r:id="rId29"/>
    </p:embeddedFont>
    <p:embeddedFont>
      <p:font typeface="Fjalla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8FE1E68-87CD-4453-BE28-10323EF2AC71}">
          <p14:sldIdLst>
            <p14:sldId id="256"/>
            <p14:sldId id="259"/>
            <p14:sldId id="296"/>
            <p14:sldId id="266"/>
            <p14:sldId id="297"/>
            <p14:sldId id="301"/>
            <p14:sldId id="302"/>
            <p14:sldId id="305"/>
            <p14:sldId id="306"/>
            <p14:sldId id="272"/>
            <p14:sldId id="310"/>
            <p14:sldId id="275"/>
            <p14:sldId id="307"/>
            <p14:sldId id="308"/>
            <p14:sldId id="309"/>
            <p14:sldId id="283"/>
            <p14:sldId id="303"/>
            <p14:sldId id="304"/>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044CAA-3432-4514-8C30-8F06FFF50787}">
  <a:tblStyle styleId="{E5044CAA-3432-4514-8C30-8F06FFF507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6125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12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096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57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92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74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9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62" r:id="rId8"/>
    <p:sldLayoutId id="2147483668"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002910" y="108858"/>
            <a:ext cx="3691147" cy="2726202"/>
          </a:xfrm>
          <a:prstGeom prst="rect">
            <a:avLst/>
          </a:prstGeom>
        </p:spPr>
        <p:txBody>
          <a:bodyPr spcFirstLastPara="1" wrap="square" lIns="91425" tIns="91425" rIns="91425" bIns="91425" anchor="b" anchorCtr="0">
            <a:noAutofit/>
          </a:bodyPr>
          <a:lstStyle/>
          <a:p>
            <a:pPr lvl="0"/>
            <a:r>
              <a:rPr lang="en-US" sz="4800" dirty="0"/>
              <a:t>Heart Disease Prediction System</a:t>
            </a:r>
            <a:endParaRPr sz="5000" dirty="0">
              <a:solidFill>
                <a:schemeClr val="dk2"/>
              </a:solidFill>
            </a:endParaRPr>
          </a:p>
        </p:txBody>
      </p:sp>
      <p:sp>
        <p:nvSpPr>
          <p:cNvPr id="1885" name="Google Shape;1885;p35"/>
          <p:cNvSpPr txBox="1">
            <a:spLocks noGrp="1"/>
          </p:cNvSpPr>
          <p:nvPr>
            <p:ph type="subTitle" idx="1"/>
          </p:nvPr>
        </p:nvSpPr>
        <p:spPr>
          <a:xfrm>
            <a:off x="5414750" y="2733299"/>
            <a:ext cx="3622061" cy="2388920"/>
          </a:xfrm>
          <a:prstGeom prst="rect">
            <a:avLst/>
          </a:prstGeom>
        </p:spPr>
        <p:txBody>
          <a:bodyPr spcFirstLastPara="1" wrap="square" lIns="91425" tIns="91425" rIns="91425" bIns="91425" anchor="t" anchorCtr="0">
            <a:noAutofit/>
          </a:bodyPr>
          <a:lstStyle/>
          <a:p>
            <a:r>
              <a:rPr lang="en-US" sz="2400" b="1" dirty="0" smtClean="0"/>
              <a:t>Nawal </a:t>
            </a:r>
            <a:r>
              <a:rPr lang="en-US" sz="2400" b="1" dirty="0"/>
              <a:t>Ayesha Khan </a:t>
            </a:r>
            <a:r>
              <a:rPr lang="en-US" sz="2400" dirty="0"/>
              <a:t>1911301042</a:t>
            </a:r>
          </a:p>
          <a:p>
            <a:r>
              <a:rPr lang="en-US" sz="2400" b="1" dirty="0" err="1"/>
              <a:t>Humayra</a:t>
            </a:r>
            <a:r>
              <a:rPr lang="en-US" sz="2400" b="1" dirty="0"/>
              <a:t> </a:t>
            </a:r>
            <a:r>
              <a:rPr lang="en-US" sz="2400" b="1" dirty="0" err="1"/>
              <a:t>Khanam</a:t>
            </a:r>
            <a:r>
              <a:rPr lang="en-US" sz="2400" b="1" dirty="0"/>
              <a:t> </a:t>
            </a:r>
            <a:r>
              <a:rPr lang="en-US" sz="2400" b="1" dirty="0" err="1" smtClean="0"/>
              <a:t>Sneha</a:t>
            </a:r>
            <a:endParaRPr lang="en-US" sz="2400" b="1" dirty="0" smtClean="0"/>
          </a:p>
          <a:p>
            <a:r>
              <a:rPr lang="en-US" sz="2400" dirty="0"/>
              <a:t>1811176042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9" name="Google Shape;2739;p51"/>
          <p:cNvGrpSpPr/>
          <p:nvPr/>
        </p:nvGrpSpPr>
        <p:grpSpPr>
          <a:xfrm>
            <a:off x="2557977" y="1319015"/>
            <a:ext cx="3590597" cy="2621614"/>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6" y="3274324"/>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ounded Rectangle 9"/>
          <p:cNvSpPr/>
          <p:nvPr/>
        </p:nvSpPr>
        <p:spPr>
          <a:xfrm>
            <a:off x="6271236" y="1204686"/>
            <a:ext cx="2662307" cy="235857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58800" y="732971"/>
            <a:ext cx="1952171" cy="309514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p:cNvSpPr>
            <a:spLocks noGrp="1"/>
          </p:cNvSpPr>
          <p:nvPr>
            <p:ph type="subTitle" idx="6"/>
          </p:nvPr>
        </p:nvSpPr>
        <p:spPr>
          <a:xfrm>
            <a:off x="558800" y="841829"/>
            <a:ext cx="2011722" cy="3693884"/>
          </a:xfrm>
        </p:spPr>
        <p:txBody>
          <a:bodyPr/>
          <a:lstStyle/>
          <a:p>
            <a:r>
              <a:rPr lang="en-US" dirty="0"/>
              <a:t>For our project, we have chosen to use a data set from Kaggle. </a:t>
            </a:r>
          </a:p>
          <a:p>
            <a:r>
              <a:rPr lang="en-US" dirty="0"/>
              <a:t>It consists of </a:t>
            </a:r>
            <a:r>
              <a:rPr lang="en-US" dirty="0" smtClean="0"/>
              <a:t>18 columns</a:t>
            </a:r>
            <a:r>
              <a:rPr lang="en-US" dirty="0"/>
              <a:t>, majority of them being used as factors for the prediction, while Heart Disease column will used as the target feature. </a:t>
            </a:r>
          </a:p>
        </p:txBody>
      </p:sp>
      <p:sp>
        <p:nvSpPr>
          <p:cNvPr id="202" name="Google Shape;2226;p41"/>
          <p:cNvSpPr txBox="1">
            <a:spLocks noGrp="1"/>
          </p:cNvSpPr>
          <p:nvPr>
            <p:ph type="subTitle" idx="2"/>
          </p:nvPr>
        </p:nvSpPr>
        <p:spPr>
          <a:xfrm>
            <a:off x="6371990" y="1459557"/>
            <a:ext cx="2460797" cy="2103700"/>
          </a:xfrm>
          <a:prstGeom prst="rect">
            <a:avLst/>
          </a:prstGeom>
        </p:spPr>
        <p:txBody>
          <a:bodyPr spcFirstLastPara="1" wrap="square" lIns="91425" tIns="91425" rIns="91425" bIns="91425" anchor="t" anchorCtr="0">
            <a:noAutofit/>
          </a:bodyPr>
          <a:lstStyle/>
          <a:p>
            <a:r>
              <a:rPr lang="en-US" dirty="0" smtClean="0">
                <a:solidFill>
                  <a:schemeClr val="tx1"/>
                </a:solidFill>
              </a:rPr>
              <a:t>The </a:t>
            </a:r>
            <a:r>
              <a:rPr lang="en-US" dirty="0">
                <a:solidFill>
                  <a:schemeClr val="tx1"/>
                </a:solidFill>
              </a:rPr>
              <a:t>data set has been linked below: </a:t>
            </a:r>
            <a:r>
              <a:rPr lang="en-US" dirty="0">
                <a:solidFill>
                  <a:schemeClr val="accent2">
                    <a:lumMod val="75000"/>
                  </a:schemeClr>
                </a:solidFill>
              </a:rPr>
              <a:t>https://www.kaggle.com/datasets/kamilpytlak/ personal-key-indicators-of-heart-disease</a:t>
            </a:r>
          </a:p>
        </p:txBody>
      </p:sp>
      <p:sp>
        <p:nvSpPr>
          <p:cNvPr id="203" name="Google Shape;2732;p50"/>
          <p:cNvSpPr txBox="1">
            <a:spLocks noGrp="1"/>
          </p:cNvSpPr>
          <p:nvPr>
            <p:ph type="title"/>
          </p:nvPr>
        </p:nvSpPr>
        <p:spPr>
          <a:xfrm>
            <a:off x="3353211" y="786328"/>
            <a:ext cx="2070369" cy="899155"/>
          </a:xfrm>
          <a:prstGeom prst="rect">
            <a:avLst/>
          </a:prstGeom>
        </p:spPr>
        <p:txBody>
          <a:bodyPr spcFirstLastPara="1" wrap="square" lIns="91425" tIns="91425" rIns="91425" bIns="91425" anchor="ctr" anchorCtr="0">
            <a:noAutofit/>
          </a:bodyPr>
          <a:lstStyle/>
          <a:p>
            <a:pPr lvl="0"/>
            <a:r>
              <a:rPr lang="en-US" dirty="0" smtClean="0"/>
              <a:t>Data set</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dataset</a:t>
            </a:r>
            <a:endParaRPr lang="en-US" dirty="0"/>
          </a:p>
        </p:txBody>
      </p:sp>
      <p:pic>
        <p:nvPicPr>
          <p:cNvPr id="9" name="Picture 8"/>
          <p:cNvPicPr>
            <a:picLocks noChangeAspect="1"/>
          </p:cNvPicPr>
          <p:nvPr/>
        </p:nvPicPr>
        <p:blipFill>
          <a:blip r:embed="rId2"/>
          <a:stretch>
            <a:fillRect/>
          </a:stretch>
        </p:blipFill>
        <p:spPr>
          <a:xfrm>
            <a:off x="0" y="1218716"/>
            <a:ext cx="9144000" cy="2851211"/>
          </a:xfrm>
          <a:prstGeom prst="rect">
            <a:avLst/>
          </a:prstGeom>
        </p:spPr>
      </p:pic>
    </p:spTree>
    <p:extLst>
      <p:ext uri="{BB962C8B-B14F-4D97-AF65-F5344CB8AC3E}">
        <p14:creationId xmlns:p14="http://schemas.microsoft.com/office/powerpoint/2010/main" val="15656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0" name="Google Shape;3160;p54"/>
          <p:cNvSpPr txBox="1">
            <a:spLocks noGrp="1"/>
          </p:cNvSpPr>
          <p:nvPr>
            <p:ph type="subTitle" idx="4"/>
          </p:nvPr>
        </p:nvSpPr>
        <p:spPr>
          <a:xfrm>
            <a:off x="5435600" y="1189171"/>
            <a:ext cx="3490686" cy="1683374"/>
          </a:xfrm>
          <a:prstGeom prst="rect">
            <a:avLst/>
          </a:prstGeom>
        </p:spPr>
        <p:txBody>
          <a:bodyPr spcFirstLastPara="1" wrap="square" lIns="91425" tIns="91425" rIns="91425" bIns="91425" anchor="t" anchorCtr="0">
            <a:noAutofit/>
          </a:bodyPr>
          <a:lstStyle/>
          <a:p>
            <a:pPr lvl="0"/>
            <a:r>
              <a:rPr lang="en-US" dirty="0"/>
              <a:t>Pointers were included as a data type</a:t>
            </a:r>
            <a:r>
              <a:rPr lang="en-US" dirty="0" smtClean="0"/>
              <a:t>.</a:t>
            </a:r>
          </a:p>
          <a:p>
            <a:pPr lvl="0"/>
            <a:r>
              <a:rPr lang="en-US" dirty="0"/>
              <a:t>Cross-sections of arrays could be referenced. </a:t>
            </a:r>
            <a:endParaRPr lang="en-US" dirty="0" smtClean="0"/>
          </a:p>
          <a:p>
            <a:pPr lvl="0"/>
            <a:r>
              <a:rPr lang="en-US" dirty="0" smtClean="0">
                <a:solidFill>
                  <a:schemeClr val="accent3">
                    <a:lumMod val="50000"/>
                  </a:schemeClr>
                </a:solidFill>
              </a:rPr>
              <a:t>For </a:t>
            </a:r>
            <a:r>
              <a:rPr lang="en-US" dirty="0">
                <a:solidFill>
                  <a:schemeClr val="accent3">
                    <a:lumMod val="50000"/>
                  </a:schemeClr>
                </a:solidFill>
              </a:rPr>
              <a:t>example, the third row of a matrix could be referenced as if it were a single-dimensioned array</a:t>
            </a:r>
            <a:r>
              <a:rPr lang="en-US" dirty="0"/>
              <a:t>.</a:t>
            </a:r>
            <a:endParaRPr dirty="0">
              <a:latin typeface="Barlow Semi Condensed"/>
              <a:ea typeface="Barlow Semi Condensed"/>
              <a:cs typeface="Barlow Semi Condensed"/>
              <a:sym typeface="Barlow Semi Condensed"/>
            </a:endParaRPr>
          </a:p>
        </p:txBody>
      </p:sp>
      <p:sp>
        <p:nvSpPr>
          <p:cNvPr id="3161" name="Google Shape;3161;p54"/>
          <p:cNvSpPr txBox="1">
            <a:spLocks noGrp="1"/>
          </p:cNvSpPr>
          <p:nvPr>
            <p:ph type="title"/>
          </p:nvPr>
        </p:nvSpPr>
        <p:spPr>
          <a:xfrm>
            <a:off x="849086" y="181429"/>
            <a:ext cx="6528864" cy="968192"/>
          </a:xfrm>
          <a:prstGeom prst="rect">
            <a:avLst/>
          </a:prstGeom>
        </p:spPr>
        <p:txBody>
          <a:bodyPr spcFirstLastPara="1" wrap="square" lIns="91425" tIns="91425" rIns="91425" bIns="91425" anchor="t" anchorCtr="0">
            <a:noAutofit/>
          </a:bodyPr>
          <a:lstStyle/>
          <a:p>
            <a:pPr lvl="0"/>
            <a:r>
              <a:rPr lang="en-US" dirty="0"/>
              <a:t>Results and Analysis</a:t>
            </a:r>
            <a:endParaRPr dirty="0"/>
          </a:p>
        </p:txBody>
      </p:sp>
      <p:sp>
        <p:nvSpPr>
          <p:cNvPr id="3165" name="Google Shape;3165;p54"/>
          <p:cNvSpPr/>
          <p:nvPr/>
        </p:nvSpPr>
        <p:spPr>
          <a:xfrm>
            <a:off x="6335708" y="2872544"/>
            <a:ext cx="1602300" cy="2377800"/>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4"/>
          <p:cNvSpPr/>
          <p:nvPr/>
        </p:nvSpPr>
        <p:spPr>
          <a:xfrm>
            <a:off x="3069327" y="3873300"/>
            <a:ext cx="1602300" cy="1270200"/>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4"/>
          <p:cNvSpPr/>
          <p:nvPr/>
        </p:nvSpPr>
        <p:spPr>
          <a:xfrm>
            <a:off x="430786" y="3386400"/>
            <a:ext cx="1602300" cy="1757100"/>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4" name="Google Shape;3174;p54"/>
          <p:cNvGrpSpPr/>
          <p:nvPr/>
        </p:nvGrpSpPr>
        <p:grpSpPr>
          <a:xfrm>
            <a:off x="8208286" y="654182"/>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9" name="Google Shape;3179;p54"/>
          <p:cNvSpPr txBox="1">
            <a:spLocks noGrp="1"/>
          </p:cNvSpPr>
          <p:nvPr>
            <p:ph type="subTitle" idx="5"/>
          </p:nvPr>
        </p:nvSpPr>
        <p:spPr>
          <a:xfrm>
            <a:off x="2593413" y="1473200"/>
            <a:ext cx="2842187" cy="2489200"/>
          </a:xfrm>
          <a:prstGeom prst="rect">
            <a:avLst/>
          </a:prstGeom>
        </p:spPr>
        <p:txBody>
          <a:bodyPr spcFirstLastPara="1" wrap="square" lIns="91425" tIns="91425" rIns="91425" bIns="91425" anchor="t" anchorCtr="0">
            <a:noAutofit/>
          </a:bodyPr>
          <a:lstStyle/>
          <a:p>
            <a:pPr lvl="0"/>
            <a:r>
              <a:rPr lang="en-US" dirty="0" smtClean="0"/>
              <a:t>Possible </a:t>
            </a:r>
            <a:r>
              <a:rPr lang="en-US" dirty="0"/>
              <a:t>to detect and handle 23 different types of exceptions, or run-time errors. </a:t>
            </a:r>
            <a:endParaRPr lang="en-US" dirty="0" smtClean="0"/>
          </a:p>
          <a:p>
            <a:pPr lvl="0"/>
            <a:endParaRPr lang="en-US" dirty="0" smtClean="0"/>
          </a:p>
          <a:p>
            <a:pPr lvl="0"/>
            <a:r>
              <a:rPr lang="en-US" dirty="0" smtClean="0"/>
              <a:t>Subprograms </a:t>
            </a:r>
            <a:r>
              <a:rPr lang="en-US" dirty="0"/>
              <a:t>were allowed to be used recursively, but the capability could be disabled, allowing more efficient linkage for </a:t>
            </a:r>
            <a:r>
              <a:rPr lang="en-US" dirty="0" smtClean="0"/>
              <a:t>non-recursive </a:t>
            </a:r>
            <a:r>
              <a:rPr lang="en-US" dirty="0"/>
              <a:t>subprograms.</a:t>
            </a:r>
            <a:endParaRPr dirty="0">
              <a:latin typeface="Barlow Semi Condensed"/>
              <a:ea typeface="Barlow Semi Condensed"/>
              <a:cs typeface="Barlow Semi Condensed"/>
              <a:sym typeface="Barlow Semi Condensed"/>
            </a:endParaRPr>
          </a:p>
        </p:txBody>
      </p:sp>
      <p:sp>
        <p:nvSpPr>
          <p:cNvPr id="3180" name="Google Shape;3180;p54"/>
          <p:cNvSpPr txBox="1">
            <a:spLocks noGrp="1"/>
          </p:cNvSpPr>
          <p:nvPr>
            <p:ph type="subTitle" idx="6"/>
          </p:nvPr>
        </p:nvSpPr>
        <p:spPr>
          <a:xfrm>
            <a:off x="152401" y="1698171"/>
            <a:ext cx="2162628" cy="2264229"/>
          </a:xfrm>
          <a:prstGeom prst="rect">
            <a:avLst/>
          </a:prstGeom>
        </p:spPr>
        <p:txBody>
          <a:bodyPr spcFirstLastPara="1" wrap="square" lIns="91425" tIns="91425" rIns="91425" bIns="91425" anchor="t" anchorCtr="0">
            <a:noAutofit/>
          </a:bodyPr>
          <a:lstStyle/>
          <a:p>
            <a:pPr lvl="0"/>
            <a:r>
              <a:rPr lang="en-US" dirty="0"/>
              <a:t>Programs were allowed to create concurrently executing subprograms. </a:t>
            </a:r>
            <a:endParaRPr lang="en-US" dirty="0" smtClean="0"/>
          </a:p>
          <a:p>
            <a:pPr lvl="0"/>
            <a:endParaRPr lang="en-US" dirty="0" smtClean="0"/>
          </a:p>
          <a:p>
            <a:pPr lvl="0"/>
            <a:r>
              <a:rPr lang="en-US" dirty="0" smtClean="0"/>
              <a:t>It was </a:t>
            </a:r>
            <a:r>
              <a:rPr lang="en-US" dirty="0"/>
              <a:t>poorly developed in PL/I.</a:t>
            </a:r>
            <a:endParaRPr dirty="0">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370"/>
            <a:ext cx="9093200" cy="856343"/>
          </a:xfrm>
        </p:spPr>
        <p:txBody>
          <a:bodyPr/>
          <a:lstStyle/>
          <a:p>
            <a:r>
              <a:rPr lang="en-US" dirty="0" smtClean="0"/>
              <a:t>Proportion of each column that tested positive for Heart disease</a:t>
            </a:r>
            <a:endParaRPr lang="en-US" dirty="0"/>
          </a:p>
        </p:txBody>
      </p:sp>
      <p:pic>
        <p:nvPicPr>
          <p:cNvPr id="10" name="Picture 9"/>
          <p:cNvPicPr>
            <a:picLocks noChangeAspect="1"/>
          </p:cNvPicPr>
          <p:nvPr/>
        </p:nvPicPr>
        <p:blipFill>
          <a:blip r:embed="rId2"/>
          <a:stretch>
            <a:fillRect/>
          </a:stretch>
        </p:blipFill>
        <p:spPr>
          <a:xfrm>
            <a:off x="123372" y="681013"/>
            <a:ext cx="7641771" cy="4462487"/>
          </a:xfrm>
          <a:prstGeom prst="rect">
            <a:avLst/>
          </a:prstGeom>
        </p:spPr>
      </p:pic>
    </p:spTree>
    <p:extLst>
      <p:ext uri="{BB962C8B-B14F-4D97-AF65-F5344CB8AC3E}">
        <p14:creationId xmlns:p14="http://schemas.microsoft.com/office/powerpoint/2010/main" val="3908148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9" name="Picture 8"/>
          <p:cNvPicPr>
            <a:picLocks noChangeAspect="1"/>
          </p:cNvPicPr>
          <p:nvPr/>
        </p:nvPicPr>
        <p:blipFill>
          <a:blip r:embed="rId2"/>
          <a:stretch>
            <a:fillRect/>
          </a:stretch>
        </p:blipFill>
        <p:spPr>
          <a:xfrm>
            <a:off x="1573212" y="915475"/>
            <a:ext cx="5591175" cy="4257675"/>
          </a:xfrm>
          <a:prstGeom prst="rect">
            <a:avLst/>
          </a:prstGeom>
        </p:spPr>
      </p:pic>
    </p:spTree>
    <p:extLst>
      <p:ext uri="{BB962C8B-B14F-4D97-AF65-F5344CB8AC3E}">
        <p14:creationId xmlns:p14="http://schemas.microsoft.com/office/powerpoint/2010/main" val="3759474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57" y="232228"/>
            <a:ext cx="7939314" cy="798285"/>
          </a:xfrm>
        </p:spPr>
        <p:txBody>
          <a:bodyPr/>
          <a:lstStyle/>
          <a:p>
            <a:r>
              <a:rPr lang="en-US" dirty="0" smtClean="0"/>
              <a:t>Final dataset after encoding and dropping null values</a:t>
            </a:r>
            <a:endParaRPr lang="en-US" dirty="0"/>
          </a:p>
        </p:txBody>
      </p:sp>
      <p:pic>
        <p:nvPicPr>
          <p:cNvPr id="10" name="Picture 9"/>
          <p:cNvPicPr>
            <a:picLocks noChangeAspect="1"/>
          </p:cNvPicPr>
          <p:nvPr/>
        </p:nvPicPr>
        <p:blipFill>
          <a:blip r:embed="rId2"/>
          <a:stretch>
            <a:fillRect/>
          </a:stretch>
        </p:blipFill>
        <p:spPr>
          <a:xfrm>
            <a:off x="195943" y="1107959"/>
            <a:ext cx="8948057" cy="2873880"/>
          </a:xfrm>
          <a:prstGeom prst="rect">
            <a:avLst/>
          </a:prstGeom>
        </p:spPr>
      </p:pic>
    </p:spTree>
    <p:extLst>
      <p:ext uri="{BB962C8B-B14F-4D97-AF65-F5344CB8AC3E}">
        <p14:creationId xmlns:p14="http://schemas.microsoft.com/office/powerpoint/2010/main" val="409188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Sa</a:t>
            </a:r>
            <a:r>
              <a:rPr lang="en" dirty="0" smtClean="0"/>
              <a:t>mple code</a:t>
            </a:r>
            <a:endParaRPr dirty="0"/>
          </a:p>
        </p:txBody>
      </p:sp>
      <p:grpSp>
        <p:nvGrpSpPr>
          <p:cNvPr id="3516" name="Google Shape;3516;p62"/>
          <p:cNvGrpSpPr/>
          <p:nvPr/>
        </p:nvGrpSpPr>
        <p:grpSpPr>
          <a:xfrm>
            <a:off x="2830286" y="762000"/>
            <a:ext cx="5098516" cy="382635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58237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1" y="181430"/>
            <a:ext cx="2823029" cy="1016000"/>
          </a:xfrm>
        </p:spPr>
        <p:txBody>
          <a:bodyPr/>
          <a:lstStyle/>
          <a:p>
            <a:r>
              <a:rPr lang="en-US" sz="4000" dirty="0" smtClean="0"/>
              <a:t>References</a:t>
            </a:r>
            <a:endParaRPr lang="en-US" sz="4000" dirty="0"/>
          </a:p>
        </p:txBody>
      </p:sp>
      <p:sp>
        <p:nvSpPr>
          <p:cNvPr id="3" name="Subtitle 2"/>
          <p:cNvSpPr>
            <a:spLocks noGrp="1"/>
          </p:cNvSpPr>
          <p:nvPr>
            <p:ph type="subTitle" idx="1"/>
          </p:nvPr>
        </p:nvSpPr>
        <p:spPr>
          <a:xfrm>
            <a:off x="1690914" y="1023258"/>
            <a:ext cx="5936343" cy="3802742"/>
          </a:xfrm>
        </p:spPr>
        <p:txBody>
          <a:bodyPr/>
          <a:lstStyle/>
          <a:p>
            <a:pPr marL="285750" indent="-285750" algn="l">
              <a:buFont typeface="Arial" panose="020B0604020202020204" pitchFamily="34" charset="0"/>
              <a:buChar char="•"/>
            </a:pPr>
            <a:r>
              <a:rPr lang="en-US" sz="1800" b="1" dirty="0"/>
              <a:t>[1]</a:t>
            </a:r>
            <a:r>
              <a:rPr lang="en-US" sz="1800" dirty="0"/>
              <a:t> CDC. Know Your Risk for Heart Disease. Accessed March 20, 2022. https://www.cdc.gov/heartdisease/risk factors.htm </a:t>
            </a:r>
          </a:p>
          <a:p>
            <a:pPr marL="285750" indent="-285750" algn="l">
              <a:buFont typeface="Arial" panose="020B0604020202020204" pitchFamily="34" charset="0"/>
              <a:buChar char="•"/>
            </a:pPr>
            <a:r>
              <a:rPr lang="en-US" sz="1800" b="1" dirty="0"/>
              <a:t>[2] </a:t>
            </a:r>
            <a:r>
              <a:rPr lang="en-US" sz="1800" dirty="0" err="1"/>
              <a:t>scikit</a:t>
            </a:r>
            <a:r>
              <a:rPr lang="en-US" sz="1800" dirty="0"/>
              <a:t>-learn developers. Decision Trees. Accessed March 20, 2022. https: //scikit-learn.org/stable/modules/tree.html </a:t>
            </a:r>
          </a:p>
          <a:p>
            <a:pPr marL="285750" indent="-285750" algn="l">
              <a:buFont typeface="Arial" panose="020B0604020202020204" pitchFamily="34" charset="0"/>
              <a:buChar char="•"/>
            </a:pPr>
            <a:r>
              <a:rPr lang="en-US" sz="1800" b="1" dirty="0"/>
              <a:t>[3]</a:t>
            </a:r>
            <a:r>
              <a:rPr lang="en-US" sz="1800" dirty="0"/>
              <a:t> </a:t>
            </a:r>
            <a:r>
              <a:rPr lang="en-US" sz="1800" dirty="0" err="1"/>
              <a:t>Kamil</a:t>
            </a:r>
            <a:r>
              <a:rPr lang="en-US" sz="1800" dirty="0"/>
              <a:t> </a:t>
            </a:r>
            <a:r>
              <a:rPr lang="en-US" sz="1800" dirty="0" err="1"/>
              <a:t>Pytlak</a:t>
            </a:r>
            <a:r>
              <a:rPr lang="en-US" sz="1800" dirty="0"/>
              <a:t>. Personal Key Indicators of Heart Disease. Accessed March 18 2022. </a:t>
            </a:r>
          </a:p>
          <a:p>
            <a:pPr marL="285750" indent="-285750" algn="l">
              <a:buFont typeface="Arial" panose="020B0604020202020204" pitchFamily="34" charset="0"/>
              <a:buChar char="•"/>
            </a:pPr>
            <a:r>
              <a:rPr lang="en-US" sz="1800" b="1" dirty="0" smtClean="0"/>
              <a:t>[4]</a:t>
            </a:r>
            <a:r>
              <a:rPr lang="en-US" sz="1800" dirty="0" smtClean="0"/>
              <a:t> </a:t>
            </a:r>
            <a:r>
              <a:rPr lang="en-US" sz="1800" dirty="0" err="1"/>
              <a:t>Madhumita</a:t>
            </a:r>
            <a:r>
              <a:rPr lang="en-US" sz="1800" dirty="0"/>
              <a:t> Pal and </a:t>
            </a:r>
            <a:r>
              <a:rPr lang="en-US" sz="1800" dirty="0" err="1"/>
              <a:t>Smita</a:t>
            </a:r>
            <a:r>
              <a:rPr lang="en-US" sz="1800" dirty="0"/>
              <a:t> </a:t>
            </a:r>
            <a:r>
              <a:rPr lang="en-US" sz="1800" dirty="0" err="1"/>
              <a:t>Parija</a:t>
            </a:r>
            <a:r>
              <a:rPr lang="en-US" sz="1800" dirty="0"/>
              <a:t> 2021 J. Phys.: Conf. Ser. 1817 012009. Prediction of Heart Diseases using Random Forest</a:t>
            </a:r>
          </a:p>
          <a:p>
            <a:pPr marL="285750" indent="-285750" algn="l">
              <a:buFont typeface="Arial" panose="020B0604020202020204" pitchFamily="34" charset="0"/>
              <a:buChar char="•"/>
            </a:pPr>
            <a:r>
              <a:rPr lang="en-US" sz="1800" b="1" dirty="0"/>
              <a:t>[5]</a:t>
            </a:r>
            <a:r>
              <a:rPr lang="en-US" sz="1800" dirty="0"/>
              <a:t> A </a:t>
            </a:r>
            <a:r>
              <a:rPr lang="en-US" sz="1800" dirty="0" err="1"/>
              <a:t>Saifudin</a:t>
            </a:r>
            <a:r>
              <a:rPr lang="en-US" sz="1800" dirty="0"/>
              <a:t> et al 2020 J. Phys.: Conf. Ser. 1477 032009. Bagging Technique to Reduce Misclassification in Coronary Heart Disease Prediction Based on Random </a:t>
            </a:r>
            <a:r>
              <a:rPr lang="en-US" sz="1800" dirty="0" smtClean="0"/>
              <a:t>Forest.</a:t>
            </a:r>
            <a:endParaRPr lang="en-US" sz="1800" dirty="0"/>
          </a:p>
        </p:txBody>
      </p:sp>
    </p:spTree>
    <p:extLst>
      <p:ext uri="{BB962C8B-B14F-4D97-AF65-F5344CB8AC3E}">
        <p14:creationId xmlns:p14="http://schemas.microsoft.com/office/powerpoint/2010/main" val="735442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56" y="1683656"/>
            <a:ext cx="3810001" cy="1647373"/>
          </a:xfrm>
        </p:spPr>
        <p:txBody>
          <a:bodyPr/>
          <a:lstStyle/>
          <a:p>
            <a:r>
              <a:rPr lang="en-US" dirty="0" smtClean="0"/>
              <a:t>Thank you!</a:t>
            </a:r>
            <a:endParaRPr lang="en-US" dirty="0"/>
          </a:p>
        </p:txBody>
      </p:sp>
    </p:spTree>
    <p:extLst>
      <p:ext uri="{BB962C8B-B14F-4D97-AF65-F5344CB8AC3E}">
        <p14:creationId xmlns:p14="http://schemas.microsoft.com/office/powerpoint/2010/main" val="109128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6" name="Google Shape;2156;p38"/>
          <p:cNvSpPr txBox="1">
            <a:spLocks noGrp="1"/>
          </p:cNvSpPr>
          <p:nvPr>
            <p:ph type="title" idx="2"/>
          </p:nvPr>
        </p:nvSpPr>
        <p:spPr>
          <a:xfrm>
            <a:off x="2213429" y="1081314"/>
            <a:ext cx="4506685" cy="2307772"/>
          </a:xfrm>
          <a:prstGeom prst="rect">
            <a:avLst/>
          </a:prstGeom>
        </p:spPr>
        <p:txBody>
          <a:bodyPr spcFirstLastPara="1" wrap="square" lIns="91425" tIns="91425" rIns="91425" bIns="91425" anchor="ctr" anchorCtr="0">
            <a:noAutofit/>
          </a:bodyPr>
          <a:lstStyle/>
          <a:p>
            <a:pPr lvl="0"/>
            <a:r>
              <a:rPr lang="en-US" sz="6000" dirty="0"/>
              <a:t>Introduction</a:t>
            </a:r>
            <a:endParaRPr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8172" y="573314"/>
            <a:ext cx="7112000" cy="4570186"/>
          </a:xfrm>
        </p:spPr>
        <p:txBody>
          <a:bodyPr/>
          <a:lstStyle/>
          <a:p>
            <a:r>
              <a:rPr lang="en-US" sz="1600" dirty="0"/>
              <a:t>Nowadays, an alarming amount of deaths occur due to cardiovascular diseases. Hence, it would be helpful if this threatening disease could be detected and prevented beforehand.</a:t>
            </a:r>
          </a:p>
          <a:p>
            <a:r>
              <a:rPr lang="en-US" sz="1600" dirty="0"/>
              <a:t>According to CDC reports, heart disease is one of the most frequent causes of death for most races in the United States (African Americans, American Indians and Alaska Natives, and white people). </a:t>
            </a:r>
          </a:p>
          <a:p>
            <a:r>
              <a:rPr lang="en-US" sz="1600" dirty="0"/>
              <a:t>Almost half of all Americans (47%) have at least 1 of the 3 key risk factors for heart disease: high blood pressure, high cholesterol, and smoking. </a:t>
            </a:r>
          </a:p>
          <a:p>
            <a:r>
              <a:rPr lang="en-US" sz="1600" dirty="0"/>
              <a:t>Other key indicators include diabetic status, obesity (high BMI), lack of physical activity, and excessive drinking of alcohol. It is vital in healthcare to detect and prevent factors that have the greatest influence on heart disease. </a:t>
            </a:r>
          </a:p>
          <a:p>
            <a:r>
              <a:rPr lang="en-US" sz="1600" dirty="0"/>
              <a:t>In our project, we will be taking various medical attributes of a patient as input features to predict whether the patient is likely to be diagnosed in the future with cardiovascular disease or not.</a:t>
            </a:r>
          </a:p>
          <a:p>
            <a:r>
              <a:rPr lang="en-US" sz="1600" dirty="0"/>
              <a:t>Through the application of machine learning methods, patterns can be detected to predict if a patient is likely to have a heart disease or not</a:t>
            </a:r>
          </a:p>
          <a:p>
            <a:pPr marL="139700" indent="0">
              <a:buNone/>
            </a:pPr>
            <a:endParaRPr lang="en-US" sz="1600" dirty="0"/>
          </a:p>
        </p:txBody>
      </p:sp>
    </p:spTree>
    <p:extLst>
      <p:ext uri="{BB962C8B-B14F-4D97-AF65-F5344CB8AC3E}">
        <p14:creationId xmlns:p14="http://schemas.microsoft.com/office/powerpoint/2010/main" val="2345020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lvl="0"/>
            <a:r>
              <a:rPr lang="en-US" sz="6000" dirty="0"/>
              <a:t>Literature review</a:t>
            </a:r>
            <a:endParaRPr sz="6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04571" y="0"/>
            <a:ext cx="6865258" cy="4818743"/>
          </a:xfrm>
        </p:spPr>
        <p:txBody>
          <a:bodyPr/>
          <a:lstStyle/>
          <a:p>
            <a:r>
              <a:rPr lang="en-US" sz="1800" dirty="0" smtClean="0"/>
              <a:t>The </a:t>
            </a:r>
            <a:r>
              <a:rPr lang="en-US" sz="1800" dirty="0"/>
              <a:t>objective of the work is to predicts the occurrence of heart disease of a patient using random forest algorithm. </a:t>
            </a:r>
          </a:p>
          <a:p>
            <a:r>
              <a:rPr lang="en-US" sz="1800" dirty="0"/>
              <a:t>The dataset was accessed from Kaggle site. Different types of python libraries such as pandas, </a:t>
            </a:r>
            <a:r>
              <a:rPr lang="en-US" sz="1800" dirty="0" err="1"/>
              <a:t>Sklearn</a:t>
            </a:r>
            <a:r>
              <a:rPr lang="en-US" sz="1800" dirty="0"/>
              <a:t>, </a:t>
            </a:r>
            <a:r>
              <a:rPr lang="en-US" sz="1800" dirty="0" err="1"/>
              <a:t>NumPy</a:t>
            </a:r>
            <a:r>
              <a:rPr lang="en-US" sz="1800" dirty="0"/>
              <a:t>, </a:t>
            </a:r>
            <a:r>
              <a:rPr lang="en-US" sz="1800" dirty="0" err="1"/>
              <a:t>matplotlib</a:t>
            </a:r>
            <a:r>
              <a:rPr lang="en-US" sz="1800" dirty="0"/>
              <a:t> are used for processing the algorithms. Using EDA technique, data was </a:t>
            </a:r>
            <a:r>
              <a:rPr lang="en-US" sz="1800" dirty="0" smtClean="0"/>
              <a:t>analyzed </a:t>
            </a:r>
            <a:r>
              <a:rPr lang="en-US" sz="1800" dirty="0"/>
              <a:t>in </a:t>
            </a:r>
            <a:r>
              <a:rPr lang="en-US" sz="1800" dirty="0"/>
              <a:t>J</a:t>
            </a:r>
            <a:r>
              <a:rPr lang="en-US" sz="1800" dirty="0" smtClean="0"/>
              <a:t>upyter </a:t>
            </a:r>
            <a:r>
              <a:rPr lang="en-US" sz="1800" dirty="0"/>
              <a:t>notebook. 10-fold cross validation technique is used for spitting the data set into training and testing data. </a:t>
            </a:r>
          </a:p>
          <a:p>
            <a:r>
              <a:rPr lang="en-US" sz="1800" dirty="0"/>
              <a:t>Factors examined: Heart Attack, Heart Failure, Smoking, High Blood Pressure, High Cholesterol, Diabetes and Prediabetes, Being overweight, Physical inactivity, Metabolic syndrome, Family history, Age being above 55, History of preeclampsia, Symptoms of Heart attack, Nausea</a:t>
            </a:r>
            <a:r>
              <a:rPr lang="en-US" sz="1800" dirty="0" smtClean="0"/>
              <a:t>.</a:t>
            </a:r>
          </a:p>
          <a:p>
            <a:r>
              <a:rPr lang="en-US" sz="1800" dirty="0"/>
              <a:t>The dataset contains 303 samples and 14 attributes are taken for features of the dataset. Then it was processed using python open access software in </a:t>
            </a:r>
            <a:r>
              <a:rPr lang="en-US" sz="1800" dirty="0"/>
              <a:t>J</a:t>
            </a:r>
            <a:r>
              <a:rPr lang="en-US" sz="1800" dirty="0" smtClean="0"/>
              <a:t>upyter </a:t>
            </a:r>
            <a:r>
              <a:rPr lang="en-US" sz="1800" dirty="0"/>
              <a:t>notebook. </a:t>
            </a:r>
          </a:p>
        </p:txBody>
      </p:sp>
      <p:sp>
        <p:nvSpPr>
          <p:cNvPr id="4" name="Title 1"/>
          <p:cNvSpPr>
            <a:spLocks noGrp="1"/>
          </p:cNvSpPr>
          <p:nvPr>
            <p:ph type="title"/>
          </p:nvPr>
        </p:nvSpPr>
        <p:spPr>
          <a:xfrm>
            <a:off x="195943" y="1444171"/>
            <a:ext cx="2184400" cy="2503714"/>
          </a:xfrm>
        </p:spPr>
        <p:txBody>
          <a:bodyPr/>
          <a:lstStyle/>
          <a:p>
            <a:r>
              <a:rPr lang="en-US" sz="2400" b="1" dirty="0"/>
              <a:t>Prediction of Heart Diseases using Random Forest (</a:t>
            </a:r>
            <a:r>
              <a:rPr lang="en-US" sz="2400" b="1" dirty="0" err="1"/>
              <a:t>Madhumita</a:t>
            </a:r>
            <a:r>
              <a:rPr lang="en-US" sz="2400" b="1" dirty="0"/>
              <a:t> Pal, </a:t>
            </a:r>
            <a:r>
              <a:rPr lang="en-US" sz="2400" b="1" dirty="0" err="1"/>
              <a:t>Smita</a:t>
            </a:r>
            <a:r>
              <a:rPr lang="en-US" sz="2400" b="1" dirty="0"/>
              <a:t> </a:t>
            </a:r>
            <a:r>
              <a:rPr lang="en-US" sz="2400" b="1" dirty="0" err="1"/>
              <a:t>Parija</a:t>
            </a:r>
            <a:r>
              <a:rPr lang="en-US" sz="2400" b="1" dirty="0"/>
              <a:t>)</a:t>
            </a:r>
          </a:p>
        </p:txBody>
      </p:sp>
    </p:spTree>
    <p:extLst>
      <p:ext uri="{BB962C8B-B14F-4D97-AF65-F5344CB8AC3E}">
        <p14:creationId xmlns:p14="http://schemas.microsoft.com/office/powerpoint/2010/main" val="2534987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9770" y="181428"/>
            <a:ext cx="6074229" cy="4862285"/>
          </a:xfrm>
        </p:spPr>
        <p:txBody>
          <a:bodyPr/>
          <a:lstStyle/>
          <a:p>
            <a:r>
              <a:rPr lang="en-US" sz="1800" dirty="0" smtClean="0"/>
              <a:t>The </a:t>
            </a:r>
            <a:r>
              <a:rPr lang="en-US" sz="1800" dirty="0"/>
              <a:t>datasets are classified and processed using machine learning algorithm Random forest. </a:t>
            </a:r>
          </a:p>
          <a:p>
            <a:r>
              <a:rPr lang="en-US" sz="1800" dirty="0"/>
              <a:t>80% of the dataset has taken for </a:t>
            </a:r>
            <a:r>
              <a:rPr lang="en-US" sz="1800" dirty="0" smtClean="0"/>
              <a:t>training, 20</a:t>
            </a:r>
            <a:r>
              <a:rPr lang="en-US" sz="1800" dirty="0"/>
              <a:t>% has taken for testing phase. </a:t>
            </a:r>
            <a:endParaRPr lang="en-US" sz="1800" dirty="0" smtClean="0"/>
          </a:p>
          <a:p>
            <a:r>
              <a:rPr lang="en-US" sz="1800" dirty="0" smtClean="0"/>
              <a:t>From </a:t>
            </a:r>
            <a:r>
              <a:rPr lang="en-US" sz="1800" dirty="0"/>
              <a:t>the confusion matrix we get more sophisticated metrics like sensitivity, specificity and AUC that can help us to make a decision in the classification process. </a:t>
            </a:r>
          </a:p>
          <a:p>
            <a:r>
              <a:rPr lang="en-US" sz="1800" dirty="0" smtClean="0"/>
              <a:t>Using </a:t>
            </a:r>
            <a:r>
              <a:rPr lang="en-US" sz="1800" dirty="0"/>
              <a:t>random forest algorithm, they obtained accuracy of 86.9% for prediction of heart disease with sensitivity value 90.6% and specificity value 82.7%. From the receiver operating characteristics (ROC) curve, they obtained the diagnosis rate for prediction of heart disease </a:t>
            </a:r>
            <a:r>
              <a:rPr lang="en-US" sz="1800" dirty="0" smtClean="0"/>
              <a:t>of </a:t>
            </a:r>
            <a:r>
              <a:rPr lang="en-US" sz="1800" dirty="0"/>
              <a:t>93.3%. </a:t>
            </a:r>
            <a:r>
              <a:rPr lang="en-US" sz="1800" dirty="0" smtClean="0"/>
              <a:t>Therefore, the </a:t>
            </a:r>
            <a:r>
              <a:rPr lang="en-US" sz="1800" dirty="0"/>
              <a:t>random forest algorithm has proven to be the most efficient algorithm for classification of heart disease and therefore it is used in the proposed system</a:t>
            </a:r>
            <a:r>
              <a:rPr lang="en-US" sz="1800" dirty="0" smtClean="0"/>
              <a:t>.</a:t>
            </a:r>
            <a:endParaRPr lang="en-US" sz="1800" dirty="0"/>
          </a:p>
        </p:txBody>
      </p:sp>
    </p:spTree>
    <p:extLst>
      <p:ext uri="{BB962C8B-B14F-4D97-AF65-F5344CB8AC3E}">
        <p14:creationId xmlns:p14="http://schemas.microsoft.com/office/powerpoint/2010/main" val="400733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03601" y="0"/>
            <a:ext cx="5261428" cy="5072743"/>
          </a:xfrm>
        </p:spPr>
        <p:txBody>
          <a:bodyPr/>
          <a:lstStyle/>
          <a:p>
            <a:r>
              <a:rPr lang="en-US" sz="1600" dirty="0" smtClean="0"/>
              <a:t>Many </a:t>
            </a:r>
            <a:r>
              <a:rPr lang="en-US" sz="1600" dirty="0"/>
              <a:t>proposed the application of a machine-learning algorithm to diagnose/predict coronary heart disease, but have not given perfect results. </a:t>
            </a:r>
          </a:p>
          <a:p>
            <a:r>
              <a:rPr lang="en-US" sz="1600" dirty="0"/>
              <a:t>Experimental results show that bagging techniques can reduce misclassified predictions of coronary heart disease. To reduce misclassification prediction of coronary heart disease, the ensemble bagging algorithm is applied because it can improve classification accuracy. </a:t>
            </a:r>
          </a:p>
          <a:p>
            <a:r>
              <a:rPr lang="en-US" sz="1600" dirty="0"/>
              <a:t>They compared the basic model applied by the Random Forest algorithm without being optimized to a model integrating Random Forest with bagging techniques. The prediction of coronary heart disease using the Random Forest algorithm with bagging techniques to have a better performance compared to the Random Forest algorithm without being optimized. The accuracy and AUC performance models have the same high values for the Random Forest algorithm with the bagging technique</a:t>
            </a:r>
            <a:r>
              <a:rPr lang="en-US" sz="1600" dirty="0" smtClean="0"/>
              <a:t>.</a:t>
            </a:r>
            <a:endParaRPr lang="en-US" sz="1600" dirty="0"/>
          </a:p>
        </p:txBody>
      </p:sp>
      <p:sp>
        <p:nvSpPr>
          <p:cNvPr id="4" name="Title 1"/>
          <p:cNvSpPr>
            <a:spLocks noGrp="1"/>
          </p:cNvSpPr>
          <p:nvPr>
            <p:ph type="title"/>
          </p:nvPr>
        </p:nvSpPr>
        <p:spPr>
          <a:xfrm>
            <a:off x="464457" y="1458685"/>
            <a:ext cx="2939143" cy="2699657"/>
          </a:xfrm>
        </p:spPr>
        <p:txBody>
          <a:bodyPr/>
          <a:lstStyle/>
          <a:p>
            <a:r>
              <a:rPr lang="en-US" sz="2000" b="1" dirty="0"/>
              <a:t>Bagging Technique to Reduce Misclassification in Coronary Heart Disease Prediction Based on Random Forest (A </a:t>
            </a:r>
            <a:r>
              <a:rPr lang="en-US" sz="2000" b="1" dirty="0" err="1"/>
              <a:t>Saifudin</a:t>
            </a:r>
            <a:r>
              <a:rPr lang="en-US" sz="2000" b="1" dirty="0"/>
              <a:t>, U.U </a:t>
            </a:r>
            <a:r>
              <a:rPr lang="en-US" sz="2000" b="1" dirty="0" err="1"/>
              <a:t>Nabillah</a:t>
            </a:r>
            <a:r>
              <a:rPr lang="en-US" sz="2000" b="1" dirty="0"/>
              <a:t>, </a:t>
            </a:r>
            <a:r>
              <a:rPr lang="en-US" sz="2000" b="1" dirty="0" err="1"/>
              <a:t>Yulianti</a:t>
            </a:r>
            <a:r>
              <a:rPr lang="en-US" sz="2000" b="1" dirty="0"/>
              <a:t> and T </a:t>
            </a:r>
            <a:r>
              <a:rPr lang="en-US" sz="2000" b="1" dirty="0" err="1"/>
              <a:t>Desyani</a:t>
            </a:r>
            <a:r>
              <a:rPr lang="en-US" sz="2000" b="1" dirty="0"/>
              <a:t>)</a:t>
            </a:r>
            <a:br>
              <a:rPr lang="en-US" sz="2000" b="1" dirty="0"/>
            </a:br>
            <a:endParaRPr lang="en-US" sz="2000" dirty="0"/>
          </a:p>
        </p:txBody>
      </p:sp>
    </p:spTree>
    <p:extLst>
      <p:ext uri="{BB962C8B-B14F-4D97-AF65-F5344CB8AC3E}">
        <p14:creationId xmlns:p14="http://schemas.microsoft.com/office/powerpoint/2010/main" val="376162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71" y="1219200"/>
            <a:ext cx="3621315" cy="2182512"/>
          </a:xfrm>
        </p:spPr>
        <p:txBody>
          <a:bodyPr/>
          <a:lstStyle/>
          <a:p>
            <a:r>
              <a:rPr lang="en-US" dirty="0"/>
              <a:t>Heart disease prediction using data mining</a:t>
            </a:r>
          </a:p>
        </p:txBody>
      </p:sp>
      <p:sp>
        <p:nvSpPr>
          <p:cNvPr id="3" name="Text Placeholder 2"/>
          <p:cNvSpPr>
            <a:spLocks noGrp="1"/>
          </p:cNvSpPr>
          <p:nvPr>
            <p:ph type="body" idx="1"/>
          </p:nvPr>
        </p:nvSpPr>
        <p:spPr>
          <a:xfrm>
            <a:off x="3476171" y="0"/>
            <a:ext cx="5515429" cy="5029200"/>
          </a:xfrm>
        </p:spPr>
        <p:txBody>
          <a:bodyPr/>
          <a:lstStyle/>
          <a:p>
            <a:r>
              <a:rPr lang="en-US" sz="1800" dirty="0" smtClean="0"/>
              <a:t>This </a:t>
            </a:r>
            <a:r>
              <a:rPr lang="en-US" sz="1800" dirty="0"/>
              <a:t>paper suggests an automated approach for diagnosing heart </a:t>
            </a:r>
            <a:r>
              <a:rPr lang="en-US" sz="1800" dirty="0" smtClean="0"/>
              <a:t>infections dependent </a:t>
            </a:r>
            <a:r>
              <a:rPr lang="en-US" sz="1800" dirty="0"/>
              <a:t>on earlier information like symptoms, manifestations, and body conditions of </a:t>
            </a:r>
            <a:r>
              <a:rPr lang="en-US" sz="1800" dirty="0" smtClean="0"/>
              <a:t>the patient</a:t>
            </a:r>
            <a:r>
              <a:rPr lang="en-US" sz="1800" dirty="0"/>
              <a:t>. </a:t>
            </a:r>
            <a:endParaRPr lang="en-US" sz="1800" dirty="0" smtClean="0"/>
          </a:p>
          <a:p>
            <a:r>
              <a:rPr lang="en-US" sz="1800" dirty="0" smtClean="0"/>
              <a:t>Different </a:t>
            </a:r>
            <a:r>
              <a:rPr lang="en-US" sz="1800" dirty="0"/>
              <a:t>parameters that indicate the risk of heart illness are smoking </a:t>
            </a:r>
            <a:r>
              <a:rPr lang="en-US" sz="1800" dirty="0" smtClean="0"/>
              <a:t>tendency, cholesterol </a:t>
            </a:r>
            <a:r>
              <a:rPr lang="en-US" sz="1800" dirty="0"/>
              <a:t>percentage, any prior family history of heart diseases, lack of physical exercise</a:t>
            </a:r>
            <a:r>
              <a:rPr lang="en-US" sz="1800" dirty="0" smtClean="0"/>
              <a:t>, largeness</a:t>
            </a:r>
            <a:r>
              <a:rPr lang="en-US" sz="1800" dirty="0"/>
              <a:t>, and hypertension. </a:t>
            </a:r>
            <a:endParaRPr lang="en-US" sz="1800" dirty="0" smtClean="0"/>
          </a:p>
          <a:p>
            <a:r>
              <a:rPr lang="en-US" sz="1800" dirty="0" smtClean="0"/>
              <a:t>This </a:t>
            </a:r>
            <a:r>
              <a:rPr lang="en-US" sz="1800" dirty="0"/>
              <a:t>paper shows how classification techniques in data mining </a:t>
            </a:r>
            <a:r>
              <a:rPr lang="en-US" sz="1800" dirty="0" smtClean="0"/>
              <a:t>can be </a:t>
            </a:r>
            <a:r>
              <a:rPr lang="en-US" sz="1800" dirty="0"/>
              <a:t>applied for heart disease </a:t>
            </a:r>
            <a:r>
              <a:rPr lang="en-US" sz="1800" dirty="0" smtClean="0"/>
              <a:t>prediction by using two </a:t>
            </a:r>
            <a:r>
              <a:rPr lang="en-US" sz="1800" dirty="0"/>
              <a:t>of these </a:t>
            </a:r>
            <a:r>
              <a:rPr lang="en-US" sz="1800" dirty="0" smtClean="0"/>
              <a:t>AI-based methods</a:t>
            </a:r>
            <a:r>
              <a:rPr lang="en-US" sz="1800" dirty="0"/>
              <a:t>, namely Decision Tree and Naïve Bayes, for forecasting cardiovascular or </a:t>
            </a:r>
            <a:r>
              <a:rPr lang="en-US" sz="1800" dirty="0" smtClean="0"/>
              <a:t>heart disease</a:t>
            </a:r>
            <a:r>
              <a:rPr lang="en-US" sz="1800" dirty="0"/>
              <a:t>. </a:t>
            </a:r>
            <a:endParaRPr lang="en-US" sz="1800" dirty="0" smtClean="0"/>
          </a:p>
          <a:p>
            <a:r>
              <a:rPr lang="en-US" sz="1800" dirty="0" smtClean="0"/>
              <a:t>The </a:t>
            </a:r>
            <a:r>
              <a:rPr lang="en-US" sz="1800" dirty="0"/>
              <a:t>dataset that has been used is the Cleveland dataset, with 14 attributes.</a:t>
            </a:r>
          </a:p>
        </p:txBody>
      </p:sp>
    </p:spTree>
    <p:extLst>
      <p:ext uri="{BB962C8B-B14F-4D97-AF65-F5344CB8AC3E}">
        <p14:creationId xmlns:p14="http://schemas.microsoft.com/office/powerpoint/2010/main" val="408680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175" y="342775"/>
            <a:ext cx="4569996" cy="572700"/>
          </a:xfrm>
        </p:spPr>
        <p:txBody>
          <a:bodyPr/>
          <a:lstStyle/>
          <a:p>
            <a:r>
              <a:rPr lang="en-US" dirty="0"/>
              <a:t>Methodology</a:t>
            </a:r>
          </a:p>
        </p:txBody>
      </p:sp>
      <p:sp>
        <p:nvSpPr>
          <p:cNvPr id="4" name="Subtitle 3"/>
          <p:cNvSpPr>
            <a:spLocks noGrp="1"/>
          </p:cNvSpPr>
          <p:nvPr>
            <p:ph type="subTitle" idx="2"/>
          </p:nvPr>
        </p:nvSpPr>
        <p:spPr>
          <a:xfrm>
            <a:off x="5130799" y="1582057"/>
            <a:ext cx="2104572" cy="2061029"/>
          </a:xfrm>
        </p:spPr>
        <p:txBody>
          <a:bodyPr/>
          <a:lstStyle/>
          <a:p>
            <a:r>
              <a:rPr lang="en-US" dirty="0">
                <a:solidFill>
                  <a:schemeClr val="accent1">
                    <a:lumMod val="75000"/>
                  </a:schemeClr>
                </a:solidFill>
              </a:rPr>
              <a:t>Jupyter notebook has been used to analyze and visualize the data, as well as test samples after training our model.</a:t>
            </a:r>
          </a:p>
          <a:p>
            <a:endParaRPr lang="en-US" dirty="0">
              <a:solidFill>
                <a:schemeClr val="accent1">
                  <a:lumMod val="75000"/>
                </a:schemeClr>
              </a:solidFill>
            </a:endParaRPr>
          </a:p>
        </p:txBody>
      </p:sp>
      <p:sp>
        <p:nvSpPr>
          <p:cNvPr id="5" name="Subtitle 4"/>
          <p:cNvSpPr>
            <a:spLocks noGrp="1"/>
          </p:cNvSpPr>
          <p:nvPr>
            <p:ph type="subTitle" idx="3"/>
          </p:nvPr>
        </p:nvSpPr>
        <p:spPr>
          <a:xfrm>
            <a:off x="1175657" y="1001487"/>
            <a:ext cx="1930399" cy="3077028"/>
          </a:xfrm>
        </p:spPr>
        <p:txBody>
          <a:bodyPr/>
          <a:lstStyle/>
          <a:p>
            <a:r>
              <a:rPr lang="en-US" dirty="0">
                <a:solidFill>
                  <a:schemeClr val="accent1">
                    <a:lumMod val="75000"/>
                  </a:schemeClr>
                </a:solidFill>
              </a:rPr>
              <a:t>For this project, we have chosen to use the Decision-Tree Classifier algorithm to predict the results</a:t>
            </a:r>
            <a:r>
              <a:rPr lang="en-US" dirty="0" smtClean="0">
                <a:solidFill>
                  <a:schemeClr val="accent1">
                    <a:lumMod val="75000"/>
                  </a:schemeClr>
                </a:solidFill>
              </a:rPr>
              <a:t>.</a:t>
            </a:r>
            <a:endParaRPr lang="en-US" dirty="0">
              <a:solidFill>
                <a:schemeClr val="accent1">
                  <a:lumMod val="75000"/>
                </a:schemeClr>
              </a:solidFill>
            </a:endParaRPr>
          </a:p>
        </p:txBody>
      </p:sp>
      <p:sp>
        <p:nvSpPr>
          <p:cNvPr id="9" name="Google Shape;3167;p54"/>
          <p:cNvSpPr/>
          <p:nvPr/>
        </p:nvSpPr>
        <p:spPr>
          <a:xfrm>
            <a:off x="5333574" y="3386400"/>
            <a:ext cx="1763911" cy="1757100"/>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5;p54"/>
          <p:cNvSpPr/>
          <p:nvPr/>
        </p:nvSpPr>
        <p:spPr>
          <a:xfrm>
            <a:off x="3519714" y="915475"/>
            <a:ext cx="1611085" cy="4228025"/>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65;p54"/>
          <p:cNvSpPr/>
          <p:nvPr/>
        </p:nvSpPr>
        <p:spPr>
          <a:xfrm>
            <a:off x="1262743" y="2786744"/>
            <a:ext cx="1843313" cy="2356756"/>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052887"/>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1144</Words>
  <Application>Microsoft Office PowerPoint</Application>
  <PresentationFormat>On-screen Show (16:9)</PresentationFormat>
  <Paragraphs>60</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Barlow Semi Condensed Medium</vt:lpstr>
      <vt:lpstr>Barlow Semi Condensed</vt:lpstr>
      <vt:lpstr>Fjalla One</vt:lpstr>
      <vt:lpstr>Technology Consulting by Slidesgo</vt:lpstr>
      <vt:lpstr>Heart Disease Prediction System</vt:lpstr>
      <vt:lpstr>Introduction</vt:lpstr>
      <vt:lpstr>PowerPoint Presentation</vt:lpstr>
      <vt:lpstr>Literature review</vt:lpstr>
      <vt:lpstr>Prediction of Heart Diseases using Random Forest (Madhumita Pal, Smita Parija)</vt:lpstr>
      <vt:lpstr>PowerPoint Presentation</vt:lpstr>
      <vt:lpstr>Bagging Technique to Reduce Misclassification in Coronary Heart Disease Prediction Based on Random Forest (A Saifudin, U.U Nabillah, Yulianti and T Desyani) </vt:lpstr>
      <vt:lpstr>Heart disease prediction using data mining</vt:lpstr>
      <vt:lpstr>Methodology</vt:lpstr>
      <vt:lpstr>Data set</vt:lpstr>
      <vt:lpstr>Initial dataset</vt:lpstr>
      <vt:lpstr>Results and Analysis</vt:lpstr>
      <vt:lpstr>Proportion of each column that tested positive for Heart disease</vt:lpstr>
      <vt:lpstr>Correlation matrix</vt:lpstr>
      <vt:lpstr>Final dataset after encoding and dropping null values</vt:lpstr>
      <vt:lpstr>Sample code</vt:lpstr>
      <vt:lpstr>Conclusion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PL/I</dc:title>
  <dc:creator>User</dc:creator>
  <cp:lastModifiedBy>User</cp:lastModifiedBy>
  <cp:revision>56</cp:revision>
  <dcterms:modified xsi:type="dcterms:W3CDTF">2022-04-22T11:08:36Z</dcterms:modified>
</cp:coreProperties>
</file>