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96" r:id="rId3"/>
    <p:sldId id="266" r:id="rId4"/>
    <p:sldId id="297" r:id="rId5"/>
    <p:sldId id="301" r:id="rId6"/>
    <p:sldId id="302" r:id="rId7"/>
    <p:sldId id="305" r:id="rId8"/>
    <p:sldId id="311" r:id="rId9"/>
    <p:sldId id="306" r:id="rId10"/>
    <p:sldId id="272" r:id="rId11"/>
    <p:sldId id="312" r:id="rId12"/>
    <p:sldId id="310" r:id="rId13"/>
    <p:sldId id="318" r:id="rId14"/>
    <p:sldId id="315" r:id="rId15"/>
    <p:sldId id="313" r:id="rId16"/>
    <p:sldId id="307" r:id="rId17"/>
    <p:sldId id="319" r:id="rId18"/>
    <p:sldId id="320" r:id="rId19"/>
    <p:sldId id="314" r:id="rId20"/>
    <p:sldId id="308" r:id="rId21"/>
    <p:sldId id="309" r:id="rId22"/>
    <p:sldId id="317" r:id="rId23"/>
    <p:sldId id="283" r:id="rId24"/>
    <p:sldId id="275" r:id="rId25"/>
    <p:sldId id="304" r:id="rId26"/>
    <p:sldId id="299" r:id="rId27"/>
  </p:sldIdLst>
  <p:sldSz cx="9144000" cy="5143500" type="screen16x9"/>
  <p:notesSz cx="6858000" cy="9144000"/>
  <p:embeddedFontLst>
    <p:embeddedFont>
      <p:font typeface="Fjalla One" panose="020B0604020202020204" charset="0"/>
      <p:regular r:id="rId29"/>
    </p:embeddedFont>
    <p:embeddedFont>
      <p:font typeface="Barlow Semi Condensed Medium" panose="020B0604020202020204" charset="0"/>
      <p:regular r:id="rId30"/>
      <p:bold r:id="rId31"/>
      <p:italic r:id="rId32"/>
      <p:boldItalic r:id="rId33"/>
    </p:embeddedFont>
    <p:embeddedFont>
      <p:font typeface="Barlow Semi Condensed" panose="020B0604020202020204" charset="0"/>
      <p:regular r:id="rId34"/>
      <p:bold r:id="rId35"/>
      <p:italic r:id="rId36"/>
      <p:boldItalic r:id="rId37"/>
    </p:embeddedFont>
    <p:embeddedFont>
      <p:font typeface="Calibri Light" panose="020F0302020204030204"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044CAA-3432-4514-8C30-8F06FFF50787}">
  <a:tblStyle styleId="{E5044CAA-3432-4514-8C30-8F06FFF507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161258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12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57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926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79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744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62" r:id="rId6"/>
    <p:sldLayoutId id="2147483668" r:id="rId7"/>
    <p:sldLayoutId id="2147483673" r:id="rId8"/>
    <p:sldLayoutId id="2147483674" r:id="rId9"/>
    <p:sldLayoutId id="2147483675" r:id="rId10"/>
    <p:sldLayoutId id="2147483676"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168275" y="1039548"/>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2890710" y="50800"/>
            <a:ext cx="6146101" cy="2823730"/>
          </a:xfrm>
          <a:prstGeom prst="rect">
            <a:avLst/>
          </a:prstGeom>
        </p:spPr>
        <p:txBody>
          <a:bodyPr spcFirstLastPara="1" wrap="square" lIns="91425" tIns="91425" rIns="91425" bIns="91425" anchor="b" anchorCtr="0">
            <a:noAutofit/>
          </a:bodyPr>
          <a:lstStyle/>
          <a:p>
            <a:pPr lvl="0"/>
            <a:r>
              <a:rPr lang="en-US" sz="4800" dirty="0"/>
              <a:t>Heart Disease Prediction </a:t>
            </a:r>
            <a:r>
              <a:rPr lang="en-US" sz="4800" dirty="0" smtClean="0"/>
              <a:t>System using Machine Learning</a:t>
            </a:r>
            <a:endParaRPr sz="5000" dirty="0">
              <a:solidFill>
                <a:schemeClr val="dk2"/>
              </a:solidFill>
            </a:endParaRPr>
          </a:p>
        </p:txBody>
      </p:sp>
      <p:sp>
        <p:nvSpPr>
          <p:cNvPr id="1885" name="Google Shape;1885;p35"/>
          <p:cNvSpPr txBox="1">
            <a:spLocks noGrp="1"/>
          </p:cNvSpPr>
          <p:nvPr>
            <p:ph type="subTitle" idx="1"/>
          </p:nvPr>
        </p:nvSpPr>
        <p:spPr>
          <a:xfrm>
            <a:off x="5414750" y="2733299"/>
            <a:ext cx="3622061" cy="2388920"/>
          </a:xfrm>
          <a:prstGeom prst="rect">
            <a:avLst/>
          </a:prstGeom>
        </p:spPr>
        <p:txBody>
          <a:bodyPr spcFirstLastPara="1" wrap="square" lIns="91425" tIns="91425" rIns="91425" bIns="91425" anchor="t" anchorCtr="0">
            <a:noAutofit/>
          </a:bodyPr>
          <a:lstStyle/>
          <a:p>
            <a:r>
              <a:rPr lang="en-US" sz="2400" b="1" dirty="0" smtClean="0"/>
              <a:t>Nawal </a:t>
            </a:r>
            <a:r>
              <a:rPr lang="en-US" sz="2400" b="1" dirty="0"/>
              <a:t>Ayesha Khan </a:t>
            </a:r>
            <a:r>
              <a:rPr lang="en-US" sz="2400" dirty="0" smtClean="0"/>
              <a:t>1911301042</a:t>
            </a:r>
          </a:p>
          <a:p>
            <a:endParaRPr lang="en-US" sz="2400" dirty="0"/>
          </a:p>
          <a:p>
            <a:r>
              <a:rPr lang="en-US" sz="2400" b="1" dirty="0" err="1"/>
              <a:t>Humayra</a:t>
            </a:r>
            <a:r>
              <a:rPr lang="en-US" sz="2400" b="1" dirty="0"/>
              <a:t> </a:t>
            </a:r>
            <a:r>
              <a:rPr lang="en-US" sz="2400" b="1" dirty="0" err="1"/>
              <a:t>Khanam</a:t>
            </a:r>
            <a:r>
              <a:rPr lang="en-US" sz="2400" b="1" dirty="0"/>
              <a:t> </a:t>
            </a:r>
            <a:r>
              <a:rPr lang="en-US" sz="2400" b="1" dirty="0" err="1" smtClean="0"/>
              <a:t>Sneha</a:t>
            </a:r>
            <a:endParaRPr lang="en-US" sz="2400" b="1" dirty="0" smtClean="0"/>
          </a:p>
          <a:p>
            <a:r>
              <a:rPr lang="en-US" sz="2400" dirty="0"/>
              <a:t>1811176042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grpSp>
        <p:nvGrpSpPr>
          <p:cNvPr id="2739" name="Google Shape;2739;p51"/>
          <p:cNvGrpSpPr/>
          <p:nvPr/>
        </p:nvGrpSpPr>
        <p:grpSpPr>
          <a:xfrm>
            <a:off x="2557977" y="1319015"/>
            <a:ext cx="3590597" cy="2621614"/>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6" y="3274324"/>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ounded Rectangle 9"/>
          <p:cNvSpPr/>
          <p:nvPr/>
        </p:nvSpPr>
        <p:spPr>
          <a:xfrm>
            <a:off x="6271236" y="1204686"/>
            <a:ext cx="2662307" cy="235857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p:cNvSpPr>
            <a:spLocks noGrp="1"/>
          </p:cNvSpPr>
          <p:nvPr>
            <p:ph type="subTitle" idx="6"/>
          </p:nvPr>
        </p:nvSpPr>
        <p:spPr>
          <a:xfrm>
            <a:off x="427678" y="428172"/>
            <a:ext cx="2002107" cy="3442600"/>
          </a:xfrm>
        </p:spPr>
        <p:txBody>
          <a:bodyPr/>
          <a:lstStyle/>
          <a:p>
            <a:r>
              <a:rPr lang="en-US" dirty="0" smtClean="0">
                <a:latin typeface="Barlow Semi Condensed" panose="020B0604020202020204" charset="0"/>
              </a:rPr>
              <a:t>We </a:t>
            </a:r>
            <a:r>
              <a:rPr lang="en-US" dirty="0">
                <a:latin typeface="Barlow Semi Condensed" panose="020B0604020202020204" charset="0"/>
              </a:rPr>
              <a:t>have chosen to use a data set from Kaggle. </a:t>
            </a:r>
            <a:endParaRPr lang="en-US" dirty="0" smtClean="0">
              <a:latin typeface="Barlow Semi Condensed" panose="020B0604020202020204" charset="0"/>
            </a:endParaRPr>
          </a:p>
          <a:p>
            <a:endParaRPr lang="en-US" dirty="0">
              <a:latin typeface="Barlow Semi Condensed" panose="020B0604020202020204" charset="0"/>
            </a:endParaRPr>
          </a:p>
          <a:p>
            <a:r>
              <a:rPr lang="en-US" dirty="0">
                <a:latin typeface="Barlow Semi Condensed" panose="020B0604020202020204" charset="0"/>
              </a:rPr>
              <a:t>It consists of </a:t>
            </a:r>
            <a:r>
              <a:rPr lang="en-US" dirty="0" smtClean="0">
                <a:latin typeface="Barlow Semi Condensed" panose="020B0604020202020204" charset="0"/>
              </a:rPr>
              <a:t>18 columns</a:t>
            </a:r>
            <a:r>
              <a:rPr lang="en-US" dirty="0">
                <a:latin typeface="Barlow Semi Condensed" panose="020B0604020202020204" charset="0"/>
              </a:rPr>
              <a:t>, majority of them being used as factors for the prediction, while Heart Disease column will used as the target feature</a:t>
            </a:r>
            <a:r>
              <a:rPr lang="en-US" dirty="0" smtClean="0">
                <a:latin typeface="Barlow Semi Condensed" panose="020B0604020202020204" charset="0"/>
              </a:rPr>
              <a:t>.</a:t>
            </a:r>
          </a:p>
          <a:p>
            <a:endParaRPr lang="en-US" dirty="0" smtClean="0">
              <a:latin typeface="Barlow Semi Condensed" panose="020B0604020202020204" charset="0"/>
            </a:endParaRPr>
          </a:p>
          <a:p>
            <a:r>
              <a:rPr lang="en-US" altLang="en-US" dirty="0">
                <a:solidFill>
                  <a:schemeClr val="tx1"/>
                </a:solidFill>
                <a:latin typeface="Barlow Semi Condensed" panose="020B0604020202020204" charset="0"/>
              </a:rPr>
              <a:t>319795 </a:t>
            </a:r>
            <a:r>
              <a:rPr lang="en-US" altLang="en-US" dirty="0" smtClean="0">
                <a:solidFill>
                  <a:schemeClr val="tx1"/>
                </a:solidFill>
                <a:latin typeface="Barlow Semi Condensed" panose="020B0604020202020204" charset="0"/>
              </a:rPr>
              <a:t>data instances</a:t>
            </a:r>
            <a:r>
              <a:rPr lang="en-US" dirty="0" smtClean="0">
                <a:latin typeface="Barlow Semi Condensed" panose="020B0604020202020204" charset="0"/>
              </a:rPr>
              <a:t>  are present in dataset.</a:t>
            </a:r>
            <a:endParaRPr lang="en-US" dirty="0">
              <a:latin typeface="Barlow Semi Condensed" panose="020B0604020202020204" charset="0"/>
            </a:endParaRPr>
          </a:p>
        </p:txBody>
      </p:sp>
      <p:sp>
        <p:nvSpPr>
          <p:cNvPr id="202" name="Google Shape;2226;p41"/>
          <p:cNvSpPr txBox="1">
            <a:spLocks noGrp="1"/>
          </p:cNvSpPr>
          <p:nvPr>
            <p:ph type="subTitle" idx="2"/>
          </p:nvPr>
        </p:nvSpPr>
        <p:spPr>
          <a:xfrm>
            <a:off x="6371990" y="1459557"/>
            <a:ext cx="2460797" cy="2103700"/>
          </a:xfrm>
          <a:prstGeom prst="rect">
            <a:avLst/>
          </a:prstGeom>
        </p:spPr>
        <p:txBody>
          <a:bodyPr spcFirstLastPara="1" wrap="square" lIns="91425" tIns="91425" rIns="91425" bIns="91425" anchor="t" anchorCtr="0">
            <a:noAutofit/>
          </a:bodyPr>
          <a:lstStyle/>
          <a:p>
            <a:r>
              <a:rPr lang="en-US" dirty="0" smtClean="0">
                <a:solidFill>
                  <a:schemeClr val="tx1"/>
                </a:solidFill>
              </a:rPr>
              <a:t>The </a:t>
            </a:r>
            <a:r>
              <a:rPr lang="en-US" dirty="0">
                <a:solidFill>
                  <a:schemeClr val="tx1"/>
                </a:solidFill>
              </a:rPr>
              <a:t>data set has been linked below: </a:t>
            </a:r>
            <a:r>
              <a:rPr lang="en-US" dirty="0">
                <a:solidFill>
                  <a:schemeClr val="accent2">
                    <a:lumMod val="75000"/>
                  </a:schemeClr>
                </a:solidFill>
              </a:rPr>
              <a:t>https://</a:t>
            </a:r>
            <a:r>
              <a:rPr lang="en-US" dirty="0" smtClean="0">
                <a:solidFill>
                  <a:schemeClr val="accent2">
                    <a:lumMod val="75000"/>
                  </a:schemeClr>
                </a:solidFill>
              </a:rPr>
              <a:t>www.kaggle.com/datasets/kamilpytlak/personal-key-indicators-of-heart-disease</a:t>
            </a:r>
            <a:endParaRPr lang="en-US" dirty="0">
              <a:solidFill>
                <a:schemeClr val="accent2">
                  <a:lumMod val="75000"/>
                </a:schemeClr>
              </a:solidFill>
            </a:endParaRPr>
          </a:p>
        </p:txBody>
      </p:sp>
      <p:sp>
        <p:nvSpPr>
          <p:cNvPr id="203" name="Google Shape;2732;p50"/>
          <p:cNvSpPr txBox="1">
            <a:spLocks noGrp="1"/>
          </p:cNvSpPr>
          <p:nvPr>
            <p:ph type="title"/>
          </p:nvPr>
        </p:nvSpPr>
        <p:spPr>
          <a:xfrm>
            <a:off x="3353211" y="786328"/>
            <a:ext cx="2070369" cy="899155"/>
          </a:xfrm>
          <a:prstGeom prst="rect">
            <a:avLst/>
          </a:prstGeom>
        </p:spPr>
        <p:txBody>
          <a:bodyPr spcFirstLastPara="1" wrap="square" lIns="91425" tIns="91425" rIns="91425" bIns="91425" anchor="ctr" anchorCtr="0">
            <a:noAutofit/>
          </a:bodyPr>
          <a:lstStyle/>
          <a:p>
            <a:pPr lvl="0"/>
            <a:r>
              <a:rPr lang="en-US" dirty="0" smtClean="0"/>
              <a:t>Data set</a:t>
            </a:r>
            <a:endParaRPr dirty="0"/>
          </a:p>
        </p:txBody>
      </p:sp>
      <p:grpSp>
        <p:nvGrpSpPr>
          <p:cNvPr id="204" name="Google Shape;2937;p51"/>
          <p:cNvGrpSpPr/>
          <p:nvPr/>
        </p:nvGrpSpPr>
        <p:grpSpPr>
          <a:xfrm>
            <a:off x="2021644" y="1725712"/>
            <a:ext cx="175013" cy="27000"/>
            <a:chOff x="5662375" y="212375"/>
            <a:chExt cx="175013" cy="27000"/>
          </a:xfrm>
        </p:grpSpPr>
        <p:sp>
          <p:nvSpPr>
            <p:cNvPr id="205"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Rounded Rectangle 207"/>
          <p:cNvSpPr/>
          <p:nvPr/>
        </p:nvSpPr>
        <p:spPr>
          <a:xfrm>
            <a:off x="297133" y="341086"/>
            <a:ext cx="2289413" cy="384628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dataset</a:t>
            </a:r>
            <a:endParaRPr lang="en-US" dirty="0"/>
          </a:p>
        </p:txBody>
      </p:sp>
      <p:pic>
        <p:nvPicPr>
          <p:cNvPr id="10" name="Picture 9"/>
          <p:cNvPicPr>
            <a:picLocks noChangeAspect="1"/>
          </p:cNvPicPr>
          <p:nvPr/>
        </p:nvPicPr>
        <p:blipFill>
          <a:blip r:embed="rId2"/>
          <a:stretch>
            <a:fillRect/>
          </a:stretch>
        </p:blipFill>
        <p:spPr>
          <a:xfrm>
            <a:off x="1643087" y="1336901"/>
            <a:ext cx="5857875" cy="3209925"/>
          </a:xfrm>
          <a:prstGeom prst="rect">
            <a:avLst/>
          </a:prstGeom>
        </p:spPr>
      </p:pic>
    </p:spTree>
    <p:extLst>
      <p:ext uri="{BB962C8B-B14F-4D97-AF65-F5344CB8AC3E}">
        <p14:creationId xmlns:p14="http://schemas.microsoft.com/office/powerpoint/2010/main" val="836284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dataset</a:t>
            </a:r>
            <a:endParaRPr lang="en-US" dirty="0"/>
          </a:p>
        </p:txBody>
      </p:sp>
      <p:pic>
        <p:nvPicPr>
          <p:cNvPr id="9" name="Picture 8"/>
          <p:cNvPicPr>
            <a:picLocks noChangeAspect="1"/>
          </p:cNvPicPr>
          <p:nvPr/>
        </p:nvPicPr>
        <p:blipFill>
          <a:blip r:embed="rId2"/>
          <a:stretch>
            <a:fillRect/>
          </a:stretch>
        </p:blipFill>
        <p:spPr>
          <a:xfrm>
            <a:off x="0" y="1218716"/>
            <a:ext cx="9144000" cy="2851211"/>
          </a:xfrm>
          <a:prstGeom prst="rect">
            <a:avLst/>
          </a:prstGeom>
        </p:spPr>
      </p:pic>
    </p:spTree>
    <p:extLst>
      <p:ext uri="{BB962C8B-B14F-4D97-AF65-F5344CB8AC3E}">
        <p14:creationId xmlns:p14="http://schemas.microsoft.com/office/powerpoint/2010/main" val="156569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12056" y="891140"/>
            <a:ext cx="4042229" cy="3754040"/>
          </a:xfrm>
          <a:prstGeom prst="rect">
            <a:avLst/>
          </a:prstGeom>
        </p:spPr>
      </p:pic>
      <p:sp>
        <p:nvSpPr>
          <p:cNvPr id="10" name="Title 1"/>
          <p:cNvSpPr txBox="1">
            <a:spLocks/>
          </p:cNvSpPr>
          <p:nvPr/>
        </p:nvSpPr>
        <p:spPr>
          <a:xfrm>
            <a:off x="65314" y="197632"/>
            <a:ext cx="4085771" cy="8619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Percentage of heart disease</a:t>
            </a:r>
            <a:endParaRPr lang="en-US" dirty="0"/>
          </a:p>
        </p:txBody>
      </p:sp>
      <p:pic>
        <p:nvPicPr>
          <p:cNvPr id="11" name="Picture 10"/>
          <p:cNvPicPr>
            <a:picLocks noChangeAspect="1"/>
          </p:cNvPicPr>
          <p:nvPr/>
        </p:nvPicPr>
        <p:blipFill>
          <a:blip r:embed="rId3"/>
          <a:stretch>
            <a:fillRect/>
          </a:stretch>
        </p:blipFill>
        <p:spPr>
          <a:xfrm>
            <a:off x="4426855" y="1917616"/>
            <a:ext cx="4310063" cy="3167827"/>
          </a:xfrm>
          <a:prstGeom prst="rect">
            <a:avLst/>
          </a:prstGeom>
        </p:spPr>
      </p:pic>
      <p:pic>
        <p:nvPicPr>
          <p:cNvPr id="12" name="Picture 11"/>
          <p:cNvPicPr>
            <a:picLocks noChangeAspect="1"/>
          </p:cNvPicPr>
          <p:nvPr/>
        </p:nvPicPr>
        <p:blipFill>
          <a:blip r:embed="rId2"/>
          <a:stretch>
            <a:fillRect/>
          </a:stretch>
        </p:blipFill>
        <p:spPr>
          <a:xfrm>
            <a:off x="312056" y="905655"/>
            <a:ext cx="4042229" cy="3754040"/>
          </a:xfrm>
          <a:prstGeom prst="rect">
            <a:avLst/>
          </a:prstGeom>
        </p:spPr>
      </p:pic>
      <p:sp>
        <p:nvSpPr>
          <p:cNvPr id="14" name="Title 1"/>
          <p:cNvSpPr txBox="1">
            <a:spLocks/>
          </p:cNvSpPr>
          <p:nvPr/>
        </p:nvSpPr>
        <p:spPr>
          <a:xfrm>
            <a:off x="4723717" y="1074057"/>
            <a:ext cx="4085771" cy="8619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Age distribution</a:t>
            </a:r>
            <a:endParaRPr lang="en-US" dirty="0"/>
          </a:p>
        </p:txBody>
      </p:sp>
    </p:spTree>
    <p:extLst>
      <p:ext uri="{BB962C8B-B14F-4D97-AF65-F5344CB8AC3E}">
        <p14:creationId xmlns:p14="http://schemas.microsoft.com/office/powerpoint/2010/main" val="4133044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90" y="226661"/>
            <a:ext cx="2995196" cy="1268310"/>
          </a:xfrm>
        </p:spPr>
        <p:txBody>
          <a:bodyPr/>
          <a:lstStyle/>
          <a:p>
            <a:r>
              <a:rPr lang="en-US" dirty="0" smtClean="0"/>
              <a:t>Distribution of pie chart by Gender</a:t>
            </a:r>
            <a:endParaRPr lang="en-US" dirty="0"/>
          </a:p>
        </p:txBody>
      </p:sp>
      <p:pic>
        <p:nvPicPr>
          <p:cNvPr id="10" name="Picture 9"/>
          <p:cNvPicPr>
            <a:picLocks noChangeAspect="1"/>
          </p:cNvPicPr>
          <p:nvPr/>
        </p:nvPicPr>
        <p:blipFill>
          <a:blip r:embed="rId2"/>
          <a:stretch>
            <a:fillRect/>
          </a:stretch>
        </p:blipFill>
        <p:spPr>
          <a:xfrm>
            <a:off x="190690" y="1494972"/>
            <a:ext cx="3140339" cy="2874958"/>
          </a:xfrm>
          <a:prstGeom prst="rect">
            <a:avLst/>
          </a:prstGeom>
        </p:spPr>
      </p:pic>
      <p:pic>
        <p:nvPicPr>
          <p:cNvPr id="13" name="Picture 12"/>
          <p:cNvPicPr>
            <a:picLocks noChangeAspect="1"/>
          </p:cNvPicPr>
          <p:nvPr/>
        </p:nvPicPr>
        <p:blipFill>
          <a:blip r:embed="rId3"/>
          <a:stretch>
            <a:fillRect/>
          </a:stretch>
        </p:blipFill>
        <p:spPr>
          <a:xfrm>
            <a:off x="3984171" y="1494971"/>
            <a:ext cx="4603069" cy="3570272"/>
          </a:xfrm>
          <a:prstGeom prst="rect">
            <a:avLst/>
          </a:prstGeom>
        </p:spPr>
      </p:pic>
      <p:sp>
        <p:nvSpPr>
          <p:cNvPr id="14" name="Title 1"/>
          <p:cNvSpPr txBox="1">
            <a:spLocks/>
          </p:cNvSpPr>
          <p:nvPr/>
        </p:nvSpPr>
        <p:spPr>
          <a:xfrm>
            <a:off x="3870060" y="0"/>
            <a:ext cx="4308739" cy="1268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lang="en-US" dirty="0"/>
          </a:p>
        </p:txBody>
      </p:sp>
      <p:sp>
        <p:nvSpPr>
          <p:cNvPr id="15" name="Title 1"/>
          <p:cNvSpPr txBox="1">
            <a:spLocks/>
          </p:cNvSpPr>
          <p:nvPr/>
        </p:nvSpPr>
        <p:spPr>
          <a:xfrm>
            <a:off x="3870060" y="-14515"/>
            <a:ext cx="4308739" cy="1268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lang="en-US" dirty="0"/>
          </a:p>
        </p:txBody>
      </p:sp>
      <p:sp>
        <p:nvSpPr>
          <p:cNvPr id="16" name="Title 1"/>
          <p:cNvSpPr txBox="1">
            <a:spLocks/>
          </p:cNvSpPr>
          <p:nvPr/>
        </p:nvSpPr>
        <p:spPr>
          <a:xfrm>
            <a:off x="3984171" y="174171"/>
            <a:ext cx="4603069" cy="132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Proportion of each gender that tested positive for Heart Disease</a:t>
            </a:r>
            <a:endParaRPr lang="en-US" dirty="0"/>
          </a:p>
        </p:txBody>
      </p:sp>
    </p:spTree>
    <p:extLst>
      <p:ext uri="{BB962C8B-B14F-4D97-AF65-F5344CB8AC3E}">
        <p14:creationId xmlns:p14="http://schemas.microsoft.com/office/powerpoint/2010/main" val="1907593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320800" y="0"/>
            <a:ext cx="5965371" cy="747486"/>
          </a:xfrm>
        </p:spPr>
        <p:txBody>
          <a:bodyPr/>
          <a:lstStyle/>
          <a:p>
            <a:r>
              <a:rPr lang="en-US" dirty="0" smtClean="0"/>
              <a:t>Bar charts for each categorical column</a:t>
            </a:r>
            <a:endParaRPr lang="en-US" dirty="0"/>
          </a:p>
        </p:txBody>
      </p:sp>
      <p:pic>
        <p:nvPicPr>
          <p:cNvPr id="14" name="Picture 13"/>
          <p:cNvPicPr>
            <a:picLocks noChangeAspect="1"/>
          </p:cNvPicPr>
          <p:nvPr/>
        </p:nvPicPr>
        <p:blipFill>
          <a:blip r:embed="rId2"/>
          <a:stretch>
            <a:fillRect/>
          </a:stretch>
        </p:blipFill>
        <p:spPr>
          <a:xfrm>
            <a:off x="791053" y="915475"/>
            <a:ext cx="7561943" cy="4241768"/>
          </a:xfrm>
          <a:prstGeom prst="rect">
            <a:avLst/>
          </a:prstGeom>
        </p:spPr>
      </p:pic>
    </p:spTree>
    <p:extLst>
      <p:ext uri="{BB962C8B-B14F-4D97-AF65-F5344CB8AC3E}">
        <p14:creationId xmlns:p14="http://schemas.microsoft.com/office/powerpoint/2010/main" val="1141552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370"/>
            <a:ext cx="9093200" cy="856343"/>
          </a:xfrm>
        </p:spPr>
        <p:txBody>
          <a:bodyPr/>
          <a:lstStyle/>
          <a:p>
            <a:r>
              <a:rPr lang="en-US" dirty="0" smtClean="0"/>
              <a:t>Proportion of each column testing positive for Heart disease</a:t>
            </a:r>
            <a:endParaRPr lang="en-US" dirty="0"/>
          </a:p>
        </p:txBody>
      </p:sp>
      <p:pic>
        <p:nvPicPr>
          <p:cNvPr id="10" name="Picture 9"/>
          <p:cNvPicPr>
            <a:picLocks noChangeAspect="1"/>
          </p:cNvPicPr>
          <p:nvPr/>
        </p:nvPicPr>
        <p:blipFill>
          <a:blip r:embed="rId2"/>
          <a:stretch>
            <a:fillRect/>
          </a:stretch>
        </p:blipFill>
        <p:spPr>
          <a:xfrm>
            <a:off x="123372" y="681013"/>
            <a:ext cx="7641771" cy="4462487"/>
          </a:xfrm>
          <a:prstGeom prst="rect">
            <a:avLst/>
          </a:prstGeom>
        </p:spPr>
      </p:pic>
    </p:spTree>
    <p:extLst>
      <p:ext uri="{BB962C8B-B14F-4D97-AF65-F5344CB8AC3E}">
        <p14:creationId xmlns:p14="http://schemas.microsoft.com/office/powerpoint/2010/main" val="3908148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9" y="1313542"/>
            <a:ext cx="2452916" cy="3222172"/>
          </a:xfrm>
        </p:spPr>
        <p:txBody>
          <a:bodyPr/>
          <a:lstStyle/>
          <a:p>
            <a:r>
              <a:rPr lang="en-US" dirty="0"/>
              <a:t>Proportion of each </a:t>
            </a:r>
            <a:r>
              <a:rPr lang="en-US" dirty="0" smtClean="0"/>
              <a:t>Race category that tested </a:t>
            </a:r>
            <a:r>
              <a:rPr lang="en-US" dirty="0"/>
              <a:t>positive for Heart disease</a:t>
            </a:r>
          </a:p>
        </p:txBody>
      </p:sp>
      <p:pic>
        <p:nvPicPr>
          <p:cNvPr id="10" name="Picture 9"/>
          <p:cNvPicPr>
            <a:picLocks noChangeAspect="1"/>
          </p:cNvPicPr>
          <p:nvPr/>
        </p:nvPicPr>
        <p:blipFill>
          <a:blip r:embed="rId2"/>
          <a:stretch>
            <a:fillRect/>
          </a:stretch>
        </p:blipFill>
        <p:spPr>
          <a:xfrm>
            <a:off x="595086" y="144761"/>
            <a:ext cx="4633614" cy="4998739"/>
          </a:xfrm>
          <a:prstGeom prst="rect">
            <a:avLst/>
          </a:prstGeom>
        </p:spPr>
      </p:pic>
    </p:spTree>
    <p:extLst>
      <p:ext uri="{BB962C8B-B14F-4D97-AF65-F5344CB8AC3E}">
        <p14:creationId xmlns:p14="http://schemas.microsoft.com/office/powerpoint/2010/main" val="3073118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29" y="1175657"/>
            <a:ext cx="2554514" cy="2663372"/>
          </a:xfrm>
        </p:spPr>
        <p:txBody>
          <a:bodyPr/>
          <a:lstStyle/>
          <a:p>
            <a:r>
              <a:rPr lang="en-US" dirty="0"/>
              <a:t>Proportion of </a:t>
            </a:r>
            <a:r>
              <a:rPr lang="en-US" dirty="0" smtClean="0"/>
              <a:t>Diabetic categories </a:t>
            </a:r>
            <a:r>
              <a:rPr lang="en-US" dirty="0"/>
              <a:t>that tested positive for Heart disease</a:t>
            </a:r>
          </a:p>
        </p:txBody>
      </p:sp>
      <p:pic>
        <p:nvPicPr>
          <p:cNvPr id="9" name="Picture 8"/>
          <p:cNvPicPr>
            <a:picLocks noChangeAspect="1"/>
          </p:cNvPicPr>
          <p:nvPr/>
        </p:nvPicPr>
        <p:blipFill>
          <a:blip r:embed="rId2"/>
          <a:stretch>
            <a:fillRect/>
          </a:stretch>
        </p:blipFill>
        <p:spPr>
          <a:xfrm>
            <a:off x="71186" y="486229"/>
            <a:ext cx="4755710" cy="4361543"/>
          </a:xfrm>
          <a:prstGeom prst="rect">
            <a:avLst/>
          </a:prstGeom>
        </p:spPr>
      </p:pic>
    </p:spTree>
    <p:extLst>
      <p:ext uri="{BB962C8B-B14F-4D97-AF65-F5344CB8AC3E}">
        <p14:creationId xmlns:p14="http://schemas.microsoft.com/office/powerpoint/2010/main" val="4284797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BMI in dataset</a:t>
            </a:r>
            <a:endParaRPr lang="en-US" dirty="0"/>
          </a:p>
        </p:txBody>
      </p:sp>
      <p:pic>
        <p:nvPicPr>
          <p:cNvPr id="9" name="Picture 8"/>
          <p:cNvPicPr>
            <a:picLocks noChangeAspect="1"/>
          </p:cNvPicPr>
          <p:nvPr/>
        </p:nvPicPr>
        <p:blipFill>
          <a:blip r:embed="rId2"/>
          <a:stretch>
            <a:fillRect/>
          </a:stretch>
        </p:blipFill>
        <p:spPr>
          <a:xfrm>
            <a:off x="747711" y="1215319"/>
            <a:ext cx="7518174" cy="3928181"/>
          </a:xfrm>
          <a:prstGeom prst="rect">
            <a:avLst/>
          </a:prstGeom>
        </p:spPr>
      </p:pic>
    </p:spTree>
    <p:extLst>
      <p:ext uri="{BB962C8B-B14F-4D97-AF65-F5344CB8AC3E}">
        <p14:creationId xmlns:p14="http://schemas.microsoft.com/office/powerpoint/2010/main" val="3488565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6170" y="-50799"/>
            <a:ext cx="5667829" cy="5194300"/>
          </a:xfrm>
        </p:spPr>
        <p:txBody>
          <a:bodyPr/>
          <a:lstStyle/>
          <a:p>
            <a:r>
              <a:rPr lang="en-US" sz="1800" dirty="0"/>
              <a:t>Nowadays, an alarming amount of deaths </a:t>
            </a:r>
            <a:r>
              <a:rPr lang="en-US" sz="1800" dirty="0" smtClean="0"/>
              <a:t>occurs </a:t>
            </a:r>
            <a:r>
              <a:rPr lang="en-US" sz="1800" dirty="0"/>
              <a:t>due to cardiovascular diseases. Hence, it would be helpful if this threatening disease could be detected and prevented beforehand.</a:t>
            </a:r>
          </a:p>
          <a:p>
            <a:r>
              <a:rPr lang="en-US" sz="1800" dirty="0"/>
              <a:t>According to CDC reports, heart disease is one of the most frequent causes of death for most races in the United </a:t>
            </a:r>
            <a:r>
              <a:rPr lang="en-US" sz="1800" dirty="0" smtClean="0"/>
              <a:t>States</a:t>
            </a:r>
            <a:endParaRPr lang="en-US" sz="1800" dirty="0"/>
          </a:p>
          <a:p>
            <a:r>
              <a:rPr lang="en-US" sz="1800" dirty="0"/>
              <a:t>Almost half of all Americans (47%) have at least 1 of the 3 key risk factors for heart disease: high blood pressure, high cholesterol, and smoking. </a:t>
            </a:r>
          </a:p>
          <a:p>
            <a:r>
              <a:rPr lang="en-US" sz="1800" dirty="0"/>
              <a:t>Other key indicators include diabetic status, obesity (high BMI), lack of physical activity, and excessive drinking of alcohol</a:t>
            </a:r>
            <a:r>
              <a:rPr lang="en-US" sz="1800" dirty="0" smtClean="0"/>
              <a:t>.</a:t>
            </a:r>
          </a:p>
          <a:p>
            <a:r>
              <a:rPr lang="en-US" sz="1800" dirty="0" smtClean="0"/>
              <a:t>In </a:t>
            </a:r>
            <a:r>
              <a:rPr lang="en-US" sz="1800" dirty="0"/>
              <a:t>our project, we will be taking various medical attributes of a patient as input features to predict whether the patient is likely to be diagnosed in the future with cardiovascular </a:t>
            </a:r>
            <a:r>
              <a:rPr lang="en-US" sz="1800" dirty="0" smtClean="0"/>
              <a:t>disease through </a:t>
            </a:r>
            <a:r>
              <a:rPr lang="en-US" sz="1800" dirty="0"/>
              <a:t>the application of machine learning </a:t>
            </a:r>
            <a:r>
              <a:rPr lang="en-US" sz="1800" dirty="0" smtClean="0"/>
              <a:t>methods.</a:t>
            </a:r>
            <a:endParaRPr lang="en-US" sz="1800" dirty="0"/>
          </a:p>
          <a:p>
            <a:pPr marL="139700" indent="0">
              <a:buNone/>
            </a:pPr>
            <a:endParaRPr lang="en-US" sz="1800" dirty="0"/>
          </a:p>
        </p:txBody>
      </p:sp>
      <p:pic>
        <p:nvPicPr>
          <p:cNvPr id="2" name="Picture 1"/>
          <p:cNvPicPr>
            <a:picLocks noChangeAspect="1"/>
          </p:cNvPicPr>
          <p:nvPr/>
        </p:nvPicPr>
        <p:blipFill>
          <a:blip r:embed="rId2"/>
          <a:stretch>
            <a:fillRect/>
          </a:stretch>
        </p:blipFill>
        <p:spPr>
          <a:xfrm>
            <a:off x="65315" y="965198"/>
            <a:ext cx="3555999" cy="2975429"/>
          </a:xfrm>
          <a:prstGeom prst="rect">
            <a:avLst/>
          </a:prstGeom>
        </p:spPr>
      </p:pic>
    </p:spTree>
    <p:extLst>
      <p:ext uri="{BB962C8B-B14F-4D97-AF65-F5344CB8AC3E}">
        <p14:creationId xmlns:p14="http://schemas.microsoft.com/office/powerpoint/2010/main" val="2345020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pic>
        <p:nvPicPr>
          <p:cNvPr id="9" name="Picture 8"/>
          <p:cNvPicPr>
            <a:picLocks noChangeAspect="1"/>
          </p:cNvPicPr>
          <p:nvPr/>
        </p:nvPicPr>
        <p:blipFill>
          <a:blip r:embed="rId2"/>
          <a:stretch>
            <a:fillRect/>
          </a:stretch>
        </p:blipFill>
        <p:spPr>
          <a:xfrm>
            <a:off x="1573212" y="915475"/>
            <a:ext cx="5591175" cy="4257675"/>
          </a:xfrm>
          <a:prstGeom prst="rect">
            <a:avLst/>
          </a:prstGeom>
        </p:spPr>
      </p:pic>
    </p:spTree>
    <p:extLst>
      <p:ext uri="{BB962C8B-B14F-4D97-AF65-F5344CB8AC3E}">
        <p14:creationId xmlns:p14="http://schemas.microsoft.com/office/powerpoint/2010/main" val="3759474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057" y="232228"/>
            <a:ext cx="7939314" cy="798285"/>
          </a:xfrm>
        </p:spPr>
        <p:txBody>
          <a:bodyPr/>
          <a:lstStyle/>
          <a:p>
            <a:r>
              <a:rPr lang="en-US" dirty="0" smtClean="0"/>
              <a:t>Final dataset after encoding and dropping of null values</a:t>
            </a:r>
            <a:endParaRPr lang="en-US" dirty="0"/>
          </a:p>
        </p:txBody>
      </p:sp>
      <p:pic>
        <p:nvPicPr>
          <p:cNvPr id="10" name="Picture 9"/>
          <p:cNvPicPr>
            <a:picLocks noChangeAspect="1"/>
          </p:cNvPicPr>
          <p:nvPr/>
        </p:nvPicPr>
        <p:blipFill>
          <a:blip r:embed="rId2"/>
          <a:stretch>
            <a:fillRect/>
          </a:stretch>
        </p:blipFill>
        <p:spPr>
          <a:xfrm>
            <a:off x="195943" y="1107959"/>
            <a:ext cx="8948057" cy="2873880"/>
          </a:xfrm>
          <a:prstGeom prst="rect">
            <a:avLst/>
          </a:prstGeom>
        </p:spPr>
      </p:pic>
    </p:spTree>
    <p:extLst>
      <p:ext uri="{BB962C8B-B14F-4D97-AF65-F5344CB8AC3E}">
        <p14:creationId xmlns:p14="http://schemas.microsoft.com/office/powerpoint/2010/main" val="4091885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514" y="166915"/>
            <a:ext cx="5161536" cy="801274"/>
          </a:xfrm>
        </p:spPr>
        <p:txBody>
          <a:bodyPr/>
          <a:lstStyle/>
          <a:p>
            <a:r>
              <a:rPr lang="en-US" dirty="0" err="1" smtClean="0"/>
              <a:t>Dataframe</a:t>
            </a:r>
            <a:r>
              <a:rPr lang="en-US" dirty="0" smtClean="0"/>
              <a:t> used for model</a:t>
            </a:r>
            <a:endParaRPr lang="en-US" dirty="0"/>
          </a:p>
        </p:txBody>
      </p:sp>
      <p:pic>
        <p:nvPicPr>
          <p:cNvPr id="12" name="Picture 11"/>
          <p:cNvPicPr>
            <a:picLocks noChangeAspect="1"/>
          </p:cNvPicPr>
          <p:nvPr/>
        </p:nvPicPr>
        <p:blipFill>
          <a:blip r:embed="rId2"/>
          <a:stretch>
            <a:fillRect/>
          </a:stretch>
        </p:blipFill>
        <p:spPr>
          <a:xfrm>
            <a:off x="1252777" y="905154"/>
            <a:ext cx="6238875" cy="2257425"/>
          </a:xfrm>
          <a:prstGeom prst="rect">
            <a:avLst/>
          </a:prstGeom>
        </p:spPr>
      </p:pic>
      <p:sp>
        <p:nvSpPr>
          <p:cNvPr id="13" name="TextBox 12"/>
          <p:cNvSpPr txBox="1"/>
          <p:nvPr/>
        </p:nvSpPr>
        <p:spPr>
          <a:xfrm>
            <a:off x="1413862" y="3242662"/>
            <a:ext cx="5799738" cy="1323439"/>
          </a:xfrm>
          <a:prstGeom prst="rect">
            <a:avLst/>
          </a:prstGeom>
          <a:noFill/>
        </p:spPr>
        <p:txBody>
          <a:bodyPr wrap="square" rtlCol="0">
            <a:spAutoFit/>
          </a:bodyPr>
          <a:lstStyle/>
          <a:p>
            <a:r>
              <a:rPr lang="en-US" sz="2000" u="sng" dirty="0" smtClean="0">
                <a:latin typeface="Calibri Light" panose="020F0302020204030204" pitchFamily="34" charset="0"/>
                <a:cs typeface="Calibri Light" panose="020F0302020204030204" pitchFamily="34" charset="0"/>
              </a:rPr>
              <a:t>Input features:</a:t>
            </a:r>
            <a:r>
              <a:rPr lang="en-US" sz="2000" dirty="0" smtClean="0">
                <a:latin typeface="Calibri Light" panose="020F0302020204030204" pitchFamily="34" charset="0"/>
                <a:cs typeface="Calibri Light" panose="020F0302020204030204" pitchFamily="34" charset="0"/>
              </a:rPr>
              <a:t> Sex, </a:t>
            </a:r>
            <a:r>
              <a:rPr lang="en-US" sz="2000" dirty="0" err="1" smtClean="0">
                <a:latin typeface="Calibri Light" panose="020F0302020204030204" pitchFamily="34" charset="0"/>
                <a:cs typeface="Calibri Light" panose="020F0302020204030204" pitchFamily="34" charset="0"/>
              </a:rPr>
              <a:t>AgeCategory</a:t>
            </a:r>
            <a:r>
              <a:rPr lang="en-US" sz="2000" dirty="0" smtClean="0">
                <a:latin typeface="Calibri Light" panose="020F0302020204030204" pitchFamily="34" charset="0"/>
                <a:cs typeface="Calibri Light" panose="020F0302020204030204" pitchFamily="34" charset="0"/>
              </a:rPr>
              <a:t>, Race, Diabetic, Smoking, </a:t>
            </a:r>
            <a:r>
              <a:rPr lang="en-US" sz="2000" dirty="0" err="1" smtClean="0">
                <a:latin typeface="Calibri Light" panose="020F0302020204030204" pitchFamily="34" charset="0"/>
                <a:cs typeface="Calibri Light" panose="020F0302020204030204" pitchFamily="34" charset="0"/>
              </a:rPr>
              <a:t>KidneyDisease</a:t>
            </a:r>
            <a:r>
              <a:rPr lang="en-US" sz="2000" dirty="0" smtClean="0">
                <a:latin typeface="Calibri Light" panose="020F0302020204030204" pitchFamily="34" charset="0"/>
                <a:cs typeface="Calibri Light" panose="020F0302020204030204" pitchFamily="34" charset="0"/>
              </a:rPr>
              <a:t>, and Stroke</a:t>
            </a:r>
          </a:p>
          <a:p>
            <a:endParaRPr lang="en-US" sz="2000" dirty="0" smtClean="0">
              <a:latin typeface="Calibri Light" panose="020F0302020204030204" pitchFamily="34" charset="0"/>
              <a:cs typeface="Calibri Light" panose="020F0302020204030204" pitchFamily="34" charset="0"/>
            </a:endParaRPr>
          </a:p>
          <a:p>
            <a:r>
              <a:rPr lang="en-US" sz="2000" u="sng" dirty="0" smtClean="0">
                <a:latin typeface="Calibri Light" panose="020F0302020204030204" pitchFamily="34" charset="0"/>
                <a:cs typeface="Calibri Light" panose="020F0302020204030204" pitchFamily="34" charset="0"/>
              </a:rPr>
              <a:t>Target feature:</a:t>
            </a:r>
            <a:r>
              <a:rPr lang="en-US" sz="2000" dirty="0" smtClean="0">
                <a:latin typeface="Calibri Light" panose="020F0302020204030204" pitchFamily="34" charset="0"/>
                <a:cs typeface="Calibri Light" panose="020F0302020204030204" pitchFamily="34" charset="0"/>
              </a:rPr>
              <a:t> </a:t>
            </a:r>
            <a:r>
              <a:rPr lang="en-US" sz="2000" dirty="0" err="1" smtClean="0">
                <a:latin typeface="Calibri Light" panose="020F0302020204030204" pitchFamily="34" charset="0"/>
                <a:cs typeface="Calibri Light" panose="020F0302020204030204" pitchFamily="34" charset="0"/>
              </a:rPr>
              <a:t>HeartDisease</a:t>
            </a:r>
            <a:endParaRPr lang="en-US" sz="2000" dirty="0" smtClean="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83752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90" name="Picture 89"/>
          <p:cNvPicPr>
            <a:picLocks noChangeAspect="1"/>
          </p:cNvPicPr>
          <p:nvPr/>
        </p:nvPicPr>
        <p:blipFill>
          <a:blip r:embed="rId3"/>
          <a:stretch>
            <a:fillRect/>
          </a:stretch>
        </p:blipFill>
        <p:spPr>
          <a:xfrm>
            <a:off x="2623354" y="1113158"/>
            <a:ext cx="4881966" cy="2011750"/>
          </a:xfrm>
          <a:prstGeom prst="rect">
            <a:avLst/>
          </a:prstGeom>
        </p:spPr>
      </p:pic>
      <p:grpSp>
        <p:nvGrpSpPr>
          <p:cNvPr id="3516" name="Google Shape;3516;p62"/>
          <p:cNvGrpSpPr/>
          <p:nvPr/>
        </p:nvGrpSpPr>
        <p:grpSpPr>
          <a:xfrm>
            <a:off x="689429" y="261258"/>
            <a:ext cx="7823200" cy="4630056"/>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1"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4"/>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15603" y="2529725"/>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Title 1"/>
          <p:cNvSpPr>
            <a:spLocks noGrp="1"/>
          </p:cNvSpPr>
          <p:nvPr>
            <p:ph type="title"/>
          </p:nvPr>
        </p:nvSpPr>
        <p:spPr>
          <a:xfrm>
            <a:off x="2208175" y="342775"/>
            <a:ext cx="4727700" cy="572700"/>
          </a:xfrm>
        </p:spPr>
        <p:txBody>
          <a:bodyPr/>
          <a:lstStyle/>
          <a:p>
            <a:r>
              <a:rPr lang="en-US" dirty="0" smtClean="0"/>
              <a:t>Data training and testing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1" name="Google Shape;3161;p54"/>
          <p:cNvSpPr txBox="1">
            <a:spLocks noGrp="1"/>
          </p:cNvSpPr>
          <p:nvPr>
            <p:ph type="title"/>
          </p:nvPr>
        </p:nvSpPr>
        <p:spPr>
          <a:xfrm>
            <a:off x="186143" y="118211"/>
            <a:ext cx="3693885" cy="968192"/>
          </a:xfrm>
          <a:prstGeom prst="rect">
            <a:avLst/>
          </a:prstGeom>
        </p:spPr>
        <p:txBody>
          <a:bodyPr spcFirstLastPara="1" wrap="square" lIns="91425" tIns="91425" rIns="91425" bIns="91425" anchor="t" anchorCtr="0">
            <a:noAutofit/>
          </a:bodyPr>
          <a:lstStyle/>
          <a:p>
            <a:pPr lvl="0"/>
            <a:r>
              <a:rPr lang="en-US" dirty="0"/>
              <a:t>Results and Analysis</a:t>
            </a:r>
            <a:endParaRPr dirty="0"/>
          </a:p>
        </p:txBody>
      </p:sp>
      <p:sp>
        <p:nvSpPr>
          <p:cNvPr id="3165" name="Google Shape;3165;p54"/>
          <p:cNvSpPr/>
          <p:nvPr/>
        </p:nvSpPr>
        <p:spPr>
          <a:xfrm>
            <a:off x="6277428" y="3243944"/>
            <a:ext cx="1493665" cy="1887561"/>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4"/>
          <p:cNvSpPr/>
          <p:nvPr/>
        </p:nvSpPr>
        <p:spPr>
          <a:xfrm>
            <a:off x="3215137" y="3243944"/>
            <a:ext cx="1531034" cy="1914070"/>
          </a:xfrm>
          <a:prstGeom prst="round2Same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4"/>
          <p:cNvSpPr/>
          <p:nvPr/>
        </p:nvSpPr>
        <p:spPr>
          <a:xfrm>
            <a:off x="341086" y="2547257"/>
            <a:ext cx="1692000" cy="2596243"/>
          </a:xfrm>
          <a:prstGeom prst="round2SameRect">
            <a:avLst>
              <a:gd name="adj1" fmla="val 16667"/>
              <a:gd name="adj2"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4" name="Google Shape;3174;p54"/>
          <p:cNvGrpSpPr/>
          <p:nvPr/>
        </p:nvGrpSpPr>
        <p:grpSpPr>
          <a:xfrm>
            <a:off x="8208286" y="654182"/>
            <a:ext cx="340034" cy="341579"/>
            <a:chOff x="-12199250" y="2530225"/>
            <a:chExt cx="352075" cy="353675"/>
          </a:xfrm>
        </p:grpSpPr>
        <p:sp>
          <p:nvSpPr>
            <p:cNvPr id="3175" name="Google Shape;3175;p54"/>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4"/>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4"/>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4"/>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0" name="Google Shape;3180;p54"/>
          <p:cNvSpPr txBox="1">
            <a:spLocks noGrp="1"/>
          </p:cNvSpPr>
          <p:nvPr>
            <p:ph type="subTitle" idx="6"/>
          </p:nvPr>
        </p:nvSpPr>
        <p:spPr>
          <a:xfrm>
            <a:off x="239486" y="1836057"/>
            <a:ext cx="2073764" cy="1280922"/>
          </a:xfrm>
          <a:prstGeom prst="rect">
            <a:avLst/>
          </a:prstGeom>
        </p:spPr>
        <p:txBody>
          <a:bodyPr spcFirstLastPara="1" wrap="square" lIns="91425" tIns="91425" rIns="91425" bIns="91425" anchor="t" anchorCtr="0">
            <a:noAutofit/>
          </a:bodyPr>
          <a:lstStyle/>
          <a:p>
            <a:pPr lvl="0"/>
            <a:r>
              <a:rPr lang="en-US" dirty="0" smtClean="0">
                <a:latin typeface="Barlow Semi Condensed"/>
                <a:ea typeface="Barlow Semi Condensed"/>
                <a:cs typeface="Barlow Semi Condensed"/>
                <a:sym typeface="Barlow Semi Condensed"/>
              </a:rPr>
              <a:t>Accuracy measured: 91.52%</a:t>
            </a:r>
            <a:endParaRPr dirty="0">
              <a:latin typeface="Barlow Semi Condensed"/>
              <a:ea typeface="Barlow Semi Condensed"/>
              <a:cs typeface="Barlow Semi Condensed"/>
              <a:sym typeface="Barlow Semi Condensed"/>
            </a:endParaRPr>
          </a:p>
        </p:txBody>
      </p:sp>
      <p:pic>
        <p:nvPicPr>
          <p:cNvPr id="2" name="Picture 1"/>
          <p:cNvPicPr>
            <a:picLocks noChangeAspect="1"/>
          </p:cNvPicPr>
          <p:nvPr/>
        </p:nvPicPr>
        <p:blipFill>
          <a:blip r:embed="rId3"/>
          <a:stretch>
            <a:fillRect/>
          </a:stretch>
        </p:blipFill>
        <p:spPr>
          <a:xfrm>
            <a:off x="2627153" y="993085"/>
            <a:ext cx="5667375" cy="2171700"/>
          </a:xfrm>
          <a:prstGeom prst="rect">
            <a:avLst/>
          </a:prstGeom>
          <a:scene3d>
            <a:camera prst="orthographicFront"/>
            <a:lightRig rig="threePt" dir="t"/>
          </a:scene3d>
          <a:sp3d>
            <a:bevelT prst="relaxedInset"/>
          </a:sp3d>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1" y="181430"/>
            <a:ext cx="2823029" cy="1016000"/>
          </a:xfrm>
        </p:spPr>
        <p:txBody>
          <a:bodyPr/>
          <a:lstStyle/>
          <a:p>
            <a:r>
              <a:rPr lang="en-US" sz="4000" dirty="0" smtClean="0"/>
              <a:t>References</a:t>
            </a:r>
            <a:endParaRPr lang="en-US" sz="4000" dirty="0"/>
          </a:p>
        </p:txBody>
      </p:sp>
      <p:sp>
        <p:nvSpPr>
          <p:cNvPr id="3" name="Subtitle 2"/>
          <p:cNvSpPr>
            <a:spLocks noGrp="1"/>
          </p:cNvSpPr>
          <p:nvPr>
            <p:ph type="subTitle" idx="1"/>
          </p:nvPr>
        </p:nvSpPr>
        <p:spPr>
          <a:xfrm>
            <a:off x="1690914" y="1023258"/>
            <a:ext cx="5936343" cy="3802742"/>
          </a:xfrm>
        </p:spPr>
        <p:txBody>
          <a:bodyPr/>
          <a:lstStyle/>
          <a:p>
            <a:pPr marL="285750" indent="-285750" algn="l">
              <a:buFont typeface="Arial" panose="020B0604020202020204" pitchFamily="34" charset="0"/>
              <a:buChar char="•"/>
            </a:pPr>
            <a:r>
              <a:rPr lang="en-US" sz="1800" b="1" dirty="0"/>
              <a:t>[1]</a:t>
            </a:r>
            <a:r>
              <a:rPr lang="en-US" sz="1800" dirty="0"/>
              <a:t> CDC. Know Your Risk for Heart Disease. Accessed March 20, 2022. https://www.cdc.gov/heartdisease/risk factors.htm </a:t>
            </a:r>
          </a:p>
          <a:p>
            <a:pPr marL="285750" indent="-285750" algn="l">
              <a:buFont typeface="Arial" panose="020B0604020202020204" pitchFamily="34" charset="0"/>
              <a:buChar char="•"/>
            </a:pPr>
            <a:r>
              <a:rPr lang="en-US" sz="1800" b="1" dirty="0"/>
              <a:t>[2] </a:t>
            </a:r>
            <a:r>
              <a:rPr lang="en-US" sz="1800" dirty="0" err="1"/>
              <a:t>scikit</a:t>
            </a:r>
            <a:r>
              <a:rPr lang="en-US" sz="1800" dirty="0"/>
              <a:t>-learn developers. Decision Trees. Accessed March 20, 2022. https: //scikit-learn.org/stable/modules/tree.html </a:t>
            </a:r>
          </a:p>
          <a:p>
            <a:pPr marL="285750" indent="-285750" algn="l">
              <a:buFont typeface="Arial" panose="020B0604020202020204" pitchFamily="34" charset="0"/>
              <a:buChar char="•"/>
            </a:pPr>
            <a:r>
              <a:rPr lang="en-US" sz="1800" b="1" dirty="0"/>
              <a:t>[3]</a:t>
            </a:r>
            <a:r>
              <a:rPr lang="en-US" sz="1800" dirty="0"/>
              <a:t> </a:t>
            </a:r>
            <a:r>
              <a:rPr lang="en-US" sz="1800" dirty="0" err="1"/>
              <a:t>Kamil</a:t>
            </a:r>
            <a:r>
              <a:rPr lang="en-US" sz="1800" dirty="0"/>
              <a:t> </a:t>
            </a:r>
            <a:r>
              <a:rPr lang="en-US" sz="1800" dirty="0" err="1"/>
              <a:t>Pytlak</a:t>
            </a:r>
            <a:r>
              <a:rPr lang="en-US" sz="1800" dirty="0"/>
              <a:t>. Personal Key Indicators of Heart Disease. Accessed March 18 2022. </a:t>
            </a:r>
          </a:p>
          <a:p>
            <a:pPr marL="285750" indent="-285750" algn="l">
              <a:buFont typeface="Arial" panose="020B0604020202020204" pitchFamily="34" charset="0"/>
              <a:buChar char="•"/>
            </a:pPr>
            <a:r>
              <a:rPr lang="en-US" sz="1800" b="1" dirty="0" smtClean="0"/>
              <a:t>[4]</a:t>
            </a:r>
            <a:r>
              <a:rPr lang="en-US" sz="1800" dirty="0" smtClean="0"/>
              <a:t> </a:t>
            </a:r>
            <a:r>
              <a:rPr lang="en-US" sz="1800" dirty="0" err="1"/>
              <a:t>Madhumita</a:t>
            </a:r>
            <a:r>
              <a:rPr lang="en-US" sz="1800" dirty="0"/>
              <a:t> Pal and </a:t>
            </a:r>
            <a:r>
              <a:rPr lang="en-US" sz="1800" dirty="0" err="1"/>
              <a:t>Smita</a:t>
            </a:r>
            <a:r>
              <a:rPr lang="en-US" sz="1800" dirty="0"/>
              <a:t> </a:t>
            </a:r>
            <a:r>
              <a:rPr lang="en-US" sz="1800" dirty="0" err="1"/>
              <a:t>Parija</a:t>
            </a:r>
            <a:r>
              <a:rPr lang="en-US" sz="1800" dirty="0"/>
              <a:t> 2021 J. Phys.: Conf. Ser. 1817 012009. Prediction of Heart Diseases using Random Forest</a:t>
            </a:r>
          </a:p>
          <a:p>
            <a:pPr marL="285750" indent="-285750" algn="l">
              <a:buFont typeface="Arial" panose="020B0604020202020204" pitchFamily="34" charset="0"/>
              <a:buChar char="•"/>
            </a:pPr>
            <a:r>
              <a:rPr lang="en-US" sz="1800" b="1" dirty="0"/>
              <a:t>[5]</a:t>
            </a:r>
            <a:r>
              <a:rPr lang="en-US" sz="1800" dirty="0"/>
              <a:t> A </a:t>
            </a:r>
            <a:r>
              <a:rPr lang="en-US" sz="1800" dirty="0" err="1"/>
              <a:t>Saifudin</a:t>
            </a:r>
            <a:r>
              <a:rPr lang="en-US" sz="1800" dirty="0"/>
              <a:t> et al 2020 J. Phys.: Conf. Ser. 1477 032009. Bagging Technique to Reduce Misclassification in Coronary Heart Disease Prediction Based on Random </a:t>
            </a:r>
            <a:r>
              <a:rPr lang="en-US" sz="1800" dirty="0" smtClean="0"/>
              <a:t>Forest.</a:t>
            </a:r>
            <a:endParaRPr lang="en-US" sz="1800" dirty="0"/>
          </a:p>
        </p:txBody>
      </p:sp>
    </p:spTree>
    <p:extLst>
      <p:ext uri="{BB962C8B-B14F-4D97-AF65-F5344CB8AC3E}">
        <p14:creationId xmlns:p14="http://schemas.microsoft.com/office/powerpoint/2010/main" val="735442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56" y="1683656"/>
            <a:ext cx="3810001" cy="1647373"/>
          </a:xfrm>
        </p:spPr>
        <p:txBody>
          <a:bodyPr/>
          <a:lstStyle/>
          <a:p>
            <a:r>
              <a:rPr lang="en-US" dirty="0" smtClean="0"/>
              <a:t>Thank you!</a:t>
            </a:r>
            <a:endParaRPr lang="en-US" dirty="0"/>
          </a:p>
        </p:txBody>
      </p:sp>
    </p:spTree>
    <p:extLst>
      <p:ext uri="{BB962C8B-B14F-4D97-AF65-F5344CB8AC3E}">
        <p14:creationId xmlns:p14="http://schemas.microsoft.com/office/powerpoint/2010/main" val="1091284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lvl="0"/>
            <a:r>
              <a:rPr lang="en-US" sz="6000" dirty="0"/>
              <a:t>Literature review</a:t>
            </a:r>
            <a:endParaRPr sz="6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98800" y="0"/>
            <a:ext cx="6045199" cy="5143500"/>
          </a:xfrm>
        </p:spPr>
        <p:txBody>
          <a:bodyPr/>
          <a:lstStyle/>
          <a:p>
            <a:r>
              <a:rPr lang="en-US" sz="1800" dirty="0" smtClean="0"/>
              <a:t>The </a:t>
            </a:r>
            <a:r>
              <a:rPr lang="en-US" sz="1800" dirty="0"/>
              <a:t>objective of the work is to </a:t>
            </a:r>
            <a:r>
              <a:rPr lang="en-US" sz="1800" dirty="0" smtClean="0"/>
              <a:t>predict </a:t>
            </a:r>
            <a:r>
              <a:rPr lang="en-US" sz="1800" dirty="0"/>
              <a:t>the </a:t>
            </a:r>
            <a:r>
              <a:rPr lang="en-US" sz="1800" dirty="0" smtClean="0"/>
              <a:t>occurrences </a:t>
            </a:r>
            <a:r>
              <a:rPr lang="en-US" sz="1800" dirty="0"/>
              <a:t>of heart disease of a patient using random forest algorithm. </a:t>
            </a:r>
          </a:p>
          <a:p>
            <a:r>
              <a:rPr lang="en-US" sz="1800" dirty="0"/>
              <a:t>The dataset was accessed from Kaggle site. Different types of python libraries such as pandas, </a:t>
            </a:r>
            <a:r>
              <a:rPr lang="en-US" sz="1800" dirty="0" err="1"/>
              <a:t>Sklearn</a:t>
            </a:r>
            <a:r>
              <a:rPr lang="en-US" sz="1800" dirty="0"/>
              <a:t>, </a:t>
            </a:r>
            <a:r>
              <a:rPr lang="en-US" sz="1800" dirty="0" err="1"/>
              <a:t>NumPy</a:t>
            </a:r>
            <a:r>
              <a:rPr lang="en-US" sz="1800" dirty="0"/>
              <a:t>, </a:t>
            </a:r>
            <a:r>
              <a:rPr lang="en-US" sz="1800" dirty="0" err="1"/>
              <a:t>matplotlib</a:t>
            </a:r>
            <a:r>
              <a:rPr lang="en-US" sz="1800" dirty="0"/>
              <a:t> are used for processing the algorithms. Using EDA technique, data was </a:t>
            </a:r>
            <a:r>
              <a:rPr lang="en-US" sz="1800" dirty="0" smtClean="0"/>
              <a:t>analyzed </a:t>
            </a:r>
            <a:r>
              <a:rPr lang="en-US" sz="1800" dirty="0"/>
              <a:t>in J</a:t>
            </a:r>
            <a:r>
              <a:rPr lang="en-US" sz="1800" dirty="0" smtClean="0"/>
              <a:t>upyter </a:t>
            </a:r>
            <a:r>
              <a:rPr lang="en-US" sz="1800" dirty="0"/>
              <a:t>notebook. 10-fold cross validation technique is used for spitting the data set into training and testing data. </a:t>
            </a:r>
          </a:p>
          <a:p>
            <a:r>
              <a:rPr lang="en-US" sz="1800" dirty="0"/>
              <a:t>Factors examined: Heart Attack, Heart Failure, Smoking, High Blood Pressure, High Cholesterol, Diabetes and Prediabetes, Being overweight, Physical inactivity, Metabolic syndrome, Family history, Age being above 55, History of preeclampsia, Symptoms of Heart attack, Nausea</a:t>
            </a:r>
            <a:r>
              <a:rPr lang="en-US" sz="1800" dirty="0" smtClean="0"/>
              <a:t>.</a:t>
            </a:r>
          </a:p>
          <a:p>
            <a:r>
              <a:rPr lang="en-US" sz="1800" dirty="0"/>
              <a:t>The dataset contains 303 samples and 14 attributes are taken for features of the dataset. Then it was processed using python open access software in J</a:t>
            </a:r>
            <a:r>
              <a:rPr lang="en-US" sz="1800" dirty="0" smtClean="0"/>
              <a:t>upyter </a:t>
            </a:r>
            <a:r>
              <a:rPr lang="en-US" sz="1800" dirty="0"/>
              <a:t>notebook. </a:t>
            </a:r>
          </a:p>
        </p:txBody>
      </p:sp>
      <p:sp>
        <p:nvSpPr>
          <p:cNvPr id="4" name="Title 1"/>
          <p:cNvSpPr>
            <a:spLocks noGrp="1"/>
          </p:cNvSpPr>
          <p:nvPr>
            <p:ph type="title"/>
          </p:nvPr>
        </p:nvSpPr>
        <p:spPr>
          <a:xfrm>
            <a:off x="195943" y="1444171"/>
            <a:ext cx="2184400" cy="2503714"/>
          </a:xfrm>
        </p:spPr>
        <p:txBody>
          <a:bodyPr/>
          <a:lstStyle/>
          <a:p>
            <a:r>
              <a:rPr lang="en-US" sz="2400" dirty="0"/>
              <a:t>Prediction of Heart Diseases using Random Forest (</a:t>
            </a:r>
            <a:r>
              <a:rPr lang="en-US" sz="2400" dirty="0" err="1"/>
              <a:t>Madhumita</a:t>
            </a:r>
            <a:r>
              <a:rPr lang="en-US" sz="2400" dirty="0"/>
              <a:t> Pal, </a:t>
            </a:r>
            <a:r>
              <a:rPr lang="en-US" sz="2400" dirty="0" err="1"/>
              <a:t>Smita</a:t>
            </a:r>
            <a:r>
              <a:rPr lang="en-US" sz="2400" dirty="0"/>
              <a:t> </a:t>
            </a:r>
            <a:r>
              <a:rPr lang="en-US" sz="2400" dirty="0" err="1"/>
              <a:t>Parija</a:t>
            </a:r>
            <a:r>
              <a:rPr lang="en-US" sz="2400" dirty="0"/>
              <a:t>)</a:t>
            </a:r>
          </a:p>
        </p:txBody>
      </p:sp>
    </p:spTree>
    <p:extLst>
      <p:ext uri="{BB962C8B-B14F-4D97-AF65-F5344CB8AC3E}">
        <p14:creationId xmlns:p14="http://schemas.microsoft.com/office/powerpoint/2010/main" val="2534987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69770" y="181428"/>
            <a:ext cx="6074229" cy="4862285"/>
          </a:xfrm>
        </p:spPr>
        <p:txBody>
          <a:bodyPr/>
          <a:lstStyle/>
          <a:p>
            <a:r>
              <a:rPr lang="en-US" sz="1800" dirty="0" smtClean="0"/>
              <a:t>The </a:t>
            </a:r>
            <a:r>
              <a:rPr lang="en-US" sz="1800" dirty="0"/>
              <a:t>datasets are classified and processed using machine learning algorithm Random forest. </a:t>
            </a:r>
          </a:p>
          <a:p>
            <a:r>
              <a:rPr lang="en-US" sz="1800" dirty="0"/>
              <a:t>80% of the dataset has taken for </a:t>
            </a:r>
            <a:r>
              <a:rPr lang="en-US" sz="1800" dirty="0" smtClean="0"/>
              <a:t>training, 20</a:t>
            </a:r>
            <a:r>
              <a:rPr lang="en-US" sz="1800" dirty="0"/>
              <a:t>% has taken for testing phase. </a:t>
            </a:r>
            <a:endParaRPr lang="en-US" sz="1800" dirty="0" smtClean="0"/>
          </a:p>
          <a:p>
            <a:r>
              <a:rPr lang="en-US" sz="1800" dirty="0" smtClean="0"/>
              <a:t>From </a:t>
            </a:r>
            <a:r>
              <a:rPr lang="en-US" sz="1800" dirty="0"/>
              <a:t>the confusion matrix we get more sophisticated metrics like sensitivity, specificity and AUC that can help us to make a decision in the classification process. </a:t>
            </a:r>
          </a:p>
          <a:p>
            <a:r>
              <a:rPr lang="en-US" sz="1800" dirty="0" smtClean="0"/>
              <a:t>Using </a:t>
            </a:r>
            <a:r>
              <a:rPr lang="en-US" sz="1800" dirty="0"/>
              <a:t>random forest algorithm, they obtained accuracy of 86.9% for prediction of heart disease with sensitivity value 90.6% and specificity value 82.7%. From the receiver operating characteristics (ROC) curve, they obtained the diagnosis rate for prediction of heart disease </a:t>
            </a:r>
            <a:r>
              <a:rPr lang="en-US" sz="1800" dirty="0" smtClean="0"/>
              <a:t>of </a:t>
            </a:r>
            <a:r>
              <a:rPr lang="en-US" sz="1800" dirty="0"/>
              <a:t>93.3%. </a:t>
            </a:r>
            <a:r>
              <a:rPr lang="en-US" sz="1800" dirty="0" smtClean="0"/>
              <a:t>Therefore, the </a:t>
            </a:r>
            <a:r>
              <a:rPr lang="en-US" sz="1800" dirty="0"/>
              <a:t>random forest algorithm has proven to be the most efficient algorithm for classification of heart disease and therefore it is used in the proposed system</a:t>
            </a:r>
            <a:r>
              <a:rPr lang="en-US" sz="1800" dirty="0" smtClean="0"/>
              <a:t>.</a:t>
            </a:r>
            <a:endParaRPr lang="en-US" sz="1800" dirty="0"/>
          </a:p>
        </p:txBody>
      </p:sp>
    </p:spTree>
    <p:extLst>
      <p:ext uri="{BB962C8B-B14F-4D97-AF65-F5344CB8AC3E}">
        <p14:creationId xmlns:p14="http://schemas.microsoft.com/office/powerpoint/2010/main" val="4007330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35087" y="34471"/>
            <a:ext cx="5849256" cy="5072743"/>
          </a:xfrm>
        </p:spPr>
        <p:txBody>
          <a:bodyPr/>
          <a:lstStyle/>
          <a:p>
            <a:r>
              <a:rPr lang="en-US" sz="1800" dirty="0" smtClean="0"/>
              <a:t>Many </a:t>
            </a:r>
            <a:r>
              <a:rPr lang="en-US" sz="1800" dirty="0"/>
              <a:t>proposed the application of a machine-learning algorithm to diagnose/predict coronary heart disease, but have not given perfect results. </a:t>
            </a:r>
          </a:p>
          <a:p>
            <a:r>
              <a:rPr lang="en-US" sz="1800" dirty="0"/>
              <a:t>Experimental results show that bagging techniques can reduce misclassified predictions of coronary heart disease. To reduce misclassification prediction of coronary heart disease, the ensemble bagging algorithm is </a:t>
            </a:r>
            <a:r>
              <a:rPr lang="en-US" sz="1800" dirty="0" smtClean="0"/>
              <a:t>applied.</a:t>
            </a:r>
            <a:endParaRPr lang="en-US" sz="1800" dirty="0"/>
          </a:p>
          <a:p>
            <a:r>
              <a:rPr lang="en-US" sz="1800" dirty="0"/>
              <a:t>They compared the </a:t>
            </a:r>
            <a:r>
              <a:rPr lang="en-US" sz="1800" dirty="0" smtClean="0"/>
              <a:t>model </a:t>
            </a:r>
            <a:r>
              <a:rPr lang="en-US" sz="1800" dirty="0"/>
              <a:t>applied by the Random Forest algorithm without being optimized to a model integrating Random Forest with bagging techniques. </a:t>
            </a:r>
            <a:endParaRPr lang="en-US" sz="1800" dirty="0" smtClean="0"/>
          </a:p>
          <a:p>
            <a:r>
              <a:rPr lang="en-US" sz="1800" dirty="0" smtClean="0"/>
              <a:t>The </a:t>
            </a:r>
            <a:r>
              <a:rPr lang="en-US" sz="1800" dirty="0"/>
              <a:t>prediction of coronary heart disease using the Random Forest algorithm with bagging techniques </a:t>
            </a:r>
            <a:r>
              <a:rPr lang="en-US" sz="1800" dirty="0" smtClean="0"/>
              <a:t>will </a:t>
            </a:r>
            <a:r>
              <a:rPr lang="en-US" sz="1800" dirty="0"/>
              <a:t>have a better performance compared to the Random Forest algorithm without being optimized. </a:t>
            </a:r>
            <a:endParaRPr lang="en-US" sz="1800" dirty="0" smtClean="0"/>
          </a:p>
          <a:p>
            <a:r>
              <a:rPr lang="en-US" sz="1800" dirty="0" smtClean="0"/>
              <a:t>The </a:t>
            </a:r>
            <a:r>
              <a:rPr lang="en-US" sz="1800" dirty="0"/>
              <a:t>accuracy and AUC performance models have the same high values for the Random Forest algorithm with the bagging technique</a:t>
            </a:r>
            <a:r>
              <a:rPr lang="en-US" sz="1800" dirty="0" smtClean="0"/>
              <a:t>.</a:t>
            </a:r>
            <a:endParaRPr lang="en-US" sz="1800" dirty="0"/>
          </a:p>
        </p:txBody>
      </p:sp>
      <p:sp>
        <p:nvSpPr>
          <p:cNvPr id="4" name="Title 1"/>
          <p:cNvSpPr>
            <a:spLocks noGrp="1"/>
          </p:cNvSpPr>
          <p:nvPr>
            <p:ph type="title"/>
          </p:nvPr>
        </p:nvSpPr>
        <p:spPr>
          <a:xfrm>
            <a:off x="464457" y="1458685"/>
            <a:ext cx="2939143" cy="2699657"/>
          </a:xfrm>
        </p:spPr>
        <p:txBody>
          <a:bodyPr/>
          <a:lstStyle/>
          <a:p>
            <a:r>
              <a:rPr lang="en-US" sz="2000" dirty="0"/>
              <a:t>Bagging Technique to Reduce Misclassification in Coronary Heart Disease Prediction Based on Random Forest (A </a:t>
            </a:r>
            <a:r>
              <a:rPr lang="en-US" sz="2000" dirty="0" err="1"/>
              <a:t>Saifudin</a:t>
            </a:r>
            <a:r>
              <a:rPr lang="en-US" sz="2000" dirty="0"/>
              <a:t>, U.U </a:t>
            </a:r>
            <a:r>
              <a:rPr lang="en-US" sz="2000" dirty="0" err="1"/>
              <a:t>Nabillah</a:t>
            </a:r>
            <a:r>
              <a:rPr lang="en-US" sz="2000" dirty="0"/>
              <a:t>, </a:t>
            </a:r>
            <a:r>
              <a:rPr lang="en-US" sz="2000" dirty="0" smtClean="0"/>
              <a:t>and </a:t>
            </a:r>
            <a:r>
              <a:rPr lang="en-US" sz="2000" dirty="0"/>
              <a:t>T </a:t>
            </a:r>
            <a:r>
              <a:rPr lang="en-US" sz="2000" dirty="0" err="1"/>
              <a:t>Desyani</a:t>
            </a:r>
            <a:r>
              <a:rPr lang="en-US" sz="2000" dirty="0" smtClean="0"/>
              <a:t>)</a:t>
            </a:r>
            <a:endParaRPr lang="en-US" sz="2000" dirty="0"/>
          </a:p>
        </p:txBody>
      </p:sp>
    </p:spTree>
    <p:extLst>
      <p:ext uri="{BB962C8B-B14F-4D97-AF65-F5344CB8AC3E}">
        <p14:creationId xmlns:p14="http://schemas.microsoft.com/office/powerpoint/2010/main" val="3761621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1" y="1763485"/>
            <a:ext cx="1661886" cy="2046515"/>
          </a:xfrm>
        </p:spPr>
        <p:txBody>
          <a:bodyPr/>
          <a:lstStyle/>
          <a:p>
            <a:r>
              <a:rPr lang="en-US" sz="2400" dirty="0"/>
              <a:t>Heart disease prediction using data mining</a:t>
            </a:r>
          </a:p>
        </p:txBody>
      </p:sp>
      <p:sp>
        <p:nvSpPr>
          <p:cNvPr id="3" name="Text Placeholder 2"/>
          <p:cNvSpPr>
            <a:spLocks noGrp="1"/>
          </p:cNvSpPr>
          <p:nvPr>
            <p:ph type="body" idx="1"/>
          </p:nvPr>
        </p:nvSpPr>
        <p:spPr>
          <a:xfrm>
            <a:off x="3476171" y="0"/>
            <a:ext cx="5515429" cy="5029200"/>
          </a:xfrm>
        </p:spPr>
        <p:txBody>
          <a:bodyPr/>
          <a:lstStyle/>
          <a:p>
            <a:r>
              <a:rPr lang="en-US" sz="1800" dirty="0" smtClean="0"/>
              <a:t>This </a:t>
            </a:r>
            <a:r>
              <a:rPr lang="en-US" sz="1800" dirty="0"/>
              <a:t>paper suggests an automated approach for diagnosing heart </a:t>
            </a:r>
            <a:r>
              <a:rPr lang="en-US" sz="1800" dirty="0" smtClean="0"/>
              <a:t>infections dependent </a:t>
            </a:r>
            <a:r>
              <a:rPr lang="en-US" sz="1800" dirty="0"/>
              <a:t>on earlier information like symptoms, manifestations, and body conditions of </a:t>
            </a:r>
            <a:r>
              <a:rPr lang="en-US" sz="1800" dirty="0" smtClean="0"/>
              <a:t>the patient, </a:t>
            </a:r>
            <a:r>
              <a:rPr lang="en-US" sz="1800" dirty="0"/>
              <a:t>by using </a:t>
            </a:r>
            <a:r>
              <a:rPr lang="en-US" sz="1800" dirty="0" smtClean="0"/>
              <a:t>Decision </a:t>
            </a:r>
            <a:r>
              <a:rPr lang="en-US" sz="1800" dirty="0"/>
              <a:t>Tree and Naïve Bayes, for forecasting cardiovascular or heart disease. </a:t>
            </a:r>
            <a:endParaRPr lang="en-US" sz="1800" dirty="0" smtClean="0"/>
          </a:p>
          <a:p>
            <a:r>
              <a:rPr lang="en-US" sz="1800" dirty="0" smtClean="0"/>
              <a:t>Different </a:t>
            </a:r>
            <a:r>
              <a:rPr lang="en-US" sz="1800" dirty="0"/>
              <a:t>parameters that indicate the risk of heart illness are smoking </a:t>
            </a:r>
            <a:r>
              <a:rPr lang="en-US" sz="1800" dirty="0" smtClean="0"/>
              <a:t>tendency, cholesterol </a:t>
            </a:r>
            <a:r>
              <a:rPr lang="en-US" sz="1800" dirty="0"/>
              <a:t>percentage, any prior family history of heart diseases, lack of physical exercise</a:t>
            </a:r>
            <a:r>
              <a:rPr lang="en-US" sz="1800" dirty="0" smtClean="0"/>
              <a:t>, largeness</a:t>
            </a:r>
            <a:r>
              <a:rPr lang="en-US" sz="1800" dirty="0"/>
              <a:t>, and hypertension. </a:t>
            </a:r>
            <a:endParaRPr lang="en-US" sz="1800" dirty="0" smtClean="0"/>
          </a:p>
          <a:p>
            <a:r>
              <a:rPr lang="en-US" sz="1800" dirty="0" smtClean="0"/>
              <a:t>The </a:t>
            </a:r>
            <a:r>
              <a:rPr lang="en-US" sz="1800" dirty="0"/>
              <a:t>dataset that has been used is the Cleveland dataset, with 14 attributes</a:t>
            </a:r>
            <a:r>
              <a:rPr lang="en-US" sz="1800" dirty="0" smtClean="0"/>
              <a:t>.</a:t>
            </a:r>
          </a:p>
          <a:p>
            <a:r>
              <a:rPr lang="en-US" sz="1800" dirty="0"/>
              <a:t>Decision tree classification model was fitted and accuracy was found to be 81.97%. With Naïve Bayes classifier, accuracy was found to be 85.25%. Thus, from the prediction we can say that accuracy of Naïve Bayes is more than that of Decision Tree. </a:t>
            </a:r>
          </a:p>
        </p:txBody>
      </p:sp>
    </p:spTree>
    <p:extLst>
      <p:ext uri="{BB962C8B-B14F-4D97-AF65-F5344CB8AC3E}">
        <p14:creationId xmlns:p14="http://schemas.microsoft.com/office/powerpoint/2010/main" val="4086805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86" y="1458685"/>
            <a:ext cx="2082800" cy="2220685"/>
          </a:xfrm>
        </p:spPr>
        <p:txBody>
          <a:bodyPr/>
          <a:lstStyle/>
          <a:p>
            <a:r>
              <a:rPr lang="en-US" sz="2400" dirty="0"/>
              <a:t>Heart disease prediction using machine learning algorithms</a:t>
            </a:r>
          </a:p>
        </p:txBody>
      </p:sp>
      <p:sp>
        <p:nvSpPr>
          <p:cNvPr id="3" name="Text Placeholder 2"/>
          <p:cNvSpPr>
            <a:spLocks noGrp="1"/>
          </p:cNvSpPr>
          <p:nvPr>
            <p:ph type="body" idx="1"/>
          </p:nvPr>
        </p:nvSpPr>
        <p:spPr>
          <a:xfrm>
            <a:off x="3258457" y="268513"/>
            <a:ext cx="5537200" cy="4477657"/>
          </a:xfrm>
        </p:spPr>
        <p:txBody>
          <a:bodyPr/>
          <a:lstStyle/>
          <a:p>
            <a:r>
              <a:rPr lang="en-US" sz="1800" dirty="0" smtClean="0"/>
              <a:t>Multiple algorithms of machine learning, such as logistic regression and KNN, are used to predict and classify patients with heart disease. </a:t>
            </a:r>
          </a:p>
          <a:p>
            <a:r>
              <a:rPr lang="en-US" sz="1800" dirty="0" smtClean="0"/>
              <a:t>According to the results, KNN, Random Forest Classifier, and Logistic regression yield a better result than that of other algorithms that have been used, such as SVC and Decision tree. </a:t>
            </a:r>
          </a:p>
          <a:p>
            <a:r>
              <a:rPr lang="en-US" sz="1800" dirty="0" smtClean="0"/>
              <a:t>The algorithms used are more precise and save a lot of money, i.e., more cost-efficient and faster than the algorithms that the previous researchers used. </a:t>
            </a:r>
          </a:p>
          <a:p>
            <a:r>
              <a:rPr lang="en-US" sz="1800" dirty="0" smtClean="0"/>
              <a:t>Moreover, the maximum Accuracy obtained by KNN and Logistic Regression is equal to 88.5%, which is greater than or almost similar to the accuracies obtained from previous research.</a:t>
            </a:r>
            <a:endParaRPr lang="en-US" sz="1800" dirty="0"/>
          </a:p>
        </p:txBody>
      </p:sp>
    </p:spTree>
    <p:extLst>
      <p:ext uri="{BB962C8B-B14F-4D97-AF65-F5344CB8AC3E}">
        <p14:creationId xmlns:p14="http://schemas.microsoft.com/office/powerpoint/2010/main" val="2755930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175" y="342775"/>
            <a:ext cx="4569996" cy="572700"/>
          </a:xfrm>
        </p:spPr>
        <p:txBody>
          <a:bodyPr/>
          <a:lstStyle/>
          <a:p>
            <a:r>
              <a:rPr lang="en-US" dirty="0"/>
              <a:t>Methodology</a:t>
            </a:r>
          </a:p>
        </p:txBody>
      </p:sp>
      <p:sp>
        <p:nvSpPr>
          <p:cNvPr id="4" name="Subtitle 3"/>
          <p:cNvSpPr>
            <a:spLocks noGrp="1"/>
          </p:cNvSpPr>
          <p:nvPr>
            <p:ph type="subTitle" idx="2"/>
          </p:nvPr>
        </p:nvSpPr>
        <p:spPr>
          <a:xfrm>
            <a:off x="5130799" y="1582057"/>
            <a:ext cx="2104572" cy="2061029"/>
          </a:xfrm>
        </p:spPr>
        <p:txBody>
          <a:bodyPr/>
          <a:lstStyle/>
          <a:p>
            <a:r>
              <a:rPr lang="en-US" dirty="0">
                <a:solidFill>
                  <a:schemeClr val="accent1">
                    <a:lumMod val="50000"/>
                  </a:schemeClr>
                </a:solidFill>
              </a:rPr>
              <a:t>Jupyter notebook has been used to analyze and visualize the data, as well as test samples after training our model.</a:t>
            </a:r>
          </a:p>
          <a:p>
            <a:endParaRPr lang="en-US" dirty="0">
              <a:solidFill>
                <a:schemeClr val="accent1">
                  <a:lumMod val="50000"/>
                </a:schemeClr>
              </a:solidFill>
            </a:endParaRPr>
          </a:p>
        </p:txBody>
      </p:sp>
      <p:sp>
        <p:nvSpPr>
          <p:cNvPr id="5" name="Subtitle 4"/>
          <p:cNvSpPr>
            <a:spLocks noGrp="1"/>
          </p:cNvSpPr>
          <p:nvPr>
            <p:ph type="subTitle" idx="3"/>
          </p:nvPr>
        </p:nvSpPr>
        <p:spPr>
          <a:xfrm>
            <a:off x="1175657" y="1001487"/>
            <a:ext cx="1930399" cy="3077028"/>
          </a:xfrm>
        </p:spPr>
        <p:txBody>
          <a:bodyPr/>
          <a:lstStyle/>
          <a:p>
            <a:r>
              <a:rPr lang="en-US" dirty="0">
                <a:solidFill>
                  <a:schemeClr val="accent1">
                    <a:lumMod val="50000"/>
                  </a:schemeClr>
                </a:solidFill>
              </a:rPr>
              <a:t>For this project, we have chosen to use the Decision-Tree Classifier algorithm to predict the results</a:t>
            </a:r>
            <a:r>
              <a:rPr lang="en-US" dirty="0" smtClean="0">
                <a:solidFill>
                  <a:schemeClr val="accent1">
                    <a:lumMod val="50000"/>
                  </a:schemeClr>
                </a:solidFill>
              </a:rPr>
              <a:t>.</a:t>
            </a:r>
            <a:endParaRPr lang="en-US" dirty="0">
              <a:solidFill>
                <a:schemeClr val="accent1">
                  <a:lumMod val="50000"/>
                </a:schemeClr>
              </a:solidFill>
            </a:endParaRPr>
          </a:p>
        </p:txBody>
      </p:sp>
      <p:sp>
        <p:nvSpPr>
          <p:cNvPr id="9" name="Google Shape;3167;p54"/>
          <p:cNvSpPr/>
          <p:nvPr/>
        </p:nvSpPr>
        <p:spPr>
          <a:xfrm>
            <a:off x="5333574" y="3386400"/>
            <a:ext cx="1763911" cy="1757100"/>
          </a:xfrm>
          <a:prstGeom prst="round2SameRect">
            <a:avLst>
              <a:gd name="adj1" fmla="val 16667"/>
              <a:gd name="adj2" fmla="val 0"/>
            </a:avLst>
          </a:prstGeom>
          <a:solidFill>
            <a:schemeClr val="accent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65;p54"/>
          <p:cNvSpPr/>
          <p:nvPr/>
        </p:nvSpPr>
        <p:spPr>
          <a:xfrm>
            <a:off x="3519714" y="915475"/>
            <a:ext cx="1611085" cy="4228025"/>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65;p54"/>
          <p:cNvSpPr/>
          <p:nvPr/>
        </p:nvSpPr>
        <p:spPr>
          <a:xfrm>
            <a:off x="1262743" y="2786744"/>
            <a:ext cx="1843313" cy="2356756"/>
          </a:xfrm>
          <a:prstGeom prst="round2SameRect">
            <a:avLst>
              <a:gd name="adj1" fmla="val 16667"/>
              <a:gd name="adj2" fmla="val 0"/>
            </a:avLst>
          </a:prstGeom>
          <a:solidFill>
            <a:schemeClr val="accent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052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2856</TotalTime>
  <Words>1233</Words>
  <Application>Microsoft Office PowerPoint</Application>
  <PresentationFormat>On-screen Show (16:9)</PresentationFormat>
  <Paragraphs>73</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Fjalla One</vt:lpstr>
      <vt:lpstr>Barlow Semi Condensed Medium</vt:lpstr>
      <vt:lpstr>Arial</vt:lpstr>
      <vt:lpstr>Barlow Semi Condensed</vt:lpstr>
      <vt:lpstr>Calibri Light</vt:lpstr>
      <vt:lpstr>Technology Consulting by Slidesgo</vt:lpstr>
      <vt:lpstr>Heart Disease Prediction System using Machine Learning</vt:lpstr>
      <vt:lpstr>PowerPoint Presentation</vt:lpstr>
      <vt:lpstr>Literature review</vt:lpstr>
      <vt:lpstr>Prediction of Heart Diseases using Random Forest (Madhumita Pal, Smita Parija)</vt:lpstr>
      <vt:lpstr>PowerPoint Presentation</vt:lpstr>
      <vt:lpstr>Bagging Technique to Reduce Misclassification in Coronary Heart Disease Prediction Based on Random Forest (A Saifudin, U.U Nabillah, and T Desyani)</vt:lpstr>
      <vt:lpstr>Heart disease prediction using data mining</vt:lpstr>
      <vt:lpstr>Heart disease prediction using machine learning algorithms</vt:lpstr>
      <vt:lpstr>Methodology</vt:lpstr>
      <vt:lpstr>Data set</vt:lpstr>
      <vt:lpstr>Summary of dataset</vt:lpstr>
      <vt:lpstr>Initial dataset</vt:lpstr>
      <vt:lpstr>PowerPoint Presentation</vt:lpstr>
      <vt:lpstr>Distribution of pie chart by Gender</vt:lpstr>
      <vt:lpstr>Bar charts for each categorical column</vt:lpstr>
      <vt:lpstr>Proportion of each column testing positive for Heart disease</vt:lpstr>
      <vt:lpstr>Proportion of each Race category that tested positive for Heart disease</vt:lpstr>
      <vt:lpstr>Proportion of Diabetic categories that tested positive for Heart disease</vt:lpstr>
      <vt:lpstr>Distribution of BMI in dataset</vt:lpstr>
      <vt:lpstr>Correlation matrix</vt:lpstr>
      <vt:lpstr>Final dataset after encoding and dropping of null values</vt:lpstr>
      <vt:lpstr>Dataframe used for model</vt:lpstr>
      <vt:lpstr>Data training and testing</vt:lpstr>
      <vt:lpstr>Results and Analysis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PL/I</dc:title>
  <dc:creator>User</dc:creator>
  <cp:lastModifiedBy>User</cp:lastModifiedBy>
  <cp:revision>90</cp:revision>
  <dcterms:modified xsi:type="dcterms:W3CDTF">2022-04-29T08:03:49Z</dcterms:modified>
</cp:coreProperties>
</file>