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59" r:id="rId3"/>
    <p:sldId id="296" r:id="rId4"/>
    <p:sldId id="266" r:id="rId5"/>
    <p:sldId id="297" r:id="rId6"/>
    <p:sldId id="301" r:id="rId7"/>
    <p:sldId id="302" r:id="rId8"/>
    <p:sldId id="261" r:id="rId9"/>
    <p:sldId id="276" r:id="rId10"/>
    <p:sldId id="272" r:id="rId11"/>
    <p:sldId id="262" r:id="rId12"/>
    <p:sldId id="275" r:id="rId13"/>
    <p:sldId id="303" r:id="rId14"/>
    <p:sldId id="283" r:id="rId15"/>
    <p:sldId id="304" r:id="rId16"/>
    <p:sldId id="299" r:id="rId17"/>
  </p:sldIdLst>
  <p:sldSz cx="9144000" cy="5143500" type="screen16x9"/>
  <p:notesSz cx="6858000" cy="9144000"/>
  <p:embeddedFontLst>
    <p:embeddedFont>
      <p:font typeface="Barlow Semi Condensed Medium" panose="020B0604020202020204" charset="0"/>
      <p:regular r:id="rId19"/>
      <p:bold r:id="rId20"/>
      <p:italic r:id="rId21"/>
      <p:boldItalic r:id="rId22"/>
    </p:embeddedFont>
    <p:embeddedFont>
      <p:font typeface="Bahnschrift Light Condensed" panose="020B0502040204020203" pitchFamily="34" charset="0"/>
      <p:regular r:id="rId23"/>
    </p:embeddedFont>
    <p:embeddedFont>
      <p:font typeface="Barlow Semi Condensed" panose="020B0604020202020204" charset="0"/>
      <p:regular r:id="rId24"/>
      <p:bold r:id="rId25"/>
      <p:italic r:id="rId26"/>
      <p:boldItalic r:id="rId27"/>
    </p:embeddedFont>
    <p:embeddedFont>
      <p:font typeface="Fjalla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09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03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44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85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60" r:id="rId9"/>
    <p:sldLayoutId id="2147483661" r:id="rId10"/>
    <p:sldLayoutId id="2147483662" r:id="rId11"/>
    <p:sldLayoutId id="2147483668"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02910" y="108858"/>
            <a:ext cx="3691147" cy="2726202"/>
          </a:xfrm>
          <a:prstGeom prst="rect">
            <a:avLst/>
          </a:prstGeom>
        </p:spPr>
        <p:txBody>
          <a:bodyPr spcFirstLastPara="1" wrap="square" lIns="91425" tIns="91425" rIns="91425" bIns="91425" anchor="b" anchorCtr="0">
            <a:noAutofit/>
          </a:bodyPr>
          <a:lstStyle/>
          <a:p>
            <a:pPr lvl="0"/>
            <a:r>
              <a:rPr lang="en-US" sz="4800" dirty="0"/>
              <a:t>Heart Disease Prediction System</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a:t>1911301042</a:t>
            </a:r>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58800" y="732971"/>
            <a:ext cx="1952171" cy="309514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558800" y="841829"/>
            <a:ext cx="2011722" cy="3693884"/>
          </a:xfrm>
        </p:spPr>
        <p:txBody>
          <a:bodyPr/>
          <a:lstStyle/>
          <a:p>
            <a:r>
              <a:rPr lang="en-US" dirty="0"/>
              <a:t>For our project, we have chosen to use a data set from </a:t>
            </a:r>
            <a:r>
              <a:rPr lang="en-US" dirty="0" err="1"/>
              <a:t>Kaggle</a:t>
            </a:r>
            <a:r>
              <a:rPr lang="en-US" dirty="0"/>
              <a:t>. </a:t>
            </a:r>
          </a:p>
          <a:p>
            <a:r>
              <a:rPr lang="en-US" dirty="0"/>
              <a:t>It consists of 18 columns, majority of them being used as factors for the prediction, while Heart Disease column will used as the target feature. </a:t>
            </a: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https://www.kaggle.com/datasets/kamilpytlak/ personal-key-indicators-of-heart-disease</a:t>
            </a:r>
            <a:endParaRPr lang="en-US" dirty="0">
              <a:solidFill>
                <a:schemeClr val="tx1"/>
              </a:solidFill>
            </a:endParaRP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139371" y="108857"/>
            <a:ext cx="6435704" cy="929293"/>
          </a:xfrm>
          <a:prstGeom prst="rect">
            <a:avLst/>
          </a:prstGeom>
        </p:spPr>
        <p:txBody>
          <a:bodyPr spcFirstLastPara="1" wrap="square" lIns="91425" tIns="91425" rIns="91425" bIns="91425" anchor="t" anchorCtr="0">
            <a:noAutofit/>
          </a:bodyPr>
          <a:lstStyle/>
          <a:p>
            <a:pPr lvl="0"/>
            <a:r>
              <a:rPr lang="en-US" dirty="0"/>
              <a:t>PL/I included what were then considered the best parts </a:t>
            </a:r>
            <a:r>
              <a:rPr lang="en-US" dirty="0" smtClean="0"/>
              <a:t>of:</a:t>
            </a:r>
            <a:endParaRPr dirty="0"/>
          </a:p>
        </p:txBody>
      </p:sp>
      <p:sp>
        <p:nvSpPr>
          <p:cNvPr id="2225" name="Google Shape;2225;p41"/>
          <p:cNvSpPr txBox="1">
            <a:spLocks noGrp="1"/>
          </p:cNvSpPr>
          <p:nvPr>
            <p:ph type="subTitle" idx="1"/>
          </p:nvPr>
        </p:nvSpPr>
        <p:spPr>
          <a:xfrm>
            <a:off x="1691664" y="1545336"/>
            <a:ext cx="2021521" cy="375000"/>
          </a:xfrm>
          <a:prstGeom prst="rect">
            <a:avLst/>
          </a:prstGeom>
        </p:spPr>
        <p:txBody>
          <a:bodyPr spcFirstLastPara="1" wrap="square" lIns="91425" tIns="91425" rIns="91425" bIns="91425" anchor="t" anchorCtr="0">
            <a:noAutofit/>
          </a:bodyPr>
          <a:lstStyle/>
          <a:p>
            <a:pPr lvl="0"/>
            <a:r>
              <a:rPr lang="en-US" sz="1800" dirty="0"/>
              <a:t>ALGOL 60</a:t>
            </a:r>
            <a:endParaRPr dirty="0"/>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lvl="0"/>
            <a:r>
              <a:rPr lang="en-US" sz="1800" dirty="0"/>
              <a:t>Fortran IV </a:t>
            </a:r>
            <a:endParaRPr dirty="0"/>
          </a:p>
        </p:txBody>
      </p:sp>
      <p:sp>
        <p:nvSpPr>
          <p:cNvPr id="2228" name="Google Shape;2228;p41"/>
          <p:cNvSpPr txBox="1">
            <a:spLocks noGrp="1"/>
          </p:cNvSpPr>
          <p:nvPr>
            <p:ph type="subTitle" idx="4"/>
          </p:nvPr>
        </p:nvSpPr>
        <p:spPr>
          <a:xfrm>
            <a:off x="5468112" y="1938528"/>
            <a:ext cx="2921146" cy="841356"/>
          </a:xfrm>
          <a:prstGeom prst="rect">
            <a:avLst/>
          </a:prstGeom>
        </p:spPr>
        <p:txBody>
          <a:bodyPr spcFirstLastPara="1" wrap="square" lIns="91425" tIns="91425" rIns="91425" bIns="91425" anchor="t" anchorCtr="0">
            <a:noAutofit/>
          </a:bodyPr>
          <a:lstStyle/>
          <a:p>
            <a:pPr lvl="0"/>
            <a:r>
              <a:rPr lang="en-US" sz="1600" dirty="0" smtClean="0"/>
              <a:t>Separate </a:t>
            </a:r>
            <a:r>
              <a:rPr lang="en-US" sz="1600" dirty="0"/>
              <a:t>compilation with communication through global data</a:t>
            </a:r>
            <a:endParaRPr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3367314" y="3026228"/>
            <a:ext cx="1814286" cy="416289"/>
          </a:xfrm>
          <a:prstGeom prst="rect">
            <a:avLst/>
          </a:prstGeom>
        </p:spPr>
        <p:txBody>
          <a:bodyPr spcFirstLastPara="1" wrap="square" lIns="91425" tIns="91425" rIns="91425" bIns="91425" anchor="t" anchorCtr="0">
            <a:noAutofit/>
          </a:bodyPr>
          <a:lstStyle/>
          <a:p>
            <a:pPr lvl="0"/>
            <a:r>
              <a:rPr lang="en-US" sz="1800" dirty="0"/>
              <a:t>COBOL 60</a:t>
            </a:r>
            <a:endParaRPr dirty="0"/>
          </a:p>
        </p:txBody>
      </p:sp>
      <p:sp>
        <p:nvSpPr>
          <p:cNvPr id="2230" name="Google Shape;2230;p41"/>
          <p:cNvSpPr txBox="1">
            <a:spLocks noGrp="1"/>
          </p:cNvSpPr>
          <p:nvPr>
            <p:ph type="subTitle" idx="6"/>
          </p:nvPr>
        </p:nvSpPr>
        <p:spPr>
          <a:xfrm>
            <a:off x="3367314" y="3442516"/>
            <a:ext cx="2322286" cy="1064169"/>
          </a:xfrm>
          <a:prstGeom prst="rect">
            <a:avLst/>
          </a:prstGeom>
        </p:spPr>
        <p:txBody>
          <a:bodyPr spcFirstLastPara="1" wrap="square" lIns="91425" tIns="91425" rIns="91425" bIns="91425" anchor="t" anchorCtr="0">
            <a:noAutofit/>
          </a:bodyPr>
          <a:lstStyle/>
          <a:p>
            <a:pPr lvl="0"/>
            <a:r>
              <a:rPr lang="en-US" sz="1600" dirty="0"/>
              <a:t>data structures, input/output, and report-generating facilities</a:t>
            </a:r>
            <a:endParaRPr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408057" y="3164114"/>
            <a:ext cx="1865087" cy="1266633"/>
          </a:xfrm>
          <a:prstGeom prst="rect">
            <a:avLst/>
          </a:prstGeom>
        </p:spPr>
        <p:txBody>
          <a:bodyPr spcFirstLastPara="1" wrap="square" lIns="91425" tIns="91425" rIns="91425" bIns="91425" anchor="t" anchorCtr="0">
            <a:noAutofit/>
          </a:bodyPr>
          <a:lstStyle/>
          <a:p>
            <a:pPr lvl="0"/>
            <a:r>
              <a:rPr lang="en-US" sz="1800" dirty="0" smtClean="0"/>
              <a:t>And an extensive </a:t>
            </a:r>
            <a:r>
              <a:rPr lang="en-US" sz="1800" dirty="0"/>
              <a:t>collection of new constructs</a:t>
            </a:r>
            <a:endParaRPr dirty="0"/>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4" name="Google Shape;2234;p41"/>
          <p:cNvSpPr txBox="1"/>
          <p:nvPr/>
        </p:nvSpPr>
        <p:spPr>
          <a:xfrm>
            <a:off x="1995714" y="3164114"/>
            <a:ext cx="1313543" cy="126663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 name="Subtitle 1"/>
          <p:cNvSpPr>
            <a:spLocks noGrp="1"/>
          </p:cNvSpPr>
          <p:nvPr>
            <p:ph type="subTitle" idx="2"/>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54"/>
          <p:cNvSpPr txBox="1">
            <a:spLocks noGrp="1"/>
          </p:cNvSpPr>
          <p:nvPr>
            <p:ph type="subTitle" idx="4"/>
          </p:nvPr>
        </p:nvSpPr>
        <p:spPr>
          <a:xfrm>
            <a:off x="5435600" y="1189171"/>
            <a:ext cx="3490686" cy="1683374"/>
          </a:xfrm>
          <a:prstGeom prst="rect">
            <a:avLst/>
          </a:prstGeom>
        </p:spPr>
        <p:txBody>
          <a:bodyPr spcFirstLastPara="1" wrap="square" lIns="91425" tIns="91425" rIns="91425" bIns="91425" anchor="t" anchorCtr="0">
            <a:noAutofit/>
          </a:bodyPr>
          <a:lstStyle/>
          <a:p>
            <a:pPr lvl="0"/>
            <a:r>
              <a:rPr lang="en-US" dirty="0"/>
              <a:t>Pointers were included as a data type</a:t>
            </a:r>
            <a:r>
              <a:rPr lang="en-US" dirty="0" smtClean="0"/>
              <a:t>.</a:t>
            </a:r>
          </a:p>
          <a:p>
            <a:pPr lvl="0"/>
            <a:r>
              <a:rPr lang="en-US" dirty="0"/>
              <a:t>Cross-sections of arrays could be referenced. </a:t>
            </a:r>
            <a:endParaRPr lang="en-US" dirty="0" smtClean="0"/>
          </a:p>
          <a:p>
            <a:pPr lvl="0"/>
            <a:r>
              <a:rPr lang="en-US" dirty="0" smtClean="0">
                <a:solidFill>
                  <a:schemeClr val="accent3">
                    <a:lumMod val="50000"/>
                  </a:schemeClr>
                </a:solidFill>
              </a:rPr>
              <a:t>For </a:t>
            </a:r>
            <a:r>
              <a:rPr lang="en-US" dirty="0">
                <a:solidFill>
                  <a:schemeClr val="accent3">
                    <a:lumMod val="50000"/>
                  </a:schemeClr>
                </a:solidFill>
              </a:rPr>
              <a:t>example, the third row of a matrix could be referenced as if it were a single-dimensioned array</a:t>
            </a:r>
            <a:r>
              <a:rPr lang="en-US" dirty="0"/>
              <a:t>.</a:t>
            </a:r>
            <a:endParaRPr dirty="0">
              <a:latin typeface="Barlow Semi Condensed"/>
              <a:ea typeface="Barlow Semi Condensed"/>
              <a:cs typeface="Barlow Semi Condensed"/>
              <a:sym typeface="Barlow Semi Condensed"/>
            </a:endParaRPr>
          </a:p>
        </p:txBody>
      </p:sp>
      <p:sp>
        <p:nvSpPr>
          <p:cNvPr id="3161" name="Google Shape;3161;p54"/>
          <p:cNvSpPr txBox="1">
            <a:spLocks noGrp="1"/>
          </p:cNvSpPr>
          <p:nvPr>
            <p:ph type="title"/>
          </p:nvPr>
        </p:nvSpPr>
        <p:spPr>
          <a:xfrm>
            <a:off x="849086" y="181429"/>
            <a:ext cx="6528864"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335708" y="2872544"/>
            <a:ext cx="1602300" cy="23778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069327" y="3873300"/>
            <a:ext cx="1602300" cy="127020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430786" y="3386400"/>
            <a:ext cx="1602300" cy="1757100"/>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9" name="Google Shape;3179;p54"/>
          <p:cNvSpPr txBox="1">
            <a:spLocks noGrp="1"/>
          </p:cNvSpPr>
          <p:nvPr>
            <p:ph type="subTitle" idx="5"/>
          </p:nvPr>
        </p:nvSpPr>
        <p:spPr>
          <a:xfrm>
            <a:off x="2593413" y="1473200"/>
            <a:ext cx="2842187" cy="2489200"/>
          </a:xfrm>
          <a:prstGeom prst="rect">
            <a:avLst/>
          </a:prstGeom>
        </p:spPr>
        <p:txBody>
          <a:bodyPr spcFirstLastPara="1" wrap="square" lIns="91425" tIns="91425" rIns="91425" bIns="91425" anchor="t" anchorCtr="0">
            <a:noAutofit/>
          </a:bodyPr>
          <a:lstStyle/>
          <a:p>
            <a:pPr lvl="0"/>
            <a:r>
              <a:rPr lang="en-US" dirty="0" smtClean="0"/>
              <a:t>Possible </a:t>
            </a:r>
            <a:r>
              <a:rPr lang="en-US" dirty="0"/>
              <a:t>to detect and handle 23 different types of exceptions, or run-time errors. </a:t>
            </a:r>
            <a:endParaRPr lang="en-US" dirty="0" smtClean="0"/>
          </a:p>
          <a:p>
            <a:pPr lvl="0"/>
            <a:endParaRPr lang="en-US" dirty="0" smtClean="0"/>
          </a:p>
          <a:p>
            <a:pPr lvl="0"/>
            <a:r>
              <a:rPr lang="en-US" dirty="0" smtClean="0"/>
              <a:t>Subprograms </a:t>
            </a:r>
            <a:r>
              <a:rPr lang="en-US" dirty="0"/>
              <a:t>were allowed to be used recursively, but the capability could be disabled, allowing more efficient linkage for </a:t>
            </a:r>
            <a:r>
              <a:rPr lang="en-US" dirty="0" smtClean="0"/>
              <a:t>non-recursive </a:t>
            </a:r>
            <a:r>
              <a:rPr lang="en-US" dirty="0"/>
              <a:t>subprograms.</a:t>
            </a:r>
            <a:endParaRPr dirty="0">
              <a:latin typeface="Barlow Semi Condensed"/>
              <a:ea typeface="Barlow Semi Condensed"/>
              <a:cs typeface="Barlow Semi Condensed"/>
              <a:sym typeface="Barlow Semi Condensed"/>
            </a:endParaRPr>
          </a:p>
        </p:txBody>
      </p:sp>
      <p:sp>
        <p:nvSpPr>
          <p:cNvPr id="3180" name="Google Shape;3180;p54"/>
          <p:cNvSpPr txBox="1">
            <a:spLocks noGrp="1"/>
          </p:cNvSpPr>
          <p:nvPr>
            <p:ph type="subTitle" idx="6"/>
          </p:nvPr>
        </p:nvSpPr>
        <p:spPr>
          <a:xfrm>
            <a:off x="152401" y="1698171"/>
            <a:ext cx="2162628" cy="2264229"/>
          </a:xfrm>
          <a:prstGeom prst="rect">
            <a:avLst/>
          </a:prstGeom>
        </p:spPr>
        <p:txBody>
          <a:bodyPr spcFirstLastPara="1" wrap="square" lIns="91425" tIns="91425" rIns="91425" bIns="91425" anchor="t" anchorCtr="0">
            <a:noAutofit/>
          </a:bodyPr>
          <a:lstStyle/>
          <a:p>
            <a:pPr lvl="0"/>
            <a:r>
              <a:rPr lang="en-US" dirty="0"/>
              <a:t>Programs were allowed to create concurrently executing subprograms. </a:t>
            </a:r>
            <a:endParaRPr lang="en-US" dirty="0" smtClean="0"/>
          </a:p>
          <a:p>
            <a:pPr lvl="0"/>
            <a:endParaRPr lang="en-US" dirty="0" smtClean="0"/>
          </a:p>
          <a:p>
            <a:pPr lvl="0"/>
            <a:r>
              <a:rPr lang="en-US" dirty="0" smtClean="0"/>
              <a:t>It was </a:t>
            </a:r>
            <a:r>
              <a:rPr lang="en-US" dirty="0"/>
              <a:t>poorly developed in PL/I.</a:t>
            </a:r>
            <a:endParaRPr dirty="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58237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Sa</a:t>
            </a:r>
            <a:r>
              <a:rPr lang="en" dirty="0" smtClean="0"/>
              <a:t>mple code</a:t>
            </a:r>
            <a:endParaRPr dirty="0"/>
          </a:p>
        </p:txBody>
      </p:sp>
      <p:grpSp>
        <p:nvGrpSpPr>
          <p:cNvPr id="3516" name="Google Shape;3516;p62"/>
          <p:cNvGrpSpPr/>
          <p:nvPr/>
        </p:nvGrpSpPr>
        <p:grpSpPr>
          <a:xfrm>
            <a:off x="2830286" y="762000"/>
            <a:ext cx="5098516" cy="382635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400" dirty="0" smtClean="0"/>
              <a:t>References</a:t>
            </a:r>
            <a:endParaRPr lang="en-US" sz="4400" dirty="0"/>
          </a:p>
        </p:txBody>
      </p:sp>
      <p:sp>
        <p:nvSpPr>
          <p:cNvPr id="3" name="Subtitle 2"/>
          <p:cNvSpPr>
            <a:spLocks noGrp="1"/>
          </p:cNvSpPr>
          <p:nvPr>
            <p:ph type="subTitle" idx="1"/>
          </p:nvPr>
        </p:nvSpPr>
        <p:spPr>
          <a:xfrm>
            <a:off x="1690914" y="1023258"/>
            <a:ext cx="5936343" cy="3802742"/>
          </a:xfrm>
        </p:spPr>
        <p:txBody>
          <a:bodyPr/>
          <a:lstStyle/>
          <a:p>
            <a:pPr algn="l"/>
            <a:r>
              <a:rPr lang="en-US" sz="1800" b="1" dirty="0"/>
              <a:t>[1]</a:t>
            </a:r>
            <a:r>
              <a:rPr lang="en-US" sz="1800" dirty="0"/>
              <a:t> CDC. Know Your Risk for Heart Disease. Accessed March 20, 2022. https://www.cdc.gov/heartdisease/risk factors.htm </a:t>
            </a:r>
          </a:p>
          <a:p>
            <a:pPr algn="l"/>
            <a:r>
              <a:rPr lang="en-US" sz="1800" b="1" dirty="0"/>
              <a:t>[2] </a:t>
            </a:r>
            <a:r>
              <a:rPr lang="en-US" sz="1800" dirty="0" err="1"/>
              <a:t>scikit</a:t>
            </a:r>
            <a:r>
              <a:rPr lang="en-US" sz="1800" dirty="0"/>
              <a:t>-learn developers. Decision Trees. Accessed March 20, 2022. https: //scikit-learn.org/stable/modules/tree.html </a:t>
            </a:r>
          </a:p>
          <a:p>
            <a:pPr algn="l"/>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algn="l"/>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algn="l"/>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Forest</a:t>
            </a:r>
          </a:p>
          <a:p>
            <a:pPr algn="l"/>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6" name="Google Shape;2156;p38"/>
          <p:cNvSpPr txBox="1">
            <a:spLocks noGrp="1"/>
          </p:cNvSpPr>
          <p:nvPr>
            <p:ph type="title" idx="2"/>
          </p:nvPr>
        </p:nvSpPr>
        <p:spPr>
          <a:xfrm>
            <a:off x="2213429" y="1081314"/>
            <a:ext cx="4506685" cy="2307772"/>
          </a:xfrm>
          <a:prstGeom prst="rect">
            <a:avLst/>
          </a:prstGeom>
        </p:spPr>
        <p:txBody>
          <a:bodyPr spcFirstLastPara="1" wrap="square" lIns="91425" tIns="91425" rIns="91425" bIns="91425" anchor="ctr" anchorCtr="0">
            <a:noAutofit/>
          </a:bodyPr>
          <a:lstStyle/>
          <a:p>
            <a:pPr lvl="0"/>
            <a:r>
              <a:rPr lang="en-US" sz="6000" dirty="0"/>
              <a:t>Introduction</a:t>
            </a:r>
            <a:endParaRPr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8172" y="573314"/>
            <a:ext cx="7112000" cy="4570186"/>
          </a:xfrm>
        </p:spPr>
        <p:txBody>
          <a:bodyPr/>
          <a:lstStyle/>
          <a:p>
            <a:r>
              <a:rPr lang="en-US" sz="1600" dirty="0"/>
              <a:t>Nowadays, an alarming amount of deaths occur due to cardiovascular diseases. Hence, it would be helpful if this threatening disease could be detected and prevented beforehand.</a:t>
            </a:r>
          </a:p>
          <a:p>
            <a:r>
              <a:rPr lang="en-US" sz="1600" dirty="0"/>
              <a:t>According to CDC reports, heart disease is one of the most frequent causes of death for most races in the United States (African Americans, American Indians and Alaska Natives, and white people). </a:t>
            </a:r>
          </a:p>
          <a:p>
            <a:r>
              <a:rPr lang="en-US" sz="1600" dirty="0"/>
              <a:t>Almost half of all Americans (47%) have at least 1 of the 3 key risk factors for heart disease: high blood pressure, high cholesterol, and smoking. </a:t>
            </a:r>
          </a:p>
          <a:p>
            <a:r>
              <a:rPr lang="en-US" sz="1600" dirty="0"/>
              <a:t>Other key indicators include diabetic status, obesity (high BMI), lack of physical activity, and excessive drinking of alcohol. It is vital in healthcare to detect and prevent factors that have the greatest influence on heart disease. </a:t>
            </a:r>
          </a:p>
          <a:p>
            <a:r>
              <a:rPr lang="en-US" sz="1600" dirty="0"/>
              <a:t>In our project, we will be taking various medical attributes of a patient as input features to predict whether the patient is likely to be diagnosed in the future with cardiovascular disease or not.</a:t>
            </a:r>
          </a:p>
          <a:p>
            <a:r>
              <a:rPr lang="en-US" sz="1600" dirty="0"/>
              <a:t>Through the application of machine learning methods, patterns can be detected to predict if a patient is likely to have a heart disease or not</a:t>
            </a:r>
          </a:p>
          <a:p>
            <a:pPr marL="139700" indent="0">
              <a:buNone/>
            </a:pPr>
            <a:endParaRPr lang="en-US" sz="1600" dirty="0"/>
          </a:p>
        </p:txBody>
      </p:sp>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4571" y="0"/>
            <a:ext cx="6865258" cy="4818743"/>
          </a:xfrm>
        </p:spPr>
        <p:txBody>
          <a:bodyPr/>
          <a:lstStyle/>
          <a:p>
            <a:r>
              <a:rPr lang="en-US" sz="1800" dirty="0" smtClean="0"/>
              <a:t>The </a:t>
            </a:r>
            <a:r>
              <a:rPr lang="en-US" sz="1800" dirty="0"/>
              <a:t>objective of the work is to predicts the occurrence of heart disease of a patient using random forest algorithm. </a:t>
            </a:r>
          </a:p>
          <a:p>
            <a:r>
              <a:rPr lang="en-US" sz="1800" dirty="0"/>
              <a:t>The dataset was accessed from </a:t>
            </a:r>
            <a:r>
              <a:rPr lang="en-US" sz="1800" dirty="0" err="1"/>
              <a:t>Kaggle</a:t>
            </a:r>
            <a:r>
              <a:rPr lang="en-US" sz="1800" dirty="0"/>
              <a:t>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err="1"/>
              <a:t>analysed</a:t>
            </a:r>
            <a:r>
              <a:rPr lang="en-US" sz="1800" dirty="0"/>
              <a:t> in </a:t>
            </a:r>
            <a:r>
              <a:rPr lang="en-US" sz="1800" dirty="0" err="1"/>
              <a:t>jupyter</a:t>
            </a:r>
            <a:r>
              <a:rPr lang="en-US" sz="1800" dirty="0"/>
              <a:t> 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a:t>
            </a:r>
            <a:r>
              <a:rPr lang="en-US" sz="1800" dirty="0" err="1"/>
              <a:t>jupyter</a:t>
            </a:r>
            <a:r>
              <a:rPr lang="en-US" sz="1800" dirty="0"/>
              <a:t> notebook. </a:t>
            </a:r>
          </a:p>
          <a:p>
            <a:endParaRPr lang="en-US" sz="1800" dirty="0"/>
          </a:p>
          <a:p>
            <a:endParaRPr lang="en-US" sz="1800" dirty="0"/>
          </a:p>
        </p:txBody>
      </p:sp>
      <p:sp>
        <p:nvSpPr>
          <p:cNvPr id="4" name="Title 1"/>
          <p:cNvSpPr>
            <a:spLocks noGrp="1"/>
          </p:cNvSpPr>
          <p:nvPr>
            <p:ph type="title"/>
          </p:nvPr>
        </p:nvSpPr>
        <p:spPr>
          <a:xfrm>
            <a:off x="116115" y="566057"/>
            <a:ext cx="1748971" cy="3316514"/>
          </a:xfrm>
        </p:spPr>
        <p:txBody>
          <a:bodyPr/>
          <a:lstStyle/>
          <a:p>
            <a:r>
              <a:rPr lang="en-US" sz="2000" b="1" dirty="0"/>
              <a:t>Prediction of Heart Diseases using Random Forest (</a:t>
            </a:r>
            <a:r>
              <a:rPr lang="en-US" sz="2000" b="1" dirty="0" err="1"/>
              <a:t>Madhumita</a:t>
            </a:r>
            <a:r>
              <a:rPr lang="en-US" sz="2000" b="1" dirty="0"/>
              <a:t> Pal, </a:t>
            </a:r>
            <a:r>
              <a:rPr lang="en-US" sz="2000" b="1" dirty="0" err="1"/>
              <a:t>Smita</a:t>
            </a:r>
            <a:r>
              <a:rPr lang="en-US" sz="2000" b="1" dirty="0"/>
              <a:t> </a:t>
            </a:r>
            <a:r>
              <a:rPr lang="en-US" sz="2000" b="1" dirty="0" err="1"/>
              <a:t>Parija</a:t>
            </a:r>
            <a:r>
              <a:rPr lang="en-US" sz="2000" b="1"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47258" y="50800"/>
            <a:ext cx="6596742" cy="4992914"/>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p>
          <a:p>
            <a:endParaRPr lang="en-US" sz="1800" dirty="0"/>
          </a:p>
        </p:txBody>
      </p:sp>
    </p:spTree>
    <p:extLst>
      <p:ext uri="{BB962C8B-B14F-4D97-AF65-F5344CB8AC3E}">
        <p14:creationId xmlns:p14="http://schemas.microsoft.com/office/powerpoint/2010/main" val="400733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88229" y="101600"/>
            <a:ext cx="4876799" cy="4971143"/>
          </a:xfrm>
        </p:spPr>
        <p:txBody>
          <a:bodyPr/>
          <a:lstStyle/>
          <a:p>
            <a:r>
              <a:rPr lang="en-US" sz="1600" dirty="0" smtClean="0"/>
              <a:t>Many </a:t>
            </a:r>
            <a:r>
              <a:rPr lang="en-US" sz="1600" dirty="0"/>
              <a:t>proposed the application of a machine-learning algorithm to diagnose/predict coronary heart disease, but have not given perfect results. </a:t>
            </a:r>
          </a:p>
          <a:p>
            <a:r>
              <a:rPr lang="en-US" sz="1600" dirty="0"/>
              <a:t>Experimental results show that bagging techniques can reduce misclassified predictions of coronary heart disease. To reduce misclassification prediction of coronary heart disease, the ensemble bagging algorithm is applied because it can improve classification accuracy. </a:t>
            </a:r>
          </a:p>
          <a:p>
            <a:r>
              <a:rPr lang="en-US" sz="1600" dirty="0"/>
              <a:t>They compared the basic model applied by the Random Forest algorithm without being optimized to a model integrating Random Forest with bagging techniques. The prediction of coronary heart disease using the Random Forest algorithm with bagging techniques to have a better performance compared to the Random Forest algorithm without being optimized. The accuracy and AUC performance models have the same high values for the Random Forest algorithm with the bagging technique.</a:t>
            </a:r>
          </a:p>
          <a:p>
            <a:endParaRPr lang="en-US" sz="1600" dirty="0"/>
          </a:p>
        </p:txBody>
      </p:sp>
      <p:sp>
        <p:nvSpPr>
          <p:cNvPr id="4" name="Title 1"/>
          <p:cNvSpPr>
            <a:spLocks noGrp="1"/>
          </p:cNvSpPr>
          <p:nvPr>
            <p:ph type="title"/>
          </p:nvPr>
        </p:nvSpPr>
        <p:spPr>
          <a:xfrm>
            <a:off x="268513" y="1262743"/>
            <a:ext cx="2445657" cy="2808514"/>
          </a:xfrm>
        </p:spPr>
        <p:txBody>
          <a:bodyPr/>
          <a:lstStyle/>
          <a:p>
            <a:r>
              <a:rPr lang="en-US" sz="1800" b="1" dirty="0"/>
              <a:t>Bagging Technique to Reduce Misclassification in Coronary Heart Disease Prediction Based on Random Forest (A </a:t>
            </a:r>
            <a:r>
              <a:rPr lang="en-US" sz="1800" b="1" dirty="0" err="1"/>
              <a:t>Saifudin</a:t>
            </a:r>
            <a:r>
              <a:rPr lang="en-US" sz="1800" b="1" dirty="0"/>
              <a:t>, U.U </a:t>
            </a:r>
            <a:r>
              <a:rPr lang="en-US" sz="1800" b="1" dirty="0" err="1"/>
              <a:t>Nabillah</a:t>
            </a:r>
            <a:r>
              <a:rPr lang="en-US" sz="1800" b="1" dirty="0"/>
              <a:t>, </a:t>
            </a:r>
            <a:r>
              <a:rPr lang="en-US" sz="1800" b="1" dirty="0" err="1"/>
              <a:t>Yulianti</a:t>
            </a:r>
            <a:r>
              <a:rPr lang="en-US" sz="1800" b="1" dirty="0"/>
              <a:t> and T </a:t>
            </a:r>
            <a:r>
              <a:rPr lang="en-US" sz="1800" b="1" dirty="0" err="1"/>
              <a:t>Desyani</a:t>
            </a:r>
            <a:r>
              <a:rPr lang="en-US" sz="1800" b="1" dirty="0"/>
              <a:t>)</a:t>
            </a:r>
            <a:br>
              <a:rPr lang="en-US" sz="1800" b="1" dirty="0"/>
            </a:br>
            <a:endParaRPr lang="en-US" sz="1800" dirty="0"/>
          </a:p>
        </p:txBody>
      </p:sp>
    </p:spTree>
    <p:extLst>
      <p:ext uri="{BB962C8B-B14F-4D97-AF65-F5344CB8AC3E}">
        <p14:creationId xmlns:p14="http://schemas.microsoft.com/office/powerpoint/2010/main" val="376162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161143" y="239485"/>
            <a:ext cx="7373257" cy="1074057"/>
          </a:xfrm>
          <a:prstGeom prst="rect">
            <a:avLst/>
          </a:prstGeom>
        </p:spPr>
        <p:txBody>
          <a:bodyPr spcFirstLastPara="1" wrap="square" lIns="91425" tIns="91425" rIns="91425" bIns="91425" anchor="t" anchorCtr="0">
            <a:noAutofit/>
          </a:bodyPr>
          <a:lstStyle/>
          <a:p>
            <a:pPr lvl="0"/>
            <a:r>
              <a:rPr lang="en-US" sz="2000" dirty="0"/>
              <a:t>The design effort began when IBM and SHARE formed the Advanced </a:t>
            </a:r>
            <a:r>
              <a:rPr lang="en-US" sz="2000" dirty="0" smtClean="0"/>
              <a:t>Language </a:t>
            </a:r>
            <a:r>
              <a:rPr lang="en-US" sz="2000" dirty="0"/>
              <a:t>Development Committee of the SHARE Fortran Project in October 1963.</a:t>
            </a:r>
            <a:endParaRPr sz="2000" dirty="0"/>
          </a:p>
        </p:txBody>
      </p:sp>
      <p:sp>
        <p:nvSpPr>
          <p:cNvPr id="2199" name="Google Shape;2199;p40"/>
          <p:cNvSpPr txBox="1">
            <a:spLocks noGrp="1"/>
          </p:cNvSpPr>
          <p:nvPr>
            <p:ph type="subTitle" idx="4"/>
          </p:nvPr>
        </p:nvSpPr>
        <p:spPr>
          <a:xfrm>
            <a:off x="3352801" y="1887653"/>
            <a:ext cx="2694686" cy="1871546"/>
          </a:xfrm>
          <a:prstGeom prst="rect">
            <a:avLst/>
          </a:prstGeom>
        </p:spPr>
        <p:txBody>
          <a:bodyPr spcFirstLastPara="1" wrap="square" lIns="91425" tIns="91425" rIns="91425" bIns="91425" anchor="t" anchorCtr="0">
            <a:noAutofit/>
          </a:bodyPr>
          <a:lstStyle/>
          <a:p>
            <a:r>
              <a:rPr lang="en-US" dirty="0"/>
              <a:t>Initial design concept was that the new language would be an extension of Fortran </a:t>
            </a:r>
            <a:r>
              <a:rPr lang="en-US" dirty="0" smtClean="0"/>
              <a:t>IV, but this was quickly dropped. </a:t>
            </a:r>
            <a:endParaRPr lang="en-US" dirty="0"/>
          </a:p>
          <a:p>
            <a:r>
              <a:rPr lang="en-US" dirty="0"/>
              <a:t>Until 1965, the language was known as NPL (New Programming Language). </a:t>
            </a:r>
          </a:p>
        </p:txBody>
      </p:sp>
      <p:sp>
        <p:nvSpPr>
          <p:cNvPr id="2200" name="Google Shape;2200;p40"/>
          <p:cNvSpPr txBox="1">
            <a:spLocks noGrp="1"/>
          </p:cNvSpPr>
          <p:nvPr>
            <p:ph type="subTitle" idx="5"/>
          </p:nvPr>
        </p:nvSpPr>
        <p:spPr>
          <a:xfrm>
            <a:off x="979714" y="1908359"/>
            <a:ext cx="1809314" cy="2012457"/>
          </a:xfrm>
          <a:prstGeom prst="rect">
            <a:avLst/>
          </a:prstGeom>
        </p:spPr>
        <p:txBody>
          <a:bodyPr spcFirstLastPara="1" wrap="square" lIns="91425" tIns="91425" rIns="91425" bIns="91425" anchor="t" anchorCtr="0">
            <a:noAutofit/>
          </a:bodyPr>
          <a:lstStyle/>
          <a:p>
            <a:pPr lvl="0"/>
            <a:r>
              <a:rPr lang="en-US" dirty="0" smtClean="0"/>
              <a:t>They </a:t>
            </a:r>
            <a:r>
              <a:rPr lang="en-US" dirty="0"/>
              <a:t>met and formed a subcommittee called the 3 × 3 Committee, </a:t>
            </a:r>
            <a:r>
              <a:rPr lang="en-US" dirty="0" smtClean="0"/>
              <a:t>as </a:t>
            </a:r>
            <a:r>
              <a:rPr lang="en-US" dirty="0"/>
              <a:t>it had three members </a:t>
            </a:r>
            <a:r>
              <a:rPr lang="en-US" dirty="0" smtClean="0"/>
              <a:t>each from </a:t>
            </a:r>
            <a:r>
              <a:rPr lang="en-US" dirty="0"/>
              <a:t>IBM </a:t>
            </a:r>
            <a:r>
              <a:rPr lang="en-US" dirty="0" smtClean="0"/>
              <a:t>and SHARE</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709632" y="1420341"/>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511494" y="1403331"/>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579587" y="1791073"/>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5" name="Subtitle 4"/>
          <p:cNvSpPr>
            <a:spLocks noGrp="1"/>
          </p:cNvSpPr>
          <p:nvPr>
            <p:ph type="subTitle" idx="6"/>
          </p:nvPr>
        </p:nvSpPr>
        <p:spPr>
          <a:xfrm>
            <a:off x="6611260" y="2286000"/>
            <a:ext cx="2358569" cy="2540891"/>
          </a:xfrm>
        </p:spPr>
        <p:txBody>
          <a:bodyPr/>
          <a:lstStyle/>
          <a:p>
            <a:r>
              <a:rPr lang="en-US" sz="1800" dirty="0">
                <a:solidFill>
                  <a:schemeClr val="tx1"/>
                </a:solidFill>
                <a:latin typeface="Bahnschrift Light Condensed" panose="020B0502040204020203" pitchFamily="34" charset="0"/>
              </a:rPr>
              <a:t>In 1965, the name was changed to PL/I to avoid the </a:t>
            </a:r>
            <a:r>
              <a:rPr lang="en-US" sz="1800" dirty="0" smtClean="0">
                <a:solidFill>
                  <a:schemeClr val="tx1"/>
                </a:solidFill>
                <a:latin typeface="Bahnschrift Light Condensed" panose="020B0502040204020203" pitchFamily="34" charset="0"/>
              </a:rPr>
              <a:t>confusion with </a:t>
            </a:r>
            <a:r>
              <a:rPr lang="en-US" sz="1800" dirty="0">
                <a:solidFill>
                  <a:schemeClr val="tx1"/>
                </a:solidFill>
                <a:latin typeface="Bahnschrift Light Condensed" panose="020B0502040204020203" pitchFamily="34" charset="0"/>
              </a:rPr>
              <a:t>the National Physical Laboratory in </a:t>
            </a:r>
            <a:r>
              <a:rPr lang="en-US" sz="1800" dirty="0" smtClean="0">
                <a:solidFill>
                  <a:schemeClr val="tx1"/>
                </a:solidFill>
                <a:latin typeface="Bahnschrift Light Condensed" panose="020B0502040204020203" pitchFamily="34" charset="0"/>
              </a:rPr>
              <a:t>England.</a:t>
            </a:r>
          </a:p>
          <a:p>
            <a:pPr algn="l"/>
            <a:r>
              <a:rPr lang="en-US" dirty="0" smtClean="0">
                <a:solidFill>
                  <a:schemeClr val="accent1">
                    <a:lumMod val="75000"/>
                  </a:schemeClr>
                </a:solidFill>
                <a:latin typeface="Bahnschrift Light Condensed" panose="020B0502040204020203" pitchFamily="34" charset="0"/>
              </a:rPr>
              <a:t>The </a:t>
            </a:r>
            <a:r>
              <a:rPr lang="en-US" dirty="0">
                <a:solidFill>
                  <a:schemeClr val="accent1">
                    <a:lumMod val="75000"/>
                  </a:schemeClr>
                </a:solidFill>
                <a:latin typeface="Bahnschrift Light Condensed" panose="020B0502040204020203" pitchFamily="34" charset="0"/>
              </a:rPr>
              <a:t>first compiler was delivered in 1966. The Standard for PL/I was approved in 1976.</a:t>
            </a:r>
          </a:p>
        </p:txBody>
      </p:sp>
      <p:sp>
        <p:nvSpPr>
          <p:cNvPr id="38" name="TextBox 37"/>
          <p:cNvSpPr txBox="1"/>
          <p:nvPr/>
        </p:nvSpPr>
        <p:spPr>
          <a:xfrm>
            <a:off x="3418114" y="3534229"/>
            <a:ext cx="2936847" cy="1292662"/>
          </a:xfrm>
          <a:prstGeom prst="rect">
            <a:avLst/>
          </a:prstGeom>
          <a:noFill/>
        </p:spPr>
        <p:txBody>
          <a:bodyPr wrap="square" rtlCol="0">
            <a:spAutoFit/>
          </a:bodyPr>
          <a:lstStyle/>
          <a:p>
            <a:endParaRPr lang="en-US" sz="1600" dirty="0"/>
          </a:p>
          <a:p>
            <a:r>
              <a:rPr lang="en-US" sz="1600" dirty="0">
                <a:solidFill>
                  <a:schemeClr val="accent2">
                    <a:lumMod val="75000"/>
                  </a:schemeClr>
                </a:solidFill>
                <a:latin typeface="Bahnschrift Light Condensed" panose="020B0502040204020203" pitchFamily="34" charset="0"/>
              </a:rPr>
              <a:t>The first published report on NPL was given at the SHARE meeting in March 1964.</a:t>
            </a:r>
          </a:p>
          <a:p>
            <a:endParaRPr lang="en-US" dirty="0"/>
          </a:p>
        </p:txBody>
      </p:sp>
      <p:sp>
        <p:nvSpPr>
          <p:cNvPr id="39" name="TextBox 38"/>
          <p:cNvSpPr txBox="1"/>
          <p:nvPr/>
        </p:nvSpPr>
        <p:spPr>
          <a:xfrm>
            <a:off x="544285" y="3824514"/>
            <a:ext cx="2735943" cy="830997"/>
          </a:xfrm>
          <a:prstGeom prst="rect">
            <a:avLst/>
          </a:prstGeom>
          <a:noFill/>
        </p:spPr>
        <p:txBody>
          <a:bodyPr wrap="square" rtlCol="0">
            <a:spAutoFit/>
          </a:bodyPr>
          <a:lstStyle/>
          <a:p>
            <a:r>
              <a:rPr lang="en-US" sz="1600" dirty="0">
                <a:solidFill>
                  <a:schemeClr val="accent2">
                    <a:lumMod val="75000"/>
                  </a:schemeClr>
                </a:solidFill>
                <a:latin typeface="Bahnschrift Light Condensed" panose="020B0502040204020203" pitchFamily="34" charset="0"/>
              </a:rPr>
              <a:t>The 3 × 3 Committee met for three or four days every other week to design the </a:t>
            </a:r>
            <a:r>
              <a:rPr lang="en-US" sz="1600" dirty="0" smtClean="0">
                <a:solidFill>
                  <a:schemeClr val="accent2">
                    <a:lumMod val="75000"/>
                  </a:schemeClr>
                </a:solidFill>
                <a:latin typeface="Bahnschrift Light Condensed" panose="020B0502040204020203" pitchFamily="34" charset="0"/>
              </a:rPr>
              <a:t>language</a:t>
            </a:r>
            <a:r>
              <a:rPr lang="en-US" sz="1600" dirty="0">
                <a:solidFill>
                  <a:schemeClr val="accent2">
                    <a:lumMod val="75000"/>
                  </a:schemeClr>
                </a:solidFill>
                <a:latin typeface="Bahnschrift Light Condensed" panose="020B0502040204020203"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55"/>
          <p:cNvSpPr txBox="1">
            <a:spLocks noGrp="1"/>
          </p:cNvSpPr>
          <p:nvPr>
            <p:ph type="title"/>
          </p:nvPr>
        </p:nvSpPr>
        <p:spPr>
          <a:xfrm>
            <a:off x="2315029" y="1509486"/>
            <a:ext cx="4213799" cy="1334214"/>
          </a:xfrm>
          <a:prstGeom prst="rect">
            <a:avLst/>
          </a:prstGeom>
        </p:spPr>
        <p:txBody>
          <a:bodyPr spcFirstLastPara="1" wrap="square" lIns="91425" tIns="91425" rIns="91425" bIns="91425" anchor="ctr" anchorCtr="0">
            <a:noAutofit/>
          </a:bodyPr>
          <a:lstStyle/>
          <a:p>
            <a:pPr lvl="0"/>
            <a:r>
              <a:rPr lang="en-US" sz="6000" dirty="0"/>
              <a:t>Methodology</a:t>
            </a:r>
            <a:endParaRPr sz="12800" dirty="0"/>
          </a:p>
        </p:txBody>
      </p:sp>
      <p:sp>
        <p:nvSpPr>
          <p:cNvPr id="3" name="Rounded Rectangle 2"/>
          <p:cNvSpPr/>
          <p:nvPr/>
        </p:nvSpPr>
        <p:spPr>
          <a:xfrm>
            <a:off x="1320801" y="2894500"/>
            <a:ext cx="6741885" cy="146704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936;p51"/>
          <p:cNvSpPr txBox="1">
            <a:spLocks noGrp="1"/>
          </p:cNvSpPr>
          <p:nvPr>
            <p:ph type="subTitle" idx="4294967295"/>
          </p:nvPr>
        </p:nvSpPr>
        <p:spPr>
          <a:xfrm>
            <a:off x="1785257" y="2975429"/>
            <a:ext cx="6045200" cy="1770742"/>
          </a:xfrm>
          <a:prstGeom prst="rect">
            <a:avLst/>
          </a:prstGeom>
        </p:spPr>
        <p:txBody>
          <a:bodyPr spcFirstLastPara="1" wrap="square" lIns="91425" tIns="91425" rIns="91425" bIns="91425" anchor="t" anchorCtr="0">
            <a:noAutofit/>
          </a:bodyPr>
          <a:lstStyle/>
          <a:p>
            <a:r>
              <a:rPr lang="en-US" sz="2400" dirty="0"/>
              <a:t>For this project, we have chosen to use the Decision-Tree Classifier algorithm to predict the </a:t>
            </a:r>
            <a:r>
              <a:rPr lang="en-US" sz="2400" dirty="0" smtClean="0"/>
              <a:t>results.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1115</TotalTime>
  <Words>1177</Words>
  <Application>Microsoft Office PowerPoint</Application>
  <PresentationFormat>On-screen Show (16:9)</PresentationFormat>
  <Paragraphs>69</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Barlow Semi Condensed Medium</vt:lpstr>
      <vt:lpstr>Arial</vt:lpstr>
      <vt:lpstr>Bahnschrift Light Condensed</vt:lpstr>
      <vt:lpstr>Barlow Semi Condensed</vt:lpstr>
      <vt:lpstr>Fjalla One</vt:lpstr>
      <vt:lpstr>Technology Consulting by Slidesgo</vt:lpstr>
      <vt:lpstr>Heart Disease Prediction System</vt:lpstr>
      <vt:lpstr>Introduction</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Yulianti and T Desyani) </vt:lpstr>
      <vt:lpstr>The design effort began when IBM and SHARE formed the Advanced Language Development Committee of the SHARE Fortran Project in October 1963.</vt:lpstr>
      <vt:lpstr>Methodology</vt:lpstr>
      <vt:lpstr>Data set</vt:lpstr>
      <vt:lpstr>PL/I included what were then considered the best parts of:</vt:lpstr>
      <vt:lpstr>Results and Analysis</vt:lpstr>
      <vt:lpstr>Conclusion</vt:lpstr>
      <vt:lpstr>Sample code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43</cp:revision>
  <dcterms:modified xsi:type="dcterms:W3CDTF">2022-04-21T19:28:24Z</dcterms:modified>
</cp:coreProperties>
</file>