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58" r:id="rId6"/>
    <p:sldId id="267" r:id="rId7"/>
    <p:sldId id="26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099" autoAdjust="0"/>
  </p:normalViewPr>
  <p:slideViewPr>
    <p:cSldViewPr snapToGrid="0">
      <p:cViewPr>
        <p:scale>
          <a:sx n="100" d="100"/>
          <a:sy n="100" d="100"/>
        </p:scale>
        <p:origin x="1258" y="331"/>
      </p:cViewPr>
      <p:guideLst/>
    </p:cSldViewPr>
  </p:slideViewPr>
  <p:notesTextViewPr>
    <p:cViewPr>
      <p:scale>
        <a:sx n="1" d="1"/>
        <a:sy n="1" d="1"/>
      </p:scale>
      <p:origin x="0" y="-5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A069-BA3D-46A6-8556-56944FDB635F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1977-5685-4D41-84BF-DDDC42B2F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Simon’s feedback:</a:t>
            </a:r>
          </a:p>
          <a:p>
            <a:r>
              <a:rPr lang="en-CA" dirty="0"/>
              <a:t>- Liked the Outline and the simplicity of the Objective slide</a:t>
            </a:r>
          </a:p>
          <a:p>
            <a:r>
              <a:rPr lang="en-CA" dirty="0"/>
              <a:t>- IDEs/Packages</a:t>
            </a:r>
            <a:r>
              <a:rPr lang="en-CA" baseline="0" dirty="0"/>
              <a:t> are less important; classifier types are more important.</a:t>
            </a: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- Could use correlation matrix to explain</a:t>
            </a:r>
            <a:r>
              <a:rPr lang="en-CA" baseline="0" dirty="0"/>
              <a:t> Urban importance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Try to compare model accuracy to some kind of baseline (from Garrett: “based on the data there are 614 entries, 422 approved so 68.7% approval rate”)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Keep track of how metrics change when adding/removing features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Zain’s comments on </a:t>
            </a:r>
            <a:r>
              <a:rPr lang="en-CA" dirty="0" err="1"/>
              <a:t>Miniproject</a:t>
            </a:r>
            <a:r>
              <a:rPr lang="en-CA" baseline="0" dirty="0"/>
              <a:t> 3: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Analyse dataset for bias (e.g. more male data than female) and pick equal amount of data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Anurag’s comments on </a:t>
            </a:r>
            <a:r>
              <a:rPr lang="en-CA" dirty="0" err="1"/>
              <a:t>Miniproject</a:t>
            </a:r>
            <a:r>
              <a:rPr lang="en-CA" baseline="0" dirty="0"/>
              <a:t> 2</a:t>
            </a:r>
            <a:r>
              <a:rPr lang="en-CA" dirty="0"/>
              <a:t>:</a:t>
            </a:r>
          </a:p>
          <a:p>
            <a:pPr marL="171450" indent="-171450">
              <a:buFontTx/>
              <a:buChar char="-"/>
            </a:pPr>
            <a:r>
              <a:rPr lang="en-CA" dirty="0"/>
              <a:t>Real-life data science projects typically are</a:t>
            </a:r>
            <a:r>
              <a:rPr lang="en-CA" baseline="0" dirty="0"/>
              <a:t> at least 3 months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No code at all, or screenshots from </a:t>
            </a:r>
            <a:r>
              <a:rPr lang="en-CA" baseline="0" dirty="0" err="1"/>
              <a:t>Jupyter</a:t>
            </a:r>
            <a:r>
              <a:rPr lang="en-CA" baseline="0" dirty="0"/>
              <a:t> labs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Don’t make your audience work for your visualizations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Evaluate presentation from this perspective: “you are an owner of a company, and somebody presents you this presentation”.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Focus on the big picture and the business problems you are solving. (How does the business earn money?)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Practice talking to non-technical audience (how to explain API to a 5 year-old)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92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aseline="0" dirty="0"/>
              <a:t>Not only automate it, but deploy to cloud.</a:t>
            </a:r>
            <a:endParaRPr lang="en-CA" sz="1200" dirty="0"/>
          </a:p>
          <a:p>
            <a:pPr marL="0" indent="0">
              <a:buFontTx/>
              <a:buNone/>
            </a:pPr>
            <a:endParaRPr lang="en-CA" sz="1200" dirty="0"/>
          </a:p>
          <a:p>
            <a:pPr marL="0" indent="0">
              <a:buFontTx/>
              <a:buNone/>
            </a:pPr>
            <a:r>
              <a:rPr lang="en-CA" sz="1200"/>
              <a:t>Approval/denial</a:t>
            </a:r>
            <a:r>
              <a:rPr lang="en-CA" sz="1200" baseline="0"/>
              <a:t> factors </a:t>
            </a:r>
            <a:r>
              <a:rPr lang="en-CA" sz="1200"/>
              <a:t>are </a:t>
            </a:r>
            <a:r>
              <a:rPr lang="en-CA" sz="1200" dirty="0"/>
              <a:t>hypotheses!</a:t>
            </a:r>
          </a:p>
          <a:p>
            <a:pPr marL="0" indent="0">
              <a:buFontTx/>
              <a:buNone/>
            </a:pP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39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0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43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71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Other factors are more important for rural applicants since the denials and approvals are closer in</a:t>
            </a:r>
            <a:r>
              <a:rPr lang="en-CA" sz="1200" baseline="0" dirty="0"/>
              <a:t> number.</a:t>
            </a:r>
            <a:endParaRPr lang="en-CA" sz="1200" dirty="0"/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82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/>
              <a:t>Top 20 features.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Urban importance could be a combination of factors.</a:t>
            </a:r>
            <a:r>
              <a:rPr lang="en-CA" baseline="0" dirty="0"/>
              <a:t> Perhaps higher average income, or the model picked up on other behavior.</a:t>
            </a:r>
            <a:endParaRPr lang="en-CA" dirty="0"/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x1: Married?</a:t>
            </a:r>
          </a:p>
          <a:p>
            <a:pPr marL="0" indent="0">
              <a:buFontTx/>
              <a:buNone/>
            </a:pPr>
            <a:r>
              <a:rPr lang="en-CA" dirty="0"/>
              <a:t>x2: Number of dependents</a:t>
            </a:r>
          </a:p>
          <a:p>
            <a:pPr marL="0" indent="0">
              <a:buFontTx/>
              <a:buNone/>
            </a:pPr>
            <a:r>
              <a:rPr lang="en-CA" dirty="0"/>
              <a:t>x4: Self-employed?</a:t>
            </a:r>
          </a:p>
          <a:p>
            <a:pPr marL="0" indent="0">
              <a:buFontTx/>
              <a:buNone/>
            </a:pPr>
            <a:r>
              <a:rPr lang="en-CA" dirty="0"/>
              <a:t>x6: Credit History?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00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Nik</a:t>
            </a:r>
          </a:p>
          <a:p>
            <a:endParaRPr lang="en-CA" dirty="0"/>
          </a:p>
          <a:p>
            <a:r>
              <a:rPr lang="en-CA" dirty="0"/>
              <a:t>- Code</a:t>
            </a:r>
            <a:r>
              <a:rPr lang="en-CA" baseline="0" dirty="0"/>
              <a:t> reusability: code developed during pre-pipeline stage needed a fair amount of rework before using in pipeline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1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38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9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2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51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47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0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82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5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12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27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06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78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5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59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92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0D1F-8DC8-452B-B505-1D78AF183F5D}" type="datetimeFigureOut">
              <a:rPr lang="en-CA" smtClean="0"/>
              <a:t>9/3/2021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83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Miniproject</a:t>
            </a:r>
            <a:r>
              <a:rPr lang="en-CA" dirty="0"/>
              <a:t> 4:</a:t>
            </a:r>
            <a:br>
              <a:rPr lang="en-CA" dirty="0"/>
            </a:br>
            <a:r>
              <a:rPr lang="en-CA" dirty="0"/>
              <a:t>Loan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46" y="5492978"/>
            <a:ext cx="6987645" cy="125299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Niklas Bergen</a:t>
            </a:r>
          </a:p>
          <a:p>
            <a:pPr algn="l"/>
            <a:r>
              <a:rPr lang="en-CA" dirty="0"/>
              <a:t>September 3, 2021</a:t>
            </a:r>
          </a:p>
        </p:txBody>
      </p:sp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Methods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/>
          <p:nvPr/>
        </p:nvSpPr>
        <p:spPr>
          <a:xfrm>
            <a:off x="0" y="-53172"/>
            <a:ext cx="12260580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4" name="Picture 10" descr="http://fsco.ucoz.com/Raitis/application_denied_sta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4" y="279182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ctiverain.com/image_store/uploads/agents/susanneal/files/Loan-approval-sta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97" y="2895433"/>
            <a:ext cx="2933065" cy="23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741" y="1752599"/>
            <a:ext cx="59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/>
              <a:t>Automate loan approval process</a:t>
            </a:r>
          </a:p>
        </p:txBody>
      </p:sp>
      <p:pic>
        <p:nvPicPr>
          <p:cNvPr id="1030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31531" flipH="1">
            <a:off x="10146211" y="4793199"/>
            <a:ext cx="1045382" cy="104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9432450" y="5977450"/>
            <a:ext cx="2472902" cy="464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rgbClr val="FF0000"/>
                </a:solidFill>
              </a:rPr>
              <a:t>No credit history</a:t>
            </a:r>
            <a:endParaRPr lang="en-CA" sz="2000" dirty="0"/>
          </a:p>
        </p:txBody>
      </p:sp>
      <p:pic>
        <p:nvPicPr>
          <p:cNvPr id="19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51421" flipH="1">
            <a:off x="1893954" y="3198993"/>
            <a:ext cx="1275692" cy="127195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0" name="Content Placeholder 7"/>
          <p:cNvSpPr txBox="1">
            <a:spLocks/>
          </p:cNvSpPr>
          <p:nvPr/>
        </p:nvSpPr>
        <p:spPr>
          <a:xfrm>
            <a:off x="986009" y="2685028"/>
            <a:ext cx="2472902" cy="4741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Self-employed</a:t>
            </a:r>
            <a:endParaRPr lang="en-CA" sz="2000" dirty="0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6642843" y="2858225"/>
            <a:ext cx="2859297" cy="464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rgbClr val="FF0000"/>
                </a:solidFill>
              </a:rPr>
              <a:t>High Loan, Short Term</a:t>
            </a:r>
            <a:endParaRPr lang="en-CA" sz="2000" dirty="0"/>
          </a:p>
        </p:txBody>
      </p:sp>
      <p:pic>
        <p:nvPicPr>
          <p:cNvPr id="15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25179" flipH="1">
            <a:off x="7878391" y="3442426"/>
            <a:ext cx="1175428" cy="11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2550" flipH="1">
            <a:off x="4049322" y="4639518"/>
            <a:ext cx="1275692" cy="127195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7" name="Content Placeholder 7"/>
          <p:cNvSpPr txBox="1">
            <a:spLocks/>
          </p:cNvSpPr>
          <p:nvPr/>
        </p:nvSpPr>
        <p:spPr>
          <a:xfrm>
            <a:off x="3059551" y="5977450"/>
            <a:ext cx="2472902" cy="657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High Income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3703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0" y="-53172"/>
            <a:ext cx="12260580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1" y="54743"/>
            <a:ext cx="3537269" cy="1050158"/>
          </a:xfrm>
        </p:spPr>
        <p:txBody>
          <a:bodyPr>
            <a:normAutofit/>
          </a:bodyPr>
          <a:lstStyle/>
          <a:p>
            <a:r>
              <a:rPr lang="en-CA" sz="5400" dirty="0"/>
              <a:t>Workflow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91" y="878127"/>
            <a:ext cx="9183689" cy="58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/>
          <p:nvPr/>
        </p:nvSpPr>
        <p:spPr>
          <a:xfrm>
            <a:off x="0" y="-98892"/>
            <a:ext cx="12283440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Methods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4" y="1680314"/>
            <a:ext cx="1894154" cy="2195640"/>
          </a:xfrm>
        </p:spPr>
      </p:pic>
      <p:sp>
        <p:nvSpPr>
          <p:cNvPr id="9" name="TextBox 8"/>
          <p:cNvSpPr txBox="1"/>
          <p:nvPr/>
        </p:nvSpPr>
        <p:spPr>
          <a:xfrm>
            <a:off x="7977405" y="6030416"/>
            <a:ext cx="185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Packages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4293" y="6025792"/>
            <a:ext cx="213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4"/>
                </a:solidFill>
              </a:rPr>
              <a:t>Primary 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097" y="1608881"/>
            <a:ext cx="3284221" cy="4994415"/>
          </a:xfrm>
          <a:prstGeom prst="rect">
            <a:avLst/>
          </a:prstGeom>
          <a:noFill/>
          <a:ln w="57150">
            <a:solidFill>
              <a:srgbClr val="922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6586188" y="1608881"/>
            <a:ext cx="4291996" cy="4994415"/>
          </a:xfrm>
          <a:prstGeom prst="rect">
            <a:avLst/>
          </a:prstGeom>
          <a:noFill/>
          <a:ln w="57150">
            <a:solidFill>
              <a:srgbClr val="0D6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https://futurumresearch.com/wp-content/uploads/2020/01/aw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63" y="3875954"/>
            <a:ext cx="2726097" cy="204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veripedia-storage.s3.amazonaws.com/ProfilePicture/en/Plotly__a0a015/Plotly-logo-01-square.png__9527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20" y="1892845"/>
            <a:ext cx="1622203" cy="156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0*j9TC7PTOq1YaQ5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36" y="3459669"/>
            <a:ext cx="2295364" cy="123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freecodecamp.org/news/content/images/2020/07/panda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20" y="2171812"/>
            <a:ext cx="1984382" cy="8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32086" y="4864989"/>
            <a:ext cx="3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i="1" dirty="0" err="1"/>
              <a:t>RidgeClassifier</a:t>
            </a:r>
            <a:endParaRPr lang="en-CA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i="1" dirty="0" err="1"/>
              <a:t>RandomForestClassifier</a:t>
            </a:r>
            <a:endParaRPr lang="en-CA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i="1" dirty="0" err="1"/>
              <a:t>GradientBoostingClassifier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74795"/>
            <a:ext cx="12321540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2800" dirty="0"/>
              <a:t>Exploratory analysis: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5257750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Certain factors have a high influence on applicant income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Applicants should be required to provide more information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98" y="1804029"/>
            <a:ext cx="8742687" cy="34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74795"/>
            <a:ext cx="12321540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2800" dirty="0"/>
              <a:t>Exploratory analysis: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5257750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Urban and </a:t>
            </a:r>
            <a:r>
              <a:rPr lang="en-CA" sz="2000" dirty="0" err="1"/>
              <a:t>semiurban</a:t>
            </a:r>
            <a:r>
              <a:rPr lang="en-CA" sz="2000" dirty="0"/>
              <a:t> applicants are highly favored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Other factors are more important for rural applicants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89" y="1761618"/>
            <a:ext cx="8969285" cy="34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5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0"/>
            <a:ext cx="12260580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2800" dirty="0"/>
              <a:t>Feature </a:t>
            </a:r>
            <a:r>
              <a:rPr lang="en-CA" sz="2800" dirty="0" err="1"/>
              <a:t>Importances</a:t>
            </a:r>
            <a:r>
              <a:rPr lang="en-CA" sz="2800" dirty="0"/>
              <a:t>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67945" y="5561589"/>
            <a:ext cx="7098949" cy="15698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No credit history is a deal-breaker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Income is a primary consideration, as expected</a:t>
            </a:r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618" y="1680463"/>
            <a:ext cx="8385175" cy="3987104"/>
          </a:xfrm>
          <a:prstGeom prst="rect">
            <a:avLst/>
          </a:prstGeom>
        </p:spPr>
      </p:pic>
      <p:sp>
        <p:nvSpPr>
          <p:cNvPr id="7" name="Content Placeholder 7"/>
          <p:cNvSpPr txBox="1">
            <a:spLocks/>
          </p:cNvSpPr>
          <p:nvPr/>
        </p:nvSpPr>
        <p:spPr>
          <a:xfrm>
            <a:off x="449581" y="2776859"/>
            <a:ext cx="1888884" cy="933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 err="1"/>
              <a:t>RandomForest</a:t>
            </a:r>
            <a:r>
              <a:rPr lang="en-CA" sz="1800" dirty="0"/>
              <a:t> </a:t>
            </a:r>
          </a:p>
          <a:p>
            <a:pPr marL="0" indent="0" algn="ctr">
              <a:buNone/>
            </a:pPr>
            <a:r>
              <a:rPr lang="en-CA" sz="1800" dirty="0"/>
              <a:t>Accuracy = 0.85</a:t>
            </a:r>
          </a:p>
        </p:txBody>
      </p:sp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6570" y="1752599"/>
            <a:ext cx="10018713" cy="3863332"/>
          </a:xfrm>
        </p:spPr>
        <p:txBody>
          <a:bodyPr anchor="t">
            <a:normAutofit/>
          </a:bodyPr>
          <a:lstStyle/>
          <a:p>
            <a:endParaRPr lang="en-CA" sz="3600" dirty="0"/>
          </a:p>
          <a:p>
            <a:r>
              <a:rPr lang="en-CA" sz="3600" dirty="0"/>
              <a:t>Pipeline debugging</a:t>
            </a:r>
          </a:p>
          <a:p>
            <a:endParaRPr lang="en-CA" sz="3600" dirty="0"/>
          </a:p>
          <a:p>
            <a:endParaRPr lang="en-CA" sz="3600" dirty="0"/>
          </a:p>
          <a:p>
            <a:r>
              <a:rPr lang="en-CA" sz="3600" dirty="0"/>
              <a:t>Adding engineered features into pipeline</a:t>
            </a:r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960209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2709</TotalTime>
  <Words>414</Words>
  <Application>Microsoft Office PowerPoint</Application>
  <PresentationFormat>Widescreen</PresentationFormat>
  <Paragraphs>123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Miniproject 4: Loan Predictions</vt:lpstr>
      <vt:lpstr>Outline</vt:lpstr>
      <vt:lpstr>Objective</vt:lpstr>
      <vt:lpstr>Workflow</vt:lpstr>
      <vt:lpstr>Methods Used</vt:lpstr>
      <vt:lpstr>Results</vt:lpstr>
      <vt:lpstr>Results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106</cp:revision>
  <dcterms:created xsi:type="dcterms:W3CDTF">2021-07-22T15:46:42Z</dcterms:created>
  <dcterms:modified xsi:type="dcterms:W3CDTF">2021-09-03T20:04:16Z</dcterms:modified>
</cp:coreProperties>
</file>