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E6B-9D2F-FD8B-9462-15AAFDECC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A48E5-4E0B-5AD9-6FE4-CDF1A5F83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961C8-7707-729F-69A6-8FFBAFD6C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84E39-3AFF-533F-6C1F-74AC95BA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1015B-F0AA-55F5-31F5-EE9CF96E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3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F634-1AC2-BDB0-78DD-B3A77D3D2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42400-3BCD-00EA-9C4E-DA701938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2C24-A44D-57C6-FA12-286FE3BF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F217C-6941-952F-FBB6-8A9C2CA9C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8A3C7-F7E9-B50D-B6B5-603702A2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6F015-CC83-4FF2-CA19-78739FA997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56B4F-30E6-1ED5-9B39-B8DDEDD28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3DEE4-699D-2532-E976-E7810021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CB611-B105-5DC4-E9CE-668CBB02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EC685-FD58-DDA9-2C3D-D279E094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09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A009-C3B3-6907-0142-51EA28B3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F666-F9F7-8947-C369-9C8CC995A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525B-AF96-7A62-3C50-90F07C45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EB29D-046B-C9E9-CC98-92DF7BF6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A349-92F9-9FEE-1A85-B201AF0CA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06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3DB01-701B-9FE8-04B9-F9E85792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7BBEB-7BF3-C787-A96E-4AE08D2A1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3C472-AC50-7D78-F97F-1FCEE515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F138A-9E31-2512-A776-418D3E1B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022C7-44A1-BBBE-1613-97448746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7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9FD7-8F49-852E-84FD-BFA82757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CACFD-BBE4-C09B-3028-398524F30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B5D94-A3DB-FF23-A006-03A1216A7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A92141-317D-FB64-39CF-1FDD5D9D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5D3EB-ED61-3360-78C6-36726E08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4529-5EF4-AA1E-FD16-DD4B657A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69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B9FC-F13B-ED0F-9974-748D8D43C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B82668-386E-C48E-3BEF-76E9E51E0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3CAE8-B2E1-B0B9-C30F-3615E57FE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804DF-0E85-B302-A9D3-BF18A83FCA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6D90D-4822-F83C-9E35-634690A0C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796B2-E7C2-2028-FEB0-A520BB892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63665-1EF8-3E04-3E5B-3FCC34A99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C119F-687B-91DC-70FD-A2D7394F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1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9524-3898-B9EE-C75F-4FAC0227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766416-2873-462D-19A7-97FC8D5D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C93F4-3375-AF2D-EEA8-D493CD58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115E2-F330-811B-38BC-471A92F6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07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42187-33CE-7E1B-BA3B-C3CDAD42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6D39C-88D2-9715-D934-515F02B0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A4F00-47E3-38FC-E596-E91251648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26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EC0C-91C4-0041-B983-41CD800A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226B-2C30-4F4E-F1A5-3796ABD4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C44F2-7DD3-5DE3-5CED-70084A564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6047-5EAE-96BE-00CB-5ECC650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9DB49-C2CA-4954-411C-B727EBDB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65D5D-FE5F-7ECE-B59C-B95A8E008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63F2-F1F3-4B87-E720-9214D73F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EF3C6-E487-4CDC-0AF5-DFBE1CE3E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0DA39-07DD-A918-D0D6-357E4E3E8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9802F-1C19-12DF-1FDB-5BC57157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59AE6-4D9F-6CEF-3013-2F6393DE0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EDD20-F0D2-5F7E-061B-ACA075A9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04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9066E-492E-49C4-FF28-F04A67CC8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EE11B-1BDF-5C11-CE9C-9725EC1A0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F4D64-0BA0-1601-3E57-AE5F40125F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308ED-F8D3-47F2-91A6-5AC673FDC75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A487D-2333-89D8-B859-738390A34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AAF2C-D0A0-E250-5011-065DC0C94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6FCF6-B850-4991-AFEF-89F06CF887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1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039D42C-6A2C-92EE-4401-BF93A9227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19" y="675967"/>
            <a:ext cx="6532079" cy="5506065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17C6E-9C6C-AFD5-4718-423AB9278332}"/>
              </a:ext>
            </a:extLst>
          </p:cNvPr>
          <p:cNvSpPr txBox="1">
            <a:spLocks/>
          </p:cNvSpPr>
          <p:nvPr/>
        </p:nvSpPr>
        <p:spPr>
          <a:xfrm>
            <a:off x="167148" y="100544"/>
            <a:ext cx="4512268" cy="783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>
                <a:solidFill>
                  <a:schemeClr val="tx1"/>
                </a:solidFill>
              </a:rPr>
              <a:t>R&amp;D Quadrant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311FCE-9235-EAE1-57F3-FA6393C611FC}"/>
              </a:ext>
            </a:extLst>
          </p:cNvPr>
          <p:cNvSpPr/>
          <p:nvPr/>
        </p:nvSpPr>
        <p:spPr>
          <a:xfrm>
            <a:off x="5569635" y="884311"/>
            <a:ext cx="2980204" cy="2449439"/>
          </a:xfrm>
          <a:prstGeom prst="rect">
            <a:avLst/>
          </a:prstGeom>
          <a:solidFill>
            <a:srgbClr val="00B05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88BC77-CDB9-2BA7-5917-DDA33B47684D}"/>
              </a:ext>
            </a:extLst>
          </p:cNvPr>
          <p:cNvSpPr/>
          <p:nvPr/>
        </p:nvSpPr>
        <p:spPr>
          <a:xfrm>
            <a:off x="8549839" y="884311"/>
            <a:ext cx="2980204" cy="2449439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240BB-4A76-76A3-2735-FC46964ACBF7}"/>
              </a:ext>
            </a:extLst>
          </p:cNvPr>
          <p:cNvSpPr/>
          <p:nvPr/>
        </p:nvSpPr>
        <p:spPr>
          <a:xfrm>
            <a:off x="8549839" y="3333750"/>
            <a:ext cx="2980204" cy="2500465"/>
          </a:xfrm>
          <a:prstGeom prst="rect">
            <a:avLst/>
          </a:prstGeom>
          <a:solidFill>
            <a:srgbClr val="FF0909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F71F974E-B66C-DC0C-5E9C-528B8F318FDC}"/>
              </a:ext>
            </a:extLst>
          </p:cNvPr>
          <p:cNvSpPr txBox="1"/>
          <p:nvPr/>
        </p:nvSpPr>
        <p:spPr>
          <a:xfrm>
            <a:off x="590221" y="1043476"/>
            <a:ext cx="3666122" cy="484319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 cmpd="sng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Y-Axis = Qualitative Score</a:t>
            </a:r>
          </a:p>
          <a:p>
            <a:r>
              <a:rPr lang="en-US" sz="1600" b="1" dirty="0"/>
              <a:t>X-Axis</a:t>
            </a:r>
            <a:r>
              <a:rPr lang="en-US" sz="1600" b="1" baseline="0" dirty="0"/>
              <a:t> = Quantitative Score</a:t>
            </a:r>
          </a:p>
          <a:p>
            <a:endParaRPr lang="en-US" sz="1400" b="1" dirty="0"/>
          </a:p>
          <a:p>
            <a:endParaRPr lang="en-US" b="1" dirty="0"/>
          </a:p>
          <a:p>
            <a:r>
              <a:rPr lang="en-US" sz="1400" b="1" dirty="0"/>
              <a:t>Quad 1: </a:t>
            </a:r>
            <a:r>
              <a:rPr lang="en-US" sz="1400" b="1" baseline="0" dirty="0">
                <a:solidFill>
                  <a:srgbClr val="00B050"/>
                </a:solidFill>
              </a:rPr>
              <a:t>Invest</a:t>
            </a:r>
            <a:endParaRPr lang="en-US" sz="1400" b="1" dirty="0"/>
          </a:p>
          <a:p>
            <a:r>
              <a:rPr lang="en-US" sz="1200" i="1" dirty="0"/>
              <a:t>(High Qualitative</a:t>
            </a:r>
            <a:r>
              <a:rPr lang="en-US" sz="1200" i="1" baseline="0" dirty="0"/>
              <a:t> Score, High Quantitative Score)</a:t>
            </a:r>
          </a:p>
          <a:p>
            <a:r>
              <a:rPr lang="en-US" sz="1200" b="1" i="1" dirty="0"/>
              <a:t>Recommendation:  Sustain or increase spend</a:t>
            </a:r>
          </a:p>
          <a:p>
            <a:endParaRPr lang="en-US" sz="1400" b="1" i="1" baseline="0" dirty="0"/>
          </a:p>
          <a:p>
            <a:r>
              <a:rPr lang="en-US" sz="1400" b="1" baseline="0" dirty="0"/>
              <a:t>Quad 2: </a:t>
            </a:r>
            <a:r>
              <a:rPr lang="en-US" sz="1400" b="1" baseline="0" dirty="0">
                <a:solidFill>
                  <a:srgbClr val="FFC000"/>
                </a:solidFill>
              </a:rPr>
              <a:t>Optimize</a:t>
            </a:r>
          </a:p>
          <a:p>
            <a:r>
              <a:rPr lang="en-US" sz="1200" i="1" baseline="0" dirty="0"/>
              <a:t>(High Qualitative Score, Low Quantitative Score)</a:t>
            </a:r>
          </a:p>
          <a:p>
            <a:r>
              <a:rPr lang="en-US" sz="1200" b="1" i="1" dirty="0"/>
              <a:t>Recommendation: Optimize operational efficiency and/or reduce spend</a:t>
            </a:r>
            <a:endParaRPr lang="en-US" sz="1200" b="1" i="1" baseline="0" dirty="0"/>
          </a:p>
          <a:p>
            <a:endParaRPr lang="en-US" sz="1400" b="1" i="1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400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Quad 3: </a:t>
            </a:r>
            <a:r>
              <a:rPr lang="en-US" sz="1400" b="1" baseline="0" dirty="0">
                <a:solidFill>
                  <a:srgbClr val="FFC000"/>
                </a:solidFill>
                <a:effectLst/>
                <a:latin typeface="+mn-lt"/>
                <a:ea typeface="+mn-ea"/>
                <a:cs typeface="+mn-cs"/>
              </a:rPr>
              <a:t>Optimize</a:t>
            </a:r>
            <a:endParaRPr lang="en-US" sz="1400" b="1" dirty="0">
              <a:solidFill>
                <a:srgbClr val="FFC000"/>
              </a:solidFill>
              <a:effectLst/>
            </a:endParaRPr>
          </a:p>
          <a:p>
            <a:r>
              <a:rPr lang="en-US" sz="1200" i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(Low Qualitative Score, High Quantitative Score)</a:t>
            </a:r>
          </a:p>
          <a:p>
            <a:r>
              <a:rPr lang="en-US" sz="1200" b="1" i="1" dirty="0"/>
              <a:t>Recommendation: Optimize operational efficiency and/or reduce spend</a:t>
            </a:r>
            <a:endParaRPr lang="en-US" sz="1200" b="1" i="1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400" b="1" i="1" dirty="0"/>
          </a:p>
          <a:p>
            <a:r>
              <a:rPr lang="en-US" sz="1400" b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Quad 4: </a:t>
            </a:r>
            <a:r>
              <a:rPr lang="en-US" sz="1400" b="1" baseline="0" dirty="0">
                <a:solidFill>
                  <a:srgbClr val="C00000"/>
                </a:solidFill>
                <a:effectLst/>
                <a:latin typeface="+mn-lt"/>
                <a:ea typeface="+mn-ea"/>
                <a:cs typeface="+mn-cs"/>
              </a:rPr>
              <a:t>Scale Back</a:t>
            </a:r>
            <a:endParaRPr lang="en-US" sz="1400" b="1" baseline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i="1" baseline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(Low Qualitative Score, Low Quantitative Score)</a:t>
            </a:r>
          </a:p>
          <a:p>
            <a:r>
              <a:rPr lang="en-US" sz="1200" b="1" i="1" dirty="0"/>
              <a:t>Recommendation: Cut or defer program</a:t>
            </a:r>
            <a:endParaRPr lang="en-US" sz="1200" b="1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23BBD9-CF58-3E48-4114-E29A5F15416A}"/>
              </a:ext>
            </a:extLst>
          </p:cNvPr>
          <p:cNvSpPr/>
          <p:nvPr/>
        </p:nvSpPr>
        <p:spPr>
          <a:xfrm>
            <a:off x="5570826" y="3384776"/>
            <a:ext cx="2980204" cy="2449439"/>
          </a:xfrm>
          <a:prstGeom prst="rect">
            <a:avLst/>
          </a:prstGeom>
          <a:solidFill>
            <a:srgbClr val="FFC000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387678-29DA-B0D1-8498-51CB21666F3D}"/>
              </a:ext>
            </a:extLst>
          </p:cNvPr>
          <p:cNvCxnSpPr>
            <a:cxnSpLocks/>
          </p:cNvCxnSpPr>
          <p:nvPr/>
        </p:nvCxnSpPr>
        <p:spPr>
          <a:xfrm>
            <a:off x="6387662" y="6399901"/>
            <a:ext cx="407919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9D99D5-CA59-CFB7-5EC4-2667814697FB}"/>
              </a:ext>
            </a:extLst>
          </p:cNvPr>
          <p:cNvCxnSpPr>
            <a:cxnSpLocks/>
          </p:cNvCxnSpPr>
          <p:nvPr/>
        </p:nvCxnSpPr>
        <p:spPr>
          <a:xfrm flipV="1">
            <a:off x="4922473" y="1788241"/>
            <a:ext cx="21928" cy="328151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BBACEF5-BB0C-3C61-CA30-73BF20B0284F}"/>
              </a:ext>
            </a:extLst>
          </p:cNvPr>
          <p:cNvSpPr txBox="1"/>
          <p:nvPr/>
        </p:nvSpPr>
        <p:spPr>
          <a:xfrm rot="16200000">
            <a:off x="4004064" y="3290498"/>
            <a:ext cx="162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4">
                    <a:lumMod val="50000"/>
                  </a:schemeClr>
                </a:solidFill>
              </a:rPr>
              <a:t>LOW to HIGH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77E6B4-3C88-CAAB-1027-DE065D4BDBE4}"/>
              </a:ext>
            </a:extLst>
          </p:cNvPr>
          <p:cNvSpPr txBox="1"/>
          <p:nvPr/>
        </p:nvSpPr>
        <p:spPr>
          <a:xfrm>
            <a:off x="7613406" y="6390376"/>
            <a:ext cx="1627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accent4">
                    <a:lumMod val="50000"/>
                  </a:schemeClr>
                </a:solidFill>
              </a:rPr>
              <a:t>HIGH to LOW</a:t>
            </a:r>
          </a:p>
        </p:txBody>
      </p:sp>
    </p:spTree>
    <p:extLst>
      <p:ext uri="{BB962C8B-B14F-4D97-AF65-F5344CB8AC3E}">
        <p14:creationId xmlns:p14="http://schemas.microsoft.com/office/powerpoint/2010/main" val="129893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104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Blount, Natalia</dc:creator>
  <cp:lastModifiedBy>Blount, Natalia</cp:lastModifiedBy>
  <cp:revision>2</cp:revision>
  <dcterms:created xsi:type="dcterms:W3CDTF">2025-09-08T19:10:03Z</dcterms:created>
  <dcterms:modified xsi:type="dcterms:W3CDTF">2025-09-08T20:27:43Z</dcterms:modified>
</cp:coreProperties>
</file>