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DC76-2D76-F213-A774-2FF7A089B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FFA29-A8BB-4B35-5C7E-C316FAD60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EF14-0B75-3469-0C0E-605B0184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72CE-3BB0-F9A2-F6B6-66D7A72C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8275-CD3B-4B14-1E9C-196715E2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832E-4BC7-38EF-CAFD-DED8BA13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29833-A6CE-57A0-0C0C-2196BE273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96C8-7454-F29D-CC28-68F950FA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5A31-BAB7-3DDC-2C8E-E6F4D5FE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0042-B9A2-79C2-CE19-ED9197E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E9ED1-63C7-6FC8-91F9-ABAF1AB19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99C99-B9F9-0304-0387-0130E58D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E7D4-D0B8-0EF8-7286-FFA4B5A5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02B8-1D03-3014-DF8B-A9C2DCC3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5BEC-DCEA-D3A1-0DCF-3A18975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C760-4E8A-1743-D033-BF5F3A5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7B27-6D3B-1E42-5506-4476AE4E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59BE-7F32-6B94-5CAB-44F6B32C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ED7E-8D89-15EB-F662-8BDBB0C7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F24C-7861-D7C8-D38C-C32CBC11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7F37-E576-AB33-3DFA-4D127038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D474-C78B-BD09-7E37-B395952A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5699-6437-CF17-A049-3F70ACA6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985E-E50E-F838-54F9-CFF0258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E2CA-EC00-D8BA-3C81-85AA8EE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60BC-4D58-4571-0DAD-6E35602C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2E8-AB0C-7304-F287-DF647B5D0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B9EE7-80B5-3966-43EB-A97A39498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0887-8816-0E11-0A00-73A27C5A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FEAA-DF82-ECFD-CE76-CDB73264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9C01-3187-9233-8682-9967B9D7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85D0-E47D-D456-0034-F42AD740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BB005-F2D7-BC72-23A1-4D74A896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CE8E-47FA-5E9F-95C9-E141C504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0F879-0BFA-D14B-0C1D-61FB3CBD3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FEE4-87E6-0E3C-887F-6374DCF2E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35874-02AD-23AE-5B52-2EDA79B6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065D6-4208-45D6-5AA7-8FE02CBF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2FD1D-2468-B337-598F-83BBEB5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A535-7ED7-9108-014D-C89E8F7A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88CB9-6022-9C53-4DBE-AE036BE4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D0809-212D-3D67-3C7B-7D979233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4750F-A528-F9AC-3CF1-F6200C3C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058B7-8979-C3A2-5617-0D5D2120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ABCA1-268D-DE14-6C57-A71A3BD8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8F0AC-5F59-1325-8A87-41045FD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3389-BF2B-EB34-F4F4-FB3FE015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3F4D-4625-AA06-56FE-D84FF4B5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C9614-2AEC-23D4-B9A1-D8852EF6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7F3D-E28A-BEA5-844E-5D685E1E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4AA9-F067-1CD0-D48C-076629EC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EDC95-F05F-F4DA-EF52-2D325E79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87E4-6C29-65B7-6BCB-2474AAB2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5A228-BDC8-48F8-F896-6ED335CB6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EB51F-AA94-BDEC-AF9F-3BD1C7BC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3FC8-FDFA-AA0C-F3CE-31FBF754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B922-8DE1-63DB-CA24-E0267C40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4959-EAF7-92A3-F752-8F7B4D3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9323F-D907-635D-AB55-442A2CA4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771A-03C3-A487-B910-9372C2CD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24D7-0236-3579-A05F-D96C3D565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459BF-DDCF-2AF4-6208-4F271446B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D516-6664-6F29-132F-11431D3A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12326B-0860-E23D-6F67-D55E4F1460A4}"/>
              </a:ext>
            </a:extLst>
          </p:cNvPr>
          <p:cNvSpPr txBox="1">
            <a:spLocks/>
          </p:cNvSpPr>
          <p:nvPr/>
        </p:nvSpPr>
        <p:spPr>
          <a:xfrm>
            <a:off x="528638" y="305029"/>
            <a:ext cx="11134724" cy="78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chemeClr val="tx1"/>
                </a:solidFill>
              </a:rPr>
              <a:t>Strategy 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EA18BD-F4D7-7FE8-BDC2-EF7077BD1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06803"/>
              </p:ext>
            </p:extLst>
          </p:nvPr>
        </p:nvGraphicFramePr>
        <p:xfrm>
          <a:off x="449026" y="2376359"/>
          <a:ext cx="1129394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85">
                  <a:extLst>
                    <a:ext uri="{9D8B030D-6E8A-4147-A177-3AD203B41FA5}">
                      <a16:colId xmlns:a16="http://schemas.microsoft.com/office/drawing/2014/main" val="2559772416"/>
                    </a:ext>
                  </a:extLst>
                </a:gridCol>
                <a:gridCol w="2347970">
                  <a:extLst>
                    <a:ext uri="{9D8B030D-6E8A-4147-A177-3AD203B41FA5}">
                      <a16:colId xmlns:a16="http://schemas.microsoft.com/office/drawing/2014/main" val="2999202789"/>
                    </a:ext>
                  </a:extLst>
                </a:gridCol>
                <a:gridCol w="3028335">
                  <a:extLst>
                    <a:ext uri="{9D8B030D-6E8A-4147-A177-3AD203B41FA5}">
                      <a16:colId xmlns:a16="http://schemas.microsoft.com/office/drawing/2014/main" val="2321182912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2600683566"/>
                    </a:ext>
                  </a:extLst>
                </a:gridCol>
                <a:gridCol w="1628418">
                  <a:extLst>
                    <a:ext uri="{9D8B030D-6E8A-4147-A177-3AD203B41FA5}">
                      <a16:colId xmlns:a16="http://schemas.microsoft.com/office/drawing/2014/main" val="1565757705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2696501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Assignment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Score Logic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162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Quantitative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Segment Gross Profit Above or Below (GPV)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 segment gross profit performance against Parent Company’s overall gross profit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Formula </a:t>
                      </a:r>
                      <a:r>
                        <a:rPr lang="en-US" sz="1200" i="1" dirty="0"/>
                        <a:t>(difference between the 2 Gross Profits)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&gt;+10% → 1</a:t>
                      </a:r>
                    </a:p>
                    <a:p>
                      <a:r>
                        <a:rPr lang="en-US" sz="1200"/>
                        <a:t>-10% to +10% → 0.5</a:t>
                      </a:r>
                    </a:p>
                    <a:p>
                      <a:r>
                        <a:rPr lang="en-US" sz="1200"/>
                        <a:t>&lt;-10% →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6216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Discounted Payback Period (DPP)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Years it will take to recoup investment considering cost of capital (10%) and 5-yr average expected inflation rate (~2%)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Formula </a:t>
                      </a:r>
                      <a:r>
                        <a:rPr lang="en-US" sz="1200" i="1" dirty="0"/>
                        <a:t>(refer to 2</a:t>
                      </a:r>
                      <a:r>
                        <a:rPr lang="en-US" sz="1200" i="1" baseline="30000" dirty="0"/>
                        <a:t>nd</a:t>
                      </a:r>
                      <a:r>
                        <a:rPr lang="en-US" sz="1200" i="1" dirty="0"/>
                        <a:t> slide)*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&gt;5 years → 0</a:t>
                      </a:r>
                    </a:p>
                    <a:p>
                      <a:r>
                        <a:rPr lang="en-US" sz="1200"/>
                        <a:t>3 to 5 years → 0.5</a:t>
                      </a:r>
                    </a:p>
                    <a:p>
                      <a:r>
                        <a:rPr lang="en-US" sz="1200"/>
                        <a:t>1-2 years →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7584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Qualitative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Risk Score (R)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Evaluation of project’s Geopolitical, Execution, and Market Risk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 to 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Inversed </a:t>
                      </a:r>
                    </a:p>
                    <a:p>
                      <a:r>
                        <a:rPr lang="en-US" sz="1200" dirty="0"/>
                        <a:t>1 - (r / 10)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0510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Strategic Alignment (STR)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 well project aligns with the Parent Company’s core objectives and future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 to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STR Score /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1260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1EEF8-3EF1-F730-9EC8-6595F7CF524C}"/>
              </a:ext>
            </a:extLst>
          </p:cNvPr>
          <p:cNvSpPr txBox="1">
            <a:spLocks/>
          </p:cNvSpPr>
          <p:nvPr/>
        </p:nvSpPr>
        <p:spPr>
          <a:xfrm>
            <a:off x="-1" y="1503283"/>
            <a:ext cx="12192000" cy="458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Score = [(GPV</a:t>
            </a:r>
            <a:r>
              <a:rPr lang="it-IT" sz="1800" b="1" baseline="-25000" dirty="0">
                <a:solidFill>
                  <a:schemeClr val="tx1"/>
                </a:solidFill>
              </a:rPr>
              <a:t>score</a:t>
            </a:r>
            <a:r>
              <a:rPr lang="it-IT" sz="1800" b="1" dirty="0">
                <a:solidFill>
                  <a:schemeClr val="tx1"/>
                </a:solidFill>
              </a:rPr>
              <a:t> x 0.15) + (DPP</a:t>
            </a:r>
            <a:r>
              <a:rPr lang="it-IT" sz="1800" b="1" baseline="-25000" dirty="0">
                <a:solidFill>
                  <a:schemeClr val="tx1"/>
                </a:solidFill>
              </a:rPr>
              <a:t>score</a:t>
            </a:r>
            <a:r>
              <a:rPr lang="it-IT" sz="1800" b="1" dirty="0">
                <a:solidFill>
                  <a:schemeClr val="tx1"/>
                </a:solidFill>
              </a:rPr>
              <a:t> X 0.25) +  (R</a:t>
            </a:r>
            <a:r>
              <a:rPr lang="it-IT" sz="1800" b="1" baseline="-25000" dirty="0">
                <a:solidFill>
                  <a:schemeClr val="tx1"/>
                </a:solidFill>
              </a:rPr>
              <a:t>score</a:t>
            </a:r>
            <a:r>
              <a:rPr lang="it-IT" sz="1800" b="1" dirty="0">
                <a:solidFill>
                  <a:schemeClr val="tx1"/>
                </a:solidFill>
              </a:rPr>
              <a:t> x 0.30) + (STR</a:t>
            </a:r>
            <a:r>
              <a:rPr lang="it-IT" sz="1800" b="1" baseline="-25000" dirty="0">
                <a:solidFill>
                  <a:schemeClr val="tx1"/>
                </a:solidFill>
              </a:rPr>
              <a:t>score</a:t>
            </a:r>
            <a:r>
              <a:rPr lang="it-IT" sz="1800" b="1" dirty="0">
                <a:solidFill>
                  <a:schemeClr val="tx1"/>
                </a:solidFill>
              </a:rPr>
              <a:t> x 0.30)] x 10</a:t>
            </a:r>
          </a:p>
        </p:txBody>
      </p:sp>
    </p:spTree>
    <p:extLst>
      <p:ext uri="{BB962C8B-B14F-4D97-AF65-F5344CB8AC3E}">
        <p14:creationId xmlns:p14="http://schemas.microsoft.com/office/powerpoint/2010/main" val="272555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A2F70-7194-2452-5222-A676DD075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951F6C-CAEF-34DD-5EA6-659AE49724BF}"/>
              </a:ext>
            </a:extLst>
          </p:cNvPr>
          <p:cNvSpPr txBox="1">
            <a:spLocks/>
          </p:cNvSpPr>
          <p:nvPr/>
        </p:nvSpPr>
        <p:spPr>
          <a:xfrm>
            <a:off x="195492" y="194430"/>
            <a:ext cx="6993039" cy="7837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bg1"/>
                </a:solidFill>
              </a:rPr>
              <a:t>*Discounted Payback Period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E70A8B-0D81-A151-9369-4B7838E1370B}"/>
              </a:ext>
            </a:extLst>
          </p:cNvPr>
          <p:cNvSpPr txBox="1">
            <a:spLocks/>
          </p:cNvSpPr>
          <p:nvPr/>
        </p:nvSpPr>
        <p:spPr>
          <a:xfrm>
            <a:off x="9264290" y="248495"/>
            <a:ext cx="2399071" cy="14515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dirty="0">
                <a:solidFill>
                  <a:schemeClr val="tx1"/>
                </a:solidFill>
              </a:rPr>
              <a:t>M</a:t>
            </a:r>
            <a:r>
              <a:rPr lang="it-IT" sz="1800" i="1" baseline="-25000" dirty="0">
                <a:solidFill>
                  <a:schemeClr val="tx1"/>
                </a:solidFill>
              </a:rPr>
              <a:t>t</a:t>
            </a:r>
            <a:r>
              <a:rPr lang="it-IT" sz="1800" dirty="0">
                <a:solidFill>
                  <a:schemeClr val="tx1"/>
                </a:solidFill>
              </a:rPr>
              <a:t> = Margin in year </a:t>
            </a:r>
            <a:r>
              <a:rPr lang="it-IT" sz="1800" i="1" dirty="0">
                <a:solidFill>
                  <a:schemeClr val="tx1"/>
                </a:solidFill>
              </a:rPr>
              <a:t>t</a:t>
            </a:r>
          </a:p>
          <a:p>
            <a:pPr algn="l"/>
            <a:r>
              <a:rPr lang="it-IT" sz="1800" dirty="0">
                <a:solidFill>
                  <a:schemeClr val="tx1"/>
                </a:solidFill>
              </a:rPr>
              <a:t>r = discount rate</a:t>
            </a:r>
          </a:p>
          <a:p>
            <a:pPr algn="l"/>
            <a:r>
              <a:rPr lang="it-IT" sz="1800" dirty="0">
                <a:solidFill>
                  <a:schemeClr val="tx1"/>
                </a:solidFill>
              </a:rPr>
              <a:t>I</a:t>
            </a:r>
            <a:r>
              <a:rPr lang="it-IT" sz="1800" baseline="-25000" dirty="0">
                <a:solidFill>
                  <a:schemeClr val="tx1"/>
                </a:solidFill>
              </a:rPr>
              <a:t>0</a:t>
            </a:r>
            <a:r>
              <a:rPr lang="it-IT" sz="1800" dirty="0">
                <a:solidFill>
                  <a:schemeClr val="tx1"/>
                </a:solidFill>
              </a:rPr>
              <a:t> = initial investment</a:t>
            </a:r>
          </a:p>
          <a:p>
            <a:pPr algn="l"/>
            <a:r>
              <a:rPr lang="it-IT" sz="1800" i="1" dirty="0">
                <a:solidFill>
                  <a:schemeClr val="tx1"/>
                </a:solidFill>
              </a:rPr>
              <a:t>t</a:t>
            </a:r>
            <a:r>
              <a:rPr lang="it-IT" sz="1800" dirty="0">
                <a:solidFill>
                  <a:schemeClr val="tx1"/>
                </a:solidFill>
              </a:rPr>
              <a:t> = year (from 1 to 5)</a:t>
            </a:r>
          </a:p>
          <a:p>
            <a:pPr algn="l"/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D17C06A-6C35-1BDB-5A25-3D89F03F6C3B}"/>
              </a:ext>
            </a:extLst>
          </p:cNvPr>
          <p:cNvSpPr txBox="1">
            <a:spLocks/>
          </p:cNvSpPr>
          <p:nvPr/>
        </p:nvSpPr>
        <p:spPr>
          <a:xfrm>
            <a:off x="3682335" y="1409478"/>
            <a:ext cx="4807975" cy="405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Step 1: Discount each year’s cash flow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64BAF21-66EF-A356-AFDF-8CC45443F3B1}"/>
              </a:ext>
            </a:extLst>
          </p:cNvPr>
          <p:cNvSpPr txBox="1">
            <a:spLocks/>
          </p:cNvSpPr>
          <p:nvPr/>
        </p:nvSpPr>
        <p:spPr>
          <a:xfrm>
            <a:off x="4899079" y="2241867"/>
            <a:ext cx="791497" cy="290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DM</a:t>
            </a:r>
            <a:r>
              <a:rPr lang="it-IT" sz="1800" b="1" i="1" baseline="-25000" dirty="0">
                <a:solidFill>
                  <a:schemeClr val="tx1"/>
                </a:solidFill>
              </a:rPr>
              <a:t>t</a:t>
            </a:r>
            <a:r>
              <a:rPr lang="it-IT" sz="1800" b="1" dirty="0">
                <a:solidFill>
                  <a:schemeClr val="tx1"/>
                </a:solidFill>
              </a:rPr>
              <a:t> = 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6523F5B-7007-2030-69E8-30764AD93916}"/>
              </a:ext>
            </a:extLst>
          </p:cNvPr>
          <p:cNvSpPr txBox="1">
            <a:spLocks/>
          </p:cNvSpPr>
          <p:nvPr/>
        </p:nvSpPr>
        <p:spPr>
          <a:xfrm>
            <a:off x="5884762" y="2002207"/>
            <a:ext cx="712839" cy="29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M</a:t>
            </a:r>
            <a:r>
              <a:rPr lang="it-IT" sz="1800" b="1" i="1" baseline="-25000" dirty="0">
                <a:solidFill>
                  <a:schemeClr val="tx1"/>
                </a:solidFill>
              </a:rPr>
              <a:t>t</a:t>
            </a:r>
            <a:r>
              <a:rPr lang="it-IT" sz="1800" b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A11240-C384-498F-EC6D-F486C4B173DB}"/>
              </a:ext>
            </a:extLst>
          </p:cNvPr>
          <p:cNvCxnSpPr/>
          <p:nvPr/>
        </p:nvCxnSpPr>
        <p:spPr>
          <a:xfrm>
            <a:off x="5759402" y="2362311"/>
            <a:ext cx="9635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FAECAA-D2EE-FEE3-BA2E-B3DCB3EA8BD9}"/>
              </a:ext>
            </a:extLst>
          </p:cNvPr>
          <p:cNvSpPr txBox="1">
            <a:spLocks/>
          </p:cNvSpPr>
          <p:nvPr/>
        </p:nvSpPr>
        <p:spPr>
          <a:xfrm>
            <a:off x="5759402" y="2420821"/>
            <a:ext cx="963561" cy="479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(1 + r)</a:t>
            </a:r>
            <a:r>
              <a:rPr lang="it-IT" sz="1800" b="1" i="1" baseline="30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C5BA663-F8B5-C5AB-CC55-EB60BF757F6F}"/>
              </a:ext>
            </a:extLst>
          </p:cNvPr>
          <p:cNvSpPr txBox="1">
            <a:spLocks/>
          </p:cNvSpPr>
          <p:nvPr/>
        </p:nvSpPr>
        <p:spPr>
          <a:xfrm>
            <a:off x="3370007" y="3447896"/>
            <a:ext cx="5447072" cy="405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Step 2: Calculate Cumulative Discounted Margins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2DCD03A-B754-58B8-39CA-71147B694621}"/>
              </a:ext>
            </a:extLst>
          </p:cNvPr>
          <p:cNvSpPr txBox="1">
            <a:spLocks/>
          </p:cNvSpPr>
          <p:nvPr/>
        </p:nvSpPr>
        <p:spPr>
          <a:xfrm>
            <a:off x="4899079" y="4079169"/>
            <a:ext cx="916857" cy="419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CDM</a:t>
            </a:r>
            <a:r>
              <a:rPr lang="it-IT" sz="1800" b="1" i="1" baseline="-25000" dirty="0">
                <a:solidFill>
                  <a:schemeClr val="tx1"/>
                </a:solidFill>
              </a:rPr>
              <a:t>t</a:t>
            </a:r>
            <a:r>
              <a:rPr lang="it-IT" sz="1800" b="1" dirty="0">
                <a:solidFill>
                  <a:schemeClr val="tx1"/>
                </a:solidFill>
              </a:rPr>
              <a:t> = 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3975A518-E46A-5207-0642-F41E7D1D52BF}"/>
              </a:ext>
            </a:extLst>
          </p:cNvPr>
          <p:cNvSpPr txBox="1">
            <a:spLocks/>
          </p:cNvSpPr>
          <p:nvPr/>
        </p:nvSpPr>
        <p:spPr>
          <a:xfrm>
            <a:off x="6017497" y="4105706"/>
            <a:ext cx="791497" cy="4050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DM</a:t>
            </a:r>
            <a:r>
              <a:rPr lang="it-IT" sz="1800" b="1" i="1" baseline="-25000" dirty="0">
                <a:solidFill>
                  <a:schemeClr val="tx1"/>
                </a:solidFill>
              </a:rPr>
              <a:t>i</a:t>
            </a:r>
            <a:r>
              <a:rPr lang="it-IT" sz="1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020DD9D-D2CE-F5C3-BC27-EA59E12B12C9}"/>
              </a:ext>
            </a:extLst>
          </p:cNvPr>
          <p:cNvSpPr txBox="1">
            <a:spLocks/>
          </p:cNvSpPr>
          <p:nvPr/>
        </p:nvSpPr>
        <p:spPr>
          <a:xfrm>
            <a:off x="5621750" y="3923081"/>
            <a:ext cx="791497" cy="6833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/>
                </a:solidFill>
              </a:rPr>
              <a:t>∑</a:t>
            </a:r>
            <a:endParaRPr lang="it-IT" sz="4800" dirty="0">
              <a:solidFill>
                <a:schemeClr val="tx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66B4C3C-1BD9-9C49-0441-F1171827E38E}"/>
              </a:ext>
            </a:extLst>
          </p:cNvPr>
          <p:cNvSpPr txBox="1">
            <a:spLocks/>
          </p:cNvSpPr>
          <p:nvPr/>
        </p:nvSpPr>
        <p:spPr>
          <a:xfrm>
            <a:off x="5613300" y="4461892"/>
            <a:ext cx="791497" cy="227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100" b="1" i="1" dirty="0">
                <a:solidFill>
                  <a:schemeClr val="tx1"/>
                </a:solidFill>
              </a:rPr>
              <a:t>i</a:t>
            </a:r>
            <a:r>
              <a:rPr lang="it-IT" sz="1100" b="1" dirty="0">
                <a:solidFill>
                  <a:schemeClr val="tx1"/>
                </a:solidFill>
              </a:rPr>
              <a:t>=1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81BA640-DA10-343E-058B-4DC402084270}"/>
              </a:ext>
            </a:extLst>
          </p:cNvPr>
          <p:cNvSpPr txBox="1">
            <a:spLocks/>
          </p:cNvSpPr>
          <p:nvPr/>
        </p:nvSpPr>
        <p:spPr>
          <a:xfrm>
            <a:off x="5621749" y="3940286"/>
            <a:ext cx="791497" cy="155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100" b="1" i="1" dirty="0">
                <a:solidFill>
                  <a:schemeClr val="tx1"/>
                </a:solidFill>
              </a:rPr>
              <a:t>t</a:t>
            </a:r>
            <a:endParaRPr lang="it-IT" sz="1100" b="1" dirty="0">
              <a:solidFill>
                <a:schemeClr val="tx1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E775DEA2-2971-E936-3F50-22CA0EFA5985}"/>
              </a:ext>
            </a:extLst>
          </p:cNvPr>
          <p:cNvSpPr txBox="1">
            <a:spLocks/>
          </p:cNvSpPr>
          <p:nvPr/>
        </p:nvSpPr>
        <p:spPr>
          <a:xfrm>
            <a:off x="1737276" y="5184898"/>
            <a:ext cx="8712533" cy="368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Step 3: Find year when cumulative discounted margins exceed initial investment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7944250D-FCB7-35E4-E759-A934A3D84793}"/>
              </a:ext>
            </a:extLst>
          </p:cNvPr>
          <p:cNvSpPr txBox="1">
            <a:spLocks/>
          </p:cNvSpPr>
          <p:nvPr/>
        </p:nvSpPr>
        <p:spPr>
          <a:xfrm>
            <a:off x="4616401" y="5869234"/>
            <a:ext cx="791497" cy="453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DPP =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2C443A04-7C48-85D5-31B6-1EA7BB3BFF79}"/>
              </a:ext>
            </a:extLst>
          </p:cNvPr>
          <p:cNvSpPr txBox="1">
            <a:spLocks/>
          </p:cNvSpPr>
          <p:nvPr/>
        </p:nvSpPr>
        <p:spPr>
          <a:xfrm>
            <a:off x="5270401" y="5956542"/>
            <a:ext cx="823142" cy="253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i="1" dirty="0">
                <a:solidFill>
                  <a:schemeClr val="tx1"/>
                </a:solidFill>
              </a:rPr>
              <a:t>t</a:t>
            </a:r>
            <a:r>
              <a:rPr lang="it-IT" sz="1800" b="1" dirty="0">
                <a:solidFill>
                  <a:schemeClr val="tx1"/>
                </a:solidFill>
              </a:rPr>
              <a:t> – 1 +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B103A83-3CB6-DD23-6A76-5D2FB1E59309}"/>
              </a:ext>
            </a:extLst>
          </p:cNvPr>
          <p:cNvCxnSpPr/>
          <p:nvPr/>
        </p:nvCxnSpPr>
        <p:spPr>
          <a:xfrm>
            <a:off x="6093543" y="6071798"/>
            <a:ext cx="9635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2727BA2-FD4D-B95A-83C1-58C5987FA807}"/>
              </a:ext>
            </a:extLst>
          </p:cNvPr>
          <p:cNvSpPr txBox="1">
            <a:spLocks/>
          </p:cNvSpPr>
          <p:nvPr/>
        </p:nvSpPr>
        <p:spPr>
          <a:xfrm>
            <a:off x="5815936" y="5683716"/>
            <a:ext cx="1518929" cy="3375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I</a:t>
            </a:r>
            <a:r>
              <a:rPr lang="it-IT" sz="1800" b="1" baseline="-25000" dirty="0">
                <a:solidFill>
                  <a:schemeClr val="tx1"/>
                </a:solidFill>
              </a:rPr>
              <a:t>0</a:t>
            </a:r>
            <a:r>
              <a:rPr lang="it-IT" sz="1800" b="1" dirty="0">
                <a:solidFill>
                  <a:schemeClr val="tx1"/>
                </a:solidFill>
              </a:rPr>
              <a:t> – CDM</a:t>
            </a:r>
            <a:r>
              <a:rPr lang="it-IT" sz="1800" b="1" i="1" baseline="-25000" dirty="0">
                <a:solidFill>
                  <a:schemeClr val="tx1"/>
                </a:solidFill>
              </a:rPr>
              <a:t>t</a:t>
            </a:r>
            <a:r>
              <a:rPr lang="it-IT" sz="1800" b="1" baseline="-25000" dirty="0">
                <a:solidFill>
                  <a:schemeClr val="tx1"/>
                </a:solidFill>
              </a:rPr>
              <a:t>-1</a:t>
            </a:r>
            <a:r>
              <a:rPr lang="it-IT" sz="1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81DEA60-578D-5617-55F5-987CE57FB764}"/>
              </a:ext>
            </a:extLst>
          </p:cNvPr>
          <p:cNvSpPr txBox="1">
            <a:spLocks/>
          </p:cNvSpPr>
          <p:nvPr/>
        </p:nvSpPr>
        <p:spPr>
          <a:xfrm>
            <a:off x="6179573" y="6210227"/>
            <a:ext cx="791497" cy="288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 dirty="0">
                <a:solidFill>
                  <a:schemeClr val="tx1"/>
                </a:solidFill>
              </a:rPr>
              <a:t>DM</a:t>
            </a:r>
            <a:r>
              <a:rPr lang="it-IT" sz="1800" b="1" i="1" baseline="-25000" dirty="0">
                <a:solidFill>
                  <a:schemeClr val="tx1"/>
                </a:solidFill>
              </a:rPr>
              <a:t>t</a:t>
            </a:r>
            <a:r>
              <a:rPr lang="it-IT" sz="1800" b="1" dirty="0">
                <a:solidFill>
                  <a:schemeClr val="tx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727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277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Blount, Natalia</dc:creator>
  <cp:lastModifiedBy>Blount, Natalia</cp:lastModifiedBy>
  <cp:revision>4</cp:revision>
  <dcterms:created xsi:type="dcterms:W3CDTF">2025-09-08T17:38:52Z</dcterms:created>
  <dcterms:modified xsi:type="dcterms:W3CDTF">2025-09-08T18:28:54Z</dcterms:modified>
</cp:coreProperties>
</file>