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DC76-2D76-F213-A774-2FF7A089B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FA29-A8BB-4B35-5C7E-C316FAD60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EF14-0B75-3469-0C0E-605B0184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72CE-3BB0-F9A2-F6B6-66D7A72C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8275-CD3B-4B14-1E9C-196715E2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0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832E-4BC7-38EF-CAFD-DED8BA13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9833-A6CE-57A0-0C0C-2196BE273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D96C8-7454-F29D-CC28-68F950FA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5A31-BAB7-3DDC-2C8E-E6F4D5FE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E0042-B9A2-79C2-CE19-ED9197E7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8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BE9ED1-63C7-6FC8-91F9-ABAF1AB19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99C99-B9F9-0304-0387-0130E58D4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DE7D4-D0B8-0EF8-7286-FFA4B5A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02B8-1D03-3014-DF8B-A9C2DCC3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5BEC-DCEA-D3A1-0DCF-3A189752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95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ontier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030FE4-9AC1-11F5-D8C1-54BEFD59D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305029"/>
            <a:ext cx="11134724" cy="7837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1F5096-A0F6-D8D3-8EEA-911AA94BCCCC}"/>
              </a:ext>
            </a:extLst>
          </p:cNvPr>
          <p:cNvCxnSpPr>
            <a:cxnSpLocks/>
          </p:cNvCxnSpPr>
          <p:nvPr userDrawn="1"/>
        </p:nvCxnSpPr>
        <p:spPr>
          <a:xfrm>
            <a:off x="356134" y="1174750"/>
            <a:ext cx="11479731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9D9E6264-64F3-DAB7-CF21-02FD9F24C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90" y="6437551"/>
            <a:ext cx="1467303" cy="1630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9ABC78E-0937-7769-B5D2-DC28095524B2}"/>
              </a:ext>
            </a:extLst>
          </p:cNvPr>
          <p:cNvSpPr/>
          <p:nvPr userDrawn="1"/>
        </p:nvSpPr>
        <p:spPr>
          <a:xfrm>
            <a:off x="0" y="6694966"/>
            <a:ext cx="12202886" cy="163034"/>
          </a:xfrm>
          <a:prstGeom prst="rect">
            <a:avLst/>
          </a:prstGeom>
          <a:gradFill>
            <a:gsLst>
              <a:gs pos="0">
                <a:schemeClr val="bg2"/>
              </a:gs>
              <a:gs pos="99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365E544-FF25-FA2E-7EB0-DA279A1E495C}"/>
              </a:ext>
            </a:extLst>
          </p:cNvPr>
          <p:cNvSpPr txBox="1">
            <a:spLocks/>
          </p:cNvSpPr>
          <p:nvPr userDrawn="1"/>
        </p:nvSpPr>
        <p:spPr>
          <a:xfrm>
            <a:off x="116407" y="6418022"/>
            <a:ext cx="591457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01C04B9-5477-4559-BF69-BB837943EFB3}" type="slidenum">
              <a:rPr lang="en-US" sz="1200" b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l"/>
              <a:t>‹#›</a:t>
            </a:fld>
            <a:endParaRPr lang="en-US" sz="1200" b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8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C760-4E8A-1743-D033-BF5F3A50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7B27-6D3B-1E42-5506-4476AE4E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59BE-7F32-6B94-5CAB-44F6B32C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ED7E-8D89-15EB-F662-8BDBB0C7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F24C-7861-D7C8-D38C-C32CBC11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3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F37-E576-AB33-3DFA-4D127038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D474-C78B-BD09-7E37-B395952A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5699-6437-CF17-A049-3F70ACA60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985E-E50E-F838-54F9-CFF0258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AE2CA-EC00-D8BA-3C81-85AA8EE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3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60BC-4D58-4571-0DAD-6E35602C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2E8-AB0C-7304-F287-DF647B5D0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9EE7-80B5-3966-43EB-A97A3949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20887-8816-0E11-0A00-73A27C5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FEAA-DF82-ECFD-CE76-CDB73264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9C01-3187-9233-8682-9967B9D7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85D0-E47D-D456-0034-F42AD740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BB005-F2D7-BC72-23A1-4D74A896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CE8E-47FA-5E9F-95C9-E141C5042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0F879-0BFA-D14B-0C1D-61FB3CBD3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7FEE4-87E6-0E3C-887F-6374DCF2E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635874-02AD-23AE-5B52-2EDA79B6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065D6-4208-45D6-5AA7-8FE02CBF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2FD1D-2468-B337-598F-83BBEB5C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8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A535-7ED7-9108-014D-C89E8F7A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8CB9-6022-9C53-4DBE-AE036BE4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D0809-212D-3D67-3C7B-7D979233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750F-A528-F9AC-3CF1-F6200C3C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058B7-8979-C3A2-5617-0D5D2120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ABCA1-268D-DE14-6C57-A71A3BD8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8F0AC-5F59-1325-8A87-41045FDE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3389-BF2B-EB34-F4F4-FB3FE015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3F4D-4625-AA06-56FE-D84FF4B5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C9614-2AEC-23D4-B9A1-D8852EF61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77F3D-E28A-BEA5-844E-5D685E1E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54AA9-F067-1CD0-D48C-076629EC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DC95-F05F-F4DA-EF52-2D325E79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87E4-6C29-65B7-6BCB-2474AAB2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5A228-BDC8-48F8-F896-6ED335CB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EB51F-AA94-BDEC-AF9F-3BD1C7BC8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F3FC8-FDFA-AA0C-F3CE-31FBF754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6B922-8DE1-63DB-CA24-E0267C40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4959-EAF7-92A3-F752-8F7B4D32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3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9323F-D907-635D-AB55-442A2CA4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8771A-03C3-A487-B910-9372C2CD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624D7-0236-3579-A05F-D96C3D565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61978-B6EA-4960-9CC8-41378A145BE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459BF-DDCF-2AF4-6208-4F271446B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ED516-6664-6F29-132F-11431D3AF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DBD6B-0F1E-4A12-9C7C-52CDEBD0E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4D1FF-4C8A-3825-4421-40D0C5C226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Strategy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0EF31B-23BC-B65E-BCED-2923E0354620}"/>
              </a:ext>
            </a:extLst>
          </p:cNvPr>
          <p:cNvGraphicFramePr>
            <a:graphicFrameLocks noGrp="1"/>
          </p:cNvGraphicFramePr>
          <p:nvPr/>
        </p:nvGraphicFramePr>
        <p:xfrm>
          <a:off x="449026" y="1904410"/>
          <a:ext cx="1129394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585">
                  <a:extLst>
                    <a:ext uri="{9D8B030D-6E8A-4147-A177-3AD203B41FA5}">
                      <a16:colId xmlns:a16="http://schemas.microsoft.com/office/drawing/2014/main" val="2559772416"/>
                    </a:ext>
                  </a:extLst>
                </a:gridCol>
                <a:gridCol w="2611225">
                  <a:extLst>
                    <a:ext uri="{9D8B030D-6E8A-4147-A177-3AD203B41FA5}">
                      <a16:colId xmlns:a16="http://schemas.microsoft.com/office/drawing/2014/main" val="2999202789"/>
                    </a:ext>
                  </a:extLst>
                </a:gridCol>
                <a:gridCol w="3129699">
                  <a:extLst>
                    <a:ext uri="{9D8B030D-6E8A-4147-A177-3AD203B41FA5}">
                      <a16:colId xmlns:a16="http://schemas.microsoft.com/office/drawing/2014/main" val="2321182912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2600683566"/>
                    </a:ext>
                  </a:extLst>
                </a:gridCol>
                <a:gridCol w="2300140">
                  <a:extLst>
                    <a:ext uri="{9D8B030D-6E8A-4147-A177-3AD203B41FA5}">
                      <a16:colId xmlns:a16="http://schemas.microsoft.com/office/drawing/2014/main" val="1565757705"/>
                    </a:ext>
                  </a:extLst>
                </a:gridCol>
                <a:gridCol w="980387">
                  <a:extLst>
                    <a:ext uri="{9D8B030D-6E8A-4147-A177-3AD203B41FA5}">
                      <a16:colId xmlns:a16="http://schemas.microsoft.com/office/drawing/2014/main" val="2696501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Variable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Definition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Assignment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Score Logic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Weights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1625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Quantitative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Segment Gross Profit Above or Below (GPV)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segment gross profit performance against Vontier's overall gross profit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&gt;+10% → 1</a:t>
                      </a:r>
                    </a:p>
                    <a:p>
                      <a:r>
                        <a:rPr lang="en-US" sz="1200"/>
                        <a:t>-10% to +10% → 0.5</a:t>
                      </a:r>
                    </a:p>
                    <a:p>
                      <a:r>
                        <a:rPr lang="en-US" sz="1200"/>
                        <a:t>&lt;-10% →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362169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Discounted Payback Period (DPP)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Years it will take to recoup investment considering cost of capital (10%) and inflation (2%)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Formula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&gt;5 years → 0</a:t>
                      </a:r>
                    </a:p>
                    <a:p>
                      <a:r>
                        <a:rPr lang="en-US" sz="1200"/>
                        <a:t>3 to 5 years → 0.5</a:t>
                      </a:r>
                    </a:p>
                    <a:p>
                      <a:r>
                        <a:rPr lang="en-US" sz="1200"/>
                        <a:t>1-2 years → 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25%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75848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Qualitative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Risk Score (R)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Evaluation of project’s Geopolitical, Execution, and Market Risk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 to 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1051027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Strategic Alignment (STR)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How well project align with Vontier's core objectives and future direction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 to 10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651260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C46DD-6D69-4323-9739-DBBA3D73B93E}"/>
              </a:ext>
            </a:extLst>
          </p:cNvPr>
          <p:cNvSpPr txBox="1">
            <a:spLocks/>
          </p:cNvSpPr>
          <p:nvPr/>
        </p:nvSpPr>
        <p:spPr>
          <a:xfrm>
            <a:off x="0" y="1332862"/>
            <a:ext cx="12192000" cy="458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800" b="1">
                <a:solidFill>
                  <a:schemeClr val="tx1"/>
                </a:solidFill>
              </a:rPr>
              <a:t>Score = [(GPV</a:t>
            </a:r>
            <a:r>
              <a:rPr lang="it-IT" sz="1800" b="1" baseline="-25000">
                <a:solidFill>
                  <a:schemeClr val="tx1"/>
                </a:solidFill>
              </a:rPr>
              <a:t>score</a:t>
            </a:r>
            <a:r>
              <a:rPr lang="it-IT" sz="1800" b="1">
                <a:solidFill>
                  <a:schemeClr val="tx1"/>
                </a:solidFill>
              </a:rPr>
              <a:t> x 0.15) + (DPP</a:t>
            </a:r>
            <a:r>
              <a:rPr lang="it-IT" sz="1800" b="1" baseline="-25000">
                <a:solidFill>
                  <a:schemeClr val="tx1"/>
                </a:solidFill>
              </a:rPr>
              <a:t>score</a:t>
            </a:r>
            <a:r>
              <a:rPr lang="it-IT" sz="1800" b="1">
                <a:solidFill>
                  <a:schemeClr val="tx1"/>
                </a:solidFill>
              </a:rPr>
              <a:t> X 0.25) +  (R</a:t>
            </a:r>
            <a:r>
              <a:rPr lang="it-IT" sz="1800" b="1" baseline="-25000">
                <a:solidFill>
                  <a:schemeClr val="tx1"/>
                </a:solidFill>
              </a:rPr>
              <a:t>score</a:t>
            </a:r>
            <a:r>
              <a:rPr lang="it-IT" sz="1800" b="1">
                <a:solidFill>
                  <a:schemeClr val="tx1"/>
                </a:solidFill>
              </a:rPr>
              <a:t> x 0.30) + (STR</a:t>
            </a:r>
            <a:r>
              <a:rPr lang="it-IT" sz="1800" b="1" baseline="-25000">
                <a:solidFill>
                  <a:schemeClr val="tx1"/>
                </a:solidFill>
              </a:rPr>
              <a:t>score</a:t>
            </a:r>
            <a:r>
              <a:rPr lang="it-IT" sz="1800" b="1">
                <a:solidFill>
                  <a:schemeClr val="tx1"/>
                </a:solidFill>
              </a:rPr>
              <a:t> x 0.30)] x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51204C-1926-5CBC-B47A-8941EA514BFB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Blount, Natalia</dc:creator>
  <cp:lastModifiedBy>Blount, Natalia</cp:lastModifiedBy>
  <cp:revision>1</cp:revision>
  <dcterms:created xsi:type="dcterms:W3CDTF">2025-09-08T17:38:52Z</dcterms:created>
  <dcterms:modified xsi:type="dcterms:W3CDTF">2025-09-08T17:40:35Z</dcterms:modified>
</cp:coreProperties>
</file>