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D3BF5D-260F-4510-B4AE-19855ADC8117}">
  <a:tblStyle styleId="{6AD3BF5D-260F-4510-B4AE-19855ADC81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c41998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61c419981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8ad02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78ad02f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8ad02f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78ad02fc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d052446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d05244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c419981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c41998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c41998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c41998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c419981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c41998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cffe87d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cffe87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&#10;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&#10;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eplearning.hatenablog.com/entry/menhera_ch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eeplearning.hatenablog.com/entry/menhera_cha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単語の分散表現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-3277" y="1355758"/>
            <a:ext cx="12198552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・単語をOneHot</a:t>
            </a: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表現</a:t>
            </a: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、文中の単語の出現確率をNNで推論、類語判定する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分布仮説：単語の意味は周囲の単語によって形成される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利点：大規模な文章に対応可能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欠点：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ハイパ</a:t>
            </a: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ーパラメータが多い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（層数、ニューロン数、学習率とか）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169325" y="3432625"/>
            <a:ext cx="82683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・CBOW</a:t>
            </a:r>
            <a:r>
              <a:rPr lang="ja-JP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モデル:</a:t>
            </a:r>
            <a:r>
              <a:rPr lang="ja-JP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ja-JP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ja-JP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goodbye </a:t>
            </a: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 say hello.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?に何が入るかをYouとgoodbye（コンテキスト）から推論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・Skip-gramモデル：</a:t>
            </a:r>
            <a:r>
              <a:rPr lang="ja-JP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ja-JP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</a:t>
            </a:r>
            <a:r>
              <a:rPr lang="ja-JP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? </a:t>
            </a: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 say hello.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?に何が入るかをsay（コンテキスト）から推論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-5734" y="2268"/>
            <a:ext cx="12187082" cy="1350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表現手法</a:t>
            </a: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：</a:t>
            </a:r>
            <a:r>
              <a:rPr lang="ja-JP"/>
              <a:t>NeuralNetwork</a:t>
            </a:r>
            <a:r>
              <a:rPr lang="ja-JP">
                <a:latin typeface="Calibri"/>
                <a:ea typeface="Calibri"/>
                <a:cs typeface="Calibri"/>
                <a:sym typeface="Calibri"/>
              </a:rPr>
              <a:t>（推論ベース）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-5734" y="2268"/>
            <a:ext cx="12187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単語の類似度判定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-3275" y="1355750"/>
            <a:ext cx="12187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類似度の判定-&gt;距離 or 方向を基準にする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シソーラス（距離）		-&gt;構造化したIDで距離測定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カウント（ベクトル）	-&gt;単語共起行列の潜在意味解析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推論（ベクトル）		-&gt;単語ベクトルを入力としたNNで出現確率の推論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23"/>
          <p:cNvGrpSpPr/>
          <p:nvPr/>
        </p:nvGrpSpPr>
        <p:grpSpPr>
          <a:xfrm>
            <a:off x="7456775" y="194375"/>
            <a:ext cx="4586025" cy="2319950"/>
            <a:chOff x="6861025" y="582300"/>
            <a:chExt cx="4586025" cy="2319950"/>
          </a:xfrm>
        </p:grpSpPr>
        <p:cxnSp>
          <p:nvCxnSpPr>
            <p:cNvPr id="201" name="Google Shape;201;p23"/>
            <p:cNvCxnSpPr/>
            <p:nvPr/>
          </p:nvCxnSpPr>
          <p:spPr>
            <a:xfrm flipH="1" rot="10800000">
              <a:off x="6913525" y="1122600"/>
              <a:ext cx="3206400" cy="859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23"/>
            <p:cNvCxnSpPr/>
            <p:nvPr/>
          </p:nvCxnSpPr>
          <p:spPr>
            <a:xfrm>
              <a:off x="6861025" y="1981800"/>
              <a:ext cx="3311400" cy="6927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" name="Google Shape;203;p23"/>
            <p:cNvSpPr txBox="1"/>
            <p:nvPr/>
          </p:nvSpPr>
          <p:spPr>
            <a:xfrm>
              <a:off x="10172425" y="582300"/>
              <a:ext cx="12192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latin typeface="Calibri"/>
                  <a:ea typeface="Calibri"/>
                  <a:cs typeface="Calibri"/>
                  <a:sym typeface="Calibri"/>
                </a:rPr>
                <a:t>word1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10227850" y="2361950"/>
              <a:ext cx="12192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latin typeface="Calibri"/>
                  <a:ea typeface="Calibri"/>
                  <a:cs typeface="Calibri"/>
                  <a:sym typeface="Calibri"/>
                </a:rPr>
                <a:t>word2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 txBox="1"/>
            <p:nvPr/>
          </p:nvSpPr>
          <p:spPr>
            <a:xfrm>
              <a:off x="8024975" y="1683075"/>
              <a:ext cx="12192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latin typeface="Calibri"/>
                  <a:ea typeface="Calibri"/>
                  <a:cs typeface="Calibri"/>
                  <a:sym typeface="Calibri"/>
                </a:rPr>
                <a:t>Θ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3"/>
            <p:cNvSpPr txBox="1"/>
            <p:nvPr/>
          </p:nvSpPr>
          <p:spPr>
            <a:xfrm>
              <a:off x="10058500" y="1586963"/>
              <a:ext cx="12192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latin typeface="Calibri"/>
                  <a:ea typeface="Calibri"/>
                  <a:cs typeface="Calibri"/>
                  <a:sym typeface="Calibri"/>
                </a:rPr>
                <a:t>distance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" name="Google Shape;207;p23"/>
            <p:cNvCxnSpPr/>
            <p:nvPr/>
          </p:nvCxnSpPr>
          <p:spPr>
            <a:xfrm flipH="1">
              <a:off x="10030900" y="1316775"/>
              <a:ext cx="27600" cy="10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triangle"/>
            </a:ln>
          </p:spPr>
        </p:cxnSp>
      </p:grpSp>
      <p:sp>
        <p:nvSpPr>
          <p:cNvPr id="208" name="Google Shape;208;p23"/>
          <p:cNvSpPr txBox="1"/>
          <p:nvPr/>
        </p:nvSpPr>
        <p:spPr>
          <a:xfrm>
            <a:off x="0" y="4461750"/>
            <a:ext cx="121872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カウント：文の単語分布を捉える（統計情報の活用）が、単語の類推は弱い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推論：分布を捉えるのは弱いが（単語ベクトルを入力とする）が、単語の類推は強い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word2vecは類推問題をベクトルの加減算で解くためである。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両方に強いモデルを作る-&gt;Global Vectorモデル(GloVe)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-5734" y="2268"/>
            <a:ext cx="12187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単語の</a:t>
            </a: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分散表現の使いどころ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-3275" y="1355750"/>
            <a:ext cx="12187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・メールやツイートの感情分析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・感情分析を元にして文書分類（アプリに不満を持つ意見を優先表示）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・大規模コーパス(Wikipedia,GoogleNews)を元に転移学習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-5734" y="2268"/>
            <a:ext cx="12187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単語の分散表現の</a:t>
            </a: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評価方法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-3275" y="1355750"/>
            <a:ext cx="121872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評価指標：類似性、類推問題-&gt;単語類似度の評価セットを利用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Model：使用したモデル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Dim：作成した層数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Size：語彙数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Semantics：単語意味類推問題の正答率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-&gt;king:queen=man:women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Syntax：単語の形態情報を問う問題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-&gt;bad:worst=good:best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→モデルと語彙数の兼ね合いで精度が変化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→単語ベクトルの次元数は適度なサイズが良い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350" y="2491975"/>
            <a:ext cx="3635650" cy="4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8498300" y="2050000"/>
            <a:ext cx="37491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NER (Tjong Kim Sang and De Meulder,2003)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GloVe</a:t>
            </a:r>
            <a:r>
              <a:rPr lang="ja-JP">
                <a:solidFill>
                  <a:schemeClr val="dk1"/>
                </a:solidFill>
              </a:rPr>
              <a:t>より抜粋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</a:t>
            </a:r>
            <a:r>
              <a:rPr lang="ja-JP"/>
              <a:t>ゼロから作るDeepLearning2/斎藤康</a:t>
            </a:r>
            <a:r>
              <a:rPr lang="ja-JP">
                <a:latin typeface="Arial"/>
                <a:ea typeface="Arial"/>
                <a:cs typeface="Arial"/>
                <a:sym typeface="Arial"/>
              </a:rPr>
              <a:t>毅/オライリージャパン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・メンヘラちゃんと学ぶDeepLearning最新論文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-JP" sz="240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http://deeplearning.hatenablog.com/entry/menhera_chan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2400">
                <a:latin typeface="Arial"/>
                <a:ea typeface="Arial"/>
                <a:cs typeface="Arial"/>
                <a:sym typeface="Arial"/>
              </a:rPr>
              <a:t>・GloVe: Global Vectors forWord Representation/Jeffrey Pennington et.al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2400">
                <a:latin typeface="Arial"/>
                <a:ea typeface="Arial"/>
                <a:cs typeface="Arial"/>
                <a:sym typeface="Arial"/>
              </a:rPr>
              <a:t>    /Computer Science Department, Stanford University, Stanford, CA 94305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参考文献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導入:Questions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1219800"/>
            <a:ext cx="12192000" cy="381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FF0000"/>
                </a:solidFill>
              </a:rPr>
              <a:t>Q1</a:t>
            </a:r>
            <a:r>
              <a:rPr lang="ja-JP"/>
              <a:t>,自然言語処理（言語解析）とは？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人間が普段扱う言語（日本語、英語等）を機械が理解できる言語で処理・解析すること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FF0000"/>
                </a:solidFill>
              </a:rPr>
              <a:t>Q2</a:t>
            </a:r>
            <a:r>
              <a:rPr lang="ja-JP"/>
              <a:t>,文書をそのまま処理できるの？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いきなりは無理。文書は文の構造体であるから、文と文の関係、文自体の構造、単語の接続関係、単語の意味、単語分割等ステップを踏まないと機械が扱えるデータにはならない。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316300" y="5459300"/>
            <a:ext cx="60822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highlight>
                  <a:srgbClr val="FFFFFF"/>
                </a:highlight>
              </a:rPr>
              <a:t>吾輩は / 猫で / ある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539425" y="5286075"/>
            <a:ext cx="14964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吾輩、猫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は、で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ある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1427125" y="6124325"/>
            <a:ext cx="914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3158950" y="6124325"/>
            <a:ext cx="63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8382100" y="5286075"/>
            <a:ext cx="997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名詞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助詞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動詞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18750" y="5029800"/>
            <a:ext cx="11430000" cy="168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18750" y="5029800"/>
            <a:ext cx="1496400" cy="5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品詞分解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0" y="1219800"/>
            <a:ext cx="6636300" cy="563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FF0000"/>
                </a:solidFill>
              </a:rPr>
              <a:t>Q3</a:t>
            </a:r>
            <a:r>
              <a:rPr lang="ja-JP"/>
              <a:t>,何ができそう？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機械の処理向上や言語学の知識の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蓄積により、研究は進んでいる。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例としてモデル性能評価指標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（GLUEデータセット）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右図のタスクについては今後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できそうなことがまとまっている。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導入:Questions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875" y="92987"/>
            <a:ext cx="6698124" cy="66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733275" y="249375"/>
            <a:ext cx="4724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 u="sng">
                <a:solidFill>
                  <a:schemeClr val="hlink"/>
                </a:solidFill>
                <a:hlinkClick r:id="rId4"/>
              </a:rPr>
              <a:t>http://deeplearning.hatenablog.com/entry/menhera_chan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0" y="1219800"/>
            <a:ext cx="12192000" cy="563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FF0000"/>
                </a:solidFill>
              </a:rPr>
              <a:t>Q4</a:t>
            </a:r>
            <a:r>
              <a:rPr lang="ja-JP"/>
              <a:t>,Q3の</a:t>
            </a:r>
            <a:r>
              <a:rPr lang="ja-JP"/>
              <a:t>ようなことをやるための第一歩は？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文書を解体して、その最小要素をまずは機械に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理解してもらうこと。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文書&gt;章&gt;節&gt;段落&gt;文&gt;単語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単語を機械が理解できる形式に変換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-&gt;ベクトル化（分散表現）、構造化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分散表現の例：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色（</a:t>
            </a:r>
            <a:r>
              <a:rPr lang="ja-JP">
                <a:solidFill>
                  <a:srgbClr val="674EA7"/>
                </a:solidFill>
              </a:rPr>
              <a:t>桔梗色</a:t>
            </a:r>
            <a:r>
              <a:rPr lang="ja-JP"/>
              <a:t>）-&gt;色（RGB|R85 G85 B153）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導入:Questions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8188150" y="686200"/>
            <a:ext cx="3823800" cy="570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8326700" y="882300"/>
            <a:ext cx="1191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文書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312800" y="1475050"/>
            <a:ext cx="3574500" cy="47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8534525" y="1994800"/>
            <a:ext cx="3266400" cy="39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8998625" y="2619400"/>
            <a:ext cx="2798700" cy="243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9043663" y="3376175"/>
            <a:ext cx="81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文１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043663" y="4055075"/>
            <a:ext cx="81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文２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9161488" y="3902650"/>
            <a:ext cx="25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9161488" y="4574300"/>
            <a:ext cx="25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9771088" y="4075925"/>
            <a:ext cx="554100" cy="40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単語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0394563" y="4075925"/>
            <a:ext cx="554100" cy="40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単語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1018038" y="4075925"/>
            <a:ext cx="554100" cy="40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単語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9088700" y="2619400"/>
            <a:ext cx="81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段落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534525" y="1438550"/>
            <a:ext cx="1191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章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707700" y="2028975"/>
            <a:ext cx="1191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節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9771088" y="3397025"/>
            <a:ext cx="554100" cy="40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単語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0394563" y="3397025"/>
            <a:ext cx="554100" cy="40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単語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1018038" y="3397025"/>
            <a:ext cx="554100" cy="40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単語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このあとの流れ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</a:t>
            </a:r>
            <a:r>
              <a:rPr lang="ja-JP"/>
              <a:t>単語分散表現の手法について三種紹介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	・シソーラスベース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	・カウントベース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	・推論ベース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・単語の類似度判定基準の大別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・分散表現の使いどころ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523" y="2268"/>
            <a:ext cx="12187082" cy="1350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表現手法</a:t>
            </a: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：</a:t>
            </a:r>
            <a:r>
              <a:rPr lang="ja-JP">
                <a:latin typeface="Calibri"/>
                <a:ea typeface="Calibri"/>
                <a:cs typeface="Calibri"/>
                <a:sym typeface="Calibri"/>
              </a:rPr>
              <a:t>構造</a:t>
            </a:r>
            <a:r>
              <a:rPr lang="ja-JP">
                <a:latin typeface="Calibri"/>
                <a:ea typeface="Calibri"/>
                <a:cs typeface="Calibri"/>
                <a:sym typeface="Calibri"/>
              </a:rPr>
              <a:t>化手法（シソーラスベース）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-11744" y="1169492"/>
            <a:ext cx="12198552" cy="19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・体系化された単語辞書を作成し、これをもとに単語の類語判定する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利点：既存の言語構造の反映/類語検索が楽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欠点：新語反映・そもそも作成が大変/ニュアンス（文脈依存な意味変化）を捉えられない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135546" y="3958610"/>
            <a:ext cx="1335548" cy="36871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果実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988449" y="4876286"/>
            <a:ext cx="1335548" cy="36871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乾果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650965" y="5925061"/>
            <a:ext cx="1335548" cy="36871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りんご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848384" y="5925060"/>
            <a:ext cx="1335548" cy="36871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みかん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413739" y="4876285"/>
            <a:ext cx="1335548" cy="36871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液果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26448" y="5925060"/>
            <a:ext cx="1335548" cy="36871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栗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6129388" y="3257549"/>
            <a:ext cx="8194" cy="34576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56638" y="3473346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利点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例:学術構造の反映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151827" y="3447950"/>
            <a:ext cx="5416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欠点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例:類義でも些細な違いのもの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・草　-&gt;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植物の意味 or 笑いの表現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・死んだ　-&gt;俺死んだわ～（失敗の意味）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　　　or 生命活動の停止の意味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2855544" y="4321686"/>
            <a:ext cx="1240665" cy="5361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/>
          <p:nvPr/>
        </p:nvCxnSpPr>
        <p:spPr>
          <a:xfrm flipH="1">
            <a:off x="1648464" y="4321686"/>
            <a:ext cx="1232240" cy="5361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864897" y="5252620"/>
            <a:ext cx="818891" cy="6907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 flipH="1">
            <a:off x="3485169" y="5252620"/>
            <a:ext cx="657146" cy="658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4138721" y="5249025"/>
            <a:ext cx="1168777" cy="6547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-5734" y="2268"/>
            <a:ext cx="12187082" cy="1350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表現</a:t>
            </a: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手法：</a:t>
            </a:r>
            <a:r>
              <a:rPr lang="ja-JP">
                <a:latin typeface="Calibri"/>
                <a:ea typeface="Calibri"/>
                <a:cs typeface="Calibri"/>
                <a:sym typeface="Calibri"/>
              </a:rPr>
              <a:t>統計的手法（カウントベース）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-3277" y="1231083"/>
            <a:ext cx="121986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・分布仮説に基づき、単語をベクトル化、単語間の類似度を計算し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類語判定する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分布仮説：単語の意味は周囲の単語によって形成される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利点：文章における単語の頻度から計算可能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欠点：大規模な文章に対して計算コストが高い/頻度は文章に依存する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422575" y="3858000"/>
            <a:ext cx="60090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欠点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例：時間経過による意味の変化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すばらしい地震災害　-&gt;否定的な意味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すばらしい人　　　　-&gt;肯定的な意味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10850" y="3858000"/>
            <a:ext cx="5888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利点例：文脈から類語判定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drink beer. We drink beer  -&gt;   I guzzle beer. We guzzle beer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  beer ≈ guzzle　</a:t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2147450" y="5384799"/>
            <a:ext cx="6422575" cy="1135564"/>
            <a:chOff x="0" y="5398649"/>
            <a:chExt cx="6422575" cy="1135564"/>
          </a:xfrm>
        </p:grpSpPr>
        <p:grpSp>
          <p:nvGrpSpPr>
            <p:cNvPr id="166" name="Google Shape;166;p19"/>
            <p:cNvGrpSpPr/>
            <p:nvPr/>
          </p:nvGrpSpPr>
          <p:grpSpPr>
            <a:xfrm>
              <a:off x="1389175" y="5398649"/>
              <a:ext cx="5033400" cy="1135564"/>
              <a:chOff x="355600" y="4013199"/>
              <a:chExt cx="5033400" cy="1135564"/>
            </a:xfrm>
          </p:grpSpPr>
          <p:sp>
            <p:nvSpPr>
              <p:cNvPr id="167" name="Google Shape;167;p19"/>
              <p:cNvSpPr txBox="1"/>
              <p:nvPr/>
            </p:nvSpPr>
            <p:spPr>
              <a:xfrm>
                <a:off x="355600" y="4013199"/>
                <a:ext cx="4528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2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You</a:t>
                </a:r>
                <a:r>
                  <a:rPr lang="ja-JP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ja-JP" sz="2400" u="sng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say</a:t>
                </a:r>
                <a:r>
                  <a:rPr lang="ja-JP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ja-JP" sz="2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goodbye </a:t>
                </a:r>
                <a:r>
                  <a:rPr lang="ja-JP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and I say hello.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9"/>
              <p:cNvSpPr txBox="1"/>
              <p:nvPr/>
            </p:nvSpPr>
            <p:spPr>
              <a:xfrm>
                <a:off x="355600" y="4502563"/>
                <a:ext cx="50334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say　は Youとgoodbye（コンテキスト）から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意味が形成される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19"/>
            <p:cNvSpPr txBox="1"/>
            <p:nvPr/>
          </p:nvSpPr>
          <p:spPr>
            <a:xfrm>
              <a:off x="0" y="5398650"/>
              <a:ext cx="14271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latin typeface="Calibri"/>
                  <a:ea typeface="Calibri"/>
                  <a:cs typeface="Calibri"/>
                  <a:sym typeface="Calibri"/>
                </a:rPr>
                <a:t>分布仮説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-5734" y="2268"/>
            <a:ext cx="12187082" cy="1350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表現</a:t>
            </a: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手法：</a:t>
            </a:r>
            <a:r>
              <a:rPr lang="ja-JP">
                <a:latin typeface="Calibri"/>
                <a:ea typeface="Calibri"/>
                <a:cs typeface="Calibri"/>
                <a:sym typeface="Calibri"/>
              </a:rPr>
              <a:t>統計的手法（カウントベース）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-3277" y="1292958"/>
            <a:ext cx="121986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・分布仮説に基づき、単語をベクトル化、単語間の類似度を計算し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類語判定する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分布仮説：単語の意味は周囲の単語によって形成される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利点：文章における単語の頻度から計算可能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欠点：大規模な文章に対して計算コストが高い/頻度は文章に依存する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0" y="3429000"/>
            <a:ext cx="47244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分布仮説に基づき、ベクトル化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Text="You say goodbye and I say hello."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=[you,say,goodbye,,and,i,say,hello,.]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-&gt;0,1で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表現（OneHot表現）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-&gt;各単語のOneHot表現を行列にする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20"/>
          <p:cNvGraphicFramePr/>
          <p:nvPr/>
        </p:nvGraphicFramePr>
        <p:xfrm>
          <a:off x="4258733" y="32088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{6AD3BF5D-260F-4510-B4AE-19855ADC8117}</a:tableStyleId>
              </a:tblPr>
              <a:tblGrid>
                <a:gridCol w="984850"/>
                <a:gridCol w="984850"/>
                <a:gridCol w="984850"/>
                <a:gridCol w="1133150"/>
                <a:gridCol w="836575"/>
                <a:gridCol w="984850"/>
                <a:gridCol w="984850"/>
                <a:gridCol w="984850"/>
              </a:tblGrid>
              <a:tr h="44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you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say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goodbye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and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i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hello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.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you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say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goodbye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and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i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hello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.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8" name="Google Shape;178;p20"/>
          <p:cNvSpPr txBox="1"/>
          <p:nvPr/>
        </p:nvSpPr>
        <p:spPr>
          <a:xfrm>
            <a:off x="990600" y="5621866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共起行列　-&gt;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-3277" y="1217208"/>
            <a:ext cx="121986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・分布仮説に基づき、単語をベクトル化、単語間の類似度を計算し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類語判定する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分布仮説：単語の意味は周囲の単語によって形成される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利点：文章における単語の頻度から計算可能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欠点：大規模な文章に対して計算コストが高い/頻度は文章に依存する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77324" y="3564475"/>
            <a:ext cx="84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共起行列を元に類似度判定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-&gt;コサイン類似度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-&gt;同じ方向を向いていたら1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（類義）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、反向を向いていたら-1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（反義）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533" y="5161307"/>
            <a:ext cx="9160933" cy="92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>
            <p:ph type="title"/>
          </p:nvPr>
        </p:nvSpPr>
        <p:spPr>
          <a:xfrm>
            <a:off x="-5734" y="2268"/>
            <a:ext cx="12187082" cy="1350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表現手法</a:t>
            </a: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：</a:t>
            </a:r>
            <a:r>
              <a:rPr lang="ja-JP">
                <a:latin typeface="Calibri"/>
                <a:ea typeface="Calibri"/>
                <a:cs typeface="Calibri"/>
                <a:sym typeface="Calibri"/>
              </a:rPr>
              <a:t>統計的手法（カウントベース）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