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awarabi Gothic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Sawarabi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ab1c3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ab1c3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bc441cbd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bc441cb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ab1c3f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ab1c3f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ab1c3f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ab1c3f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bc441cb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bc441cb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bc441c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bc441c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bc441cb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bc441c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bc441c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bc441c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bc441cb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bc441cb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bc441cb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bc441cb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iita.com/sugiyamath/items/69047b6667256034fa5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自然言語処理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放送大学テキスト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第三章　系列の解析（１）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未知語処理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ラティス構造作成の問題点→未知語（unknown word）は候補を挙げられない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回避策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・疑似的な語（ノード）をあてはめ、コストを大きく設定する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・未知語の一部が辞書にある場合、その単語に帰着（花咲ガニ→カニ）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・単語辞書の自動拡充（Wikipedia）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→複合名詞の排除を行う（京都大学→京都/大学）は簡単なので省く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			　（爽健美茶→爽/健/美/茶）は一語とする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実例：web解析によって自動拡充した形態素解析器JUMAN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形態素解析器いろいろ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u="sng">
                <a:solidFill>
                  <a:schemeClr val="hlink"/>
                </a:solidFill>
                <a:hlinkClick r:id="rId3"/>
              </a:rPr>
              <a:t>https://qiita.com/sugiyamath/items/69047b6667256034fa5e</a:t>
            </a:r>
            <a:endParaRPr sz="24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言語における意味を持つ最小単位-&gt;語（word）　　〇赤　✖あ/か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文章＝語、語、語、...。という意味の並びから構成-&gt;どのような意味を持った語の並びなのか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例：私/は/本/を/買った-&gt;名詞/助詞/名詞/助詞/動詞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日本語処理の場合：文章の語の区切りを探し</a:t>
            </a:r>
            <a:r>
              <a:rPr lang="ja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（文章の区切りは句読点）</a:t>
            </a: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、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各語の品詞を求め、活用語のばあいにはその活用と基本形を求める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例：I/ bought/ a/ book-&gt;名詞/動詞/冠詞/名詞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英語処理の場合：語の区切りを行う-&gt;空白が区切り。品詞同定。breakfastは「朝食（名詞）」以外に「朝食を食べる（動詞）」もある。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-&gt;NLPの最初のstepは、文中の語の区切り、品詞、活用を求める（</a:t>
            </a: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系列の解析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語の</a:t>
            </a: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並びの解析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語=意味の基本単位/どうやって文章を語に分割するか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・英語では空白によって意味を区切る（I bought a book.）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→表記ゆれの問題はある （football,foot-ball）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・日本語や中国語では明確な区切りはない（国破山河在、国破れて山河在り）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→「山河」で一語とするか「山＋河」の二語構成とするか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言語の意味の最小単位→形態素（morpheme）</a:t>
            </a:r>
            <a:endParaRPr sz="1800">
              <a:solidFill>
                <a:srgbClr val="FF0000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語=形態素1＋形態素2＋....＋形態素N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改めて「語」とは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pic>
        <p:nvPicPr>
          <p:cNvPr descr="  \mbox{英語の形態素}&#10;\begin{cases}&#10;    語幹（stem） \\&#10;    接辞（affix） &#10;\begin{cases}&#10;接頭辞（prefix）\\&#10;接尾辞（suffix）&#10;\end{cases}&#10;  \end{cases}&#10;" id="68" name="Google Shape;68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74" y="3977675"/>
            <a:ext cx="6857850" cy="11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48275" y="4269563"/>
            <a:ext cx="997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例：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改めて「語」とは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465150" y="1858875"/>
            <a:ext cx="997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例：</a:t>
            </a:r>
            <a:endParaRPr sz="2400"/>
          </a:p>
        </p:txBody>
      </p:sp>
      <p:pic>
        <p:nvPicPr>
          <p:cNvPr descr="  \mbox{形態素}&#10;\begin{cases}&#10;    語幹（stem） \\&#10;    接辞（affix） &#10;\begin{cases}&#10;接頭辞（prefix）\\&#10;接尾辞（suffix）&#10;\end{cases}&#10;  \end{cases}&#10;" id="76" name="Google Shape;76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74" y="1561750"/>
            <a:ext cx="6056050" cy="11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言語の意味の最小単位→形態素（morpheme）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語=形態素1＋形態素2＋....＋形態素N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形態素への分割例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（英語）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・bird,play,kind→1形態素（語幹）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・playing(play-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ing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),smaller(small-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er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),unkind(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un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-kind)→2形態素（語幹と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接辞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形態素への分割例（日本語）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・夏、冬→1形態素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真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冬、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真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夏→2形態素（語幹と</a:t>
            </a:r>
            <a:r>
              <a:rPr lang="ja" sz="1800">
                <a:solidFill>
                  <a:srgbClr val="FF99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接辞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pic>
        <p:nvPicPr>
          <p:cNvPr descr=" 語幹-&gt;語形が変化しない部分\\&#10;接辞-&gt;語形が変化する部分" id="78" name="Google Shape;78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500" y="4193100"/>
            <a:ext cx="3836374" cy="7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言語の意味の最小単位→形態素（morpheme）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語=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一つ以上の形態素から構成される意味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語に関する別の区別の仕方（大雑把）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→</a:t>
            </a: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自立語（content word）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：独立・単体で意味を持つ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名詞、動詞、形容詞、副詞etc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→</a:t>
            </a: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付属語（function word）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：文法的な関係を示すが意味はほぼ持たない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代名詞、前置詞、接続</a:t>
            </a: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詞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、助動詞、限定詞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→例：吾輩は猫である（代名詞/助詞/名詞/助詞/動詞）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改めて「語」とは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形態素解析（morphological analysis）：語の区切り、品詞、活用形を求める処理</a:t>
            </a:r>
            <a:endParaRPr sz="1800">
              <a:solidFill>
                <a:srgbClr val="FF0000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→日本語では接辞を便宜的に語の最小単位として扱う（≠形態素）（語＝単語）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・日本語解析の難しさ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→語の区切りの同定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易：私は</a:t>
            </a: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ダイアリー</a:t>
            </a: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を買った→私/は/ダイアリー/を/買った 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（漢字、平仮名、片仮名で区別可能）</a:t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Sawarabi Gothic"/>
                <a:ea typeface="Sawarabi Gothic"/>
                <a:cs typeface="Sawarabi Gothic"/>
                <a:sym typeface="Sawarabi Gothic"/>
              </a:rPr>
              <a:t>	難：外国人参政権→外国/人/参政/権 or </a:t>
            </a: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外国/人参/政権	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　　　　くるまでまつ→くるま/で/まつ or くる/まで/まつ or くるまで/まつ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（曖昧性のある文は区別難）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人間が行う語の解釈とは異なり、少数の単語への分割をコンピュータは行うので「外国/人参/政権」と解釈される。また「くるまでまつ」は特定の状況下で意味が通るため、状況が分かるまで曖昧性は無くならない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日本語の形態素解析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日本語解析で使う辞書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・単語辞書：単語の表記、品詞、活用形などの辞書</a:t>
            </a:r>
            <a:endParaRPr sz="1800">
              <a:solidFill>
                <a:srgbClr val="FF0000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・連接可能性辞書：どのような単語または品詞・活用が連続して出現するかの辞書</a:t>
            </a:r>
            <a:endParaRPr sz="1800">
              <a:solidFill>
                <a:srgbClr val="FF0000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例：「ねたら元気になった」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step1:文頭と文末に仮想ノードを作る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step2:単語辞書を参照して、文中の各位置で語候補を取り出す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ねたら→寝たら/ねる＋ら/根＋鱈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元気→元気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になった→担った/に＋成った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step3:連接可能性辞書で語候補同士が連接しうるかを調べ、可能ならば接続する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形態素解析</a:t>
            </a: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候補のラティス表現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97500" y="746775"/>
            <a:ext cx="8780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例：「ねたら元気になった」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step1:文頭と文末に仮想ノードを作る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step2:単語辞書を参照して、文中の各位置で語候補を取り出す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ねたら→寝たら/ねる＋ら/根＋鱈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元気→元気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		になった→担った/に＋成った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Sawarabi Gothic"/>
                <a:ea typeface="Sawarabi Gothic"/>
                <a:cs typeface="Sawarabi Gothic"/>
                <a:sym typeface="Sawarabi Gothic"/>
              </a:rPr>
              <a:t>step3:連接可能性辞書で語候補同士が連接しうるかを調べ、可能ならば接続する</a:t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形態素解析候補のラティス表現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5" y="3013800"/>
            <a:ext cx="2701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ラティス構造による表現</a:t>
            </a:r>
            <a:endParaRPr sz="1800"/>
          </a:p>
        </p:txBody>
      </p:sp>
      <p:sp>
        <p:nvSpPr>
          <p:cNvPr id="104" name="Google Shape;104;p20"/>
          <p:cNvSpPr/>
          <p:nvPr/>
        </p:nvSpPr>
        <p:spPr>
          <a:xfrm>
            <a:off x="623250" y="40494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文頭</a:t>
            </a:r>
            <a:endParaRPr sz="1800"/>
          </a:p>
        </p:txBody>
      </p:sp>
      <p:sp>
        <p:nvSpPr>
          <p:cNvPr id="105" name="Google Shape;105;p20"/>
          <p:cNvSpPr/>
          <p:nvPr/>
        </p:nvSpPr>
        <p:spPr>
          <a:xfrm>
            <a:off x="1835775" y="34692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根</a:t>
            </a:r>
            <a:endParaRPr sz="1800"/>
          </a:p>
        </p:txBody>
      </p:sp>
      <p:sp>
        <p:nvSpPr>
          <p:cNvPr id="106" name="Google Shape;106;p20"/>
          <p:cNvSpPr/>
          <p:nvPr/>
        </p:nvSpPr>
        <p:spPr>
          <a:xfrm>
            <a:off x="2743100" y="34692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鱈</a:t>
            </a:r>
            <a:endParaRPr sz="1800"/>
          </a:p>
        </p:txBody>
      </p:sp>
      <p:sp>
        <p:nvSpPr>
          <p:cNvPr id="107" name="Google Shape;107;p20"/>
          <p:cNvSpPr/>
          <p:nvPr/>
        </p:nvSpPr>
        <p:spPr>
          <a:xfrm>
            <a:off x="1835775" y="40494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ねた</a:t>
            </a:r>
            <a:endParaRPr sz="1800"/>
          </a:p>
        </p:txBody>
      </p:sp>
      <p:sp>
        <p:nvSpPr>
          <p:cNvPr id="108" name="Google Shape;108;p20"/>
          <p:cNvSpPr/>
          <p:nvPr/>
        </p:nvSpPr>
        <p:spPr>
          <a:xfrm>
            <a:off x="2743100" y="40494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ら</a:t>
            </a:r>
            <a:endParaRPr sz="1800"/>
          </a:p>
        </p:txBody>
      </p:sp>
      <p:sp>
        <p:nvSpPr>
          <p:cNvPr id="109" name="Google Shape;109;p20"/>
          <p:cNvSpPr/>
          <p:nvPr/>
        </p:nvSpPr>
        <p:spPr>
          <a:xfrm>
            <a:off x="1835775" y="4629600"/>
            <a:ext cx="15723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ねたら</a:t>
            </a:r>
            <a:endParaRPr sz="1800"/>
          </a:p>
        </p:txBody>
      </p:sp>
      <p:sp>
        <p:nvSpPr>
          <p:cNvPr id="110" name="Google Shape;110;p20"/>
          <p:cNvSpPr/>
          <p:nvPr/>
        </p:nvSpPr>
        <p:spPr>
          <a:xfrm>
            <a:off x="4197850" y="3874425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元気</a:t>
            </a:r>
            <a:endParaRPr sz="1800"/>
          </a:p>
        </p:txBody>
      </p:sp>
      <p:sp>
        <p:nvSpPr>
          <p:cNvPr id="111" name="Google Shape;111;p20"/>
          <p:cNvSpPr/>
          <p:nvPr/>
        </p:nvSpPr>
        <p:spPr>
          <a:xfrm>
            <a:off x="5462075" y="3469200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に</a:t>
            </a:r>
            <a:endParaRPr sz="1800"/>
          </a:p>
        </p:txBody>
      </p:sp>
      <p:sp>
        <p:nvSpPr>
          <p:cNvPr id="112" name="Google Shape;112;p20"/>
          <p:cNvSpPr/>
          <p:nvPr/>
        </p:nvSpPr>
        <p:spPr>
          <a:xfrm>
            <a:off x="6237925" y="3469200"/>
            <a:ext cx="10773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なった</a:t>
            </a:r>
            <a:endParaRPr sz="1800"/>
          </a:p>
        </p:txBody>
      </p:sp>
      <p:sp>
        <p:nvSpPr>
          <p:cNvPr id="113" name="Google Shape;113;p20"/>
          <p:cNvSpPr/>
          <p:nvPr/>
        </p:nvSpPr>
        <p:spPr>
          <a:xfrm>
            <a:off x="5765275" y="4339500"/>
            <a:ext cx="14235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担った</a:t>
            </a: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8091100" y="3874425"/>
            <a:ext cx="665100" cy="45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文末</a:t>
            </a:r>
            <a:endParaRPr sz="1800"/>
          </a:p>
        </p:txBody>
      </p:sp>
      <p:cxnSp>
        <p:nvCxnSpPr>
          <p:cNvPr id="115" name="Google Shape;115;p20"/>
          <p:cNvCxnSpPr>
            <a:stCxn id="104" idx="3"/>
            <a:endCxn id="105" idx="1"/>
          </p:cNvCxnSpPr>
          <p:nvPr/>
        </p:nvCxnSpPr>
        <p:spPr>
          <a:xfrm flipH="1" rot="10800000">
            <a:off x="1288350" y="3696900"/>
            <a:ext cx="5475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>
            <a:stCxn id="105" idx="3"/>
            <a:endCxn id="106" idx="1"/>
          </p:cNvCxnSpPr>
          <p:nvPr/>
        </p:nvCxnSpPr>
        <p:spPr>
          <a:xfrm>
            <a:off x="2500875" y="369690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>
            <a:stCxn id="106" idx="3"/>
            <a:endCxn id="110" idx="1"/>
          </p:cNvCxnSpPr>
          <p:nvPr/>
        </p:nvCxnSpPr>
        <p:spPr>
          <a:xfrm>
            <a:off x="3408200" y="3696900"/>
            <a:ext cx="7896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>
            <a:stCxn id="104" idx="3"/>
            <a:endCxn id="107" idx="1"/>
          </p:cNvCxnSpPr>
          <p:nvPr/>
        </p:nvCxnSpPr>
        <p:spPr>
          <a:xfrm>
            <a:off x="1288350" y="4277100"/>
            <a:ext cx="5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>
            <a:stCxn id="107" idx="3"/>
            <a:endCxn id="108" idx="1"/>
          </p:cNvCxnSpPr>
          <p:nvPr/>
        </p:nvCxnSpPr>
        <p:spPr>
          <a:xfrm>
            <a:off x="2500875" y="427710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>
            <a:stCxn id="104" idx="3"/>
            <a:endCxn id="109" idx="1"/>
          </p:cNvCxnSpPr>
          <p:nvPr/>
        </p:nvCxnSpPr>
        <p:spPr>
          <a:xfrm>
            <a:off x="1288350" y="4277100"/>
            <a:ext cx="5475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stCxn id="109" idx="3"/>
            <a:endCxn id="110" idx="1"/>
          </p:cNvCxnSpPr>
          <p:nvPr/>
        </p:nvCxnSpPr>
        <p:spPr>
          <a:xfrm flipH="1" rot="10800000">
            <a:off x="3408075" y="4102200"/>
            <a:ext cx="7899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>
            <a:stCxn id="110" idx="3"/>
            <a:endCxn id="111" idx="1"/>
          </p:cNvCxnSpPr>
          <p:nvPr/>
        </p:nvCxnSpPr>
        <p:spPr>
          <a:xfrm flipH="1" rot="10800000">
            <a:off x="4862950" y="3696825"/>
            <a:ext cx="5991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12" idx="1"/>
            <a:endCxn id="111" idx="3"/>
          </p:cNvCxnSpPr>
          <p:nvPr/>
        </p:nvCxnSpPr>
        <p:spPr>
          <a:xfrm rot="10800000">
            <a:off x="6127225" y="3696900"/>
            <a:ext cx="1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10" idx="3"/>
            <a:endCxn id="113" idx="1"/>
          </p:cNvCxnSpPr>
          <p:nvPr/>
        </p:nvCxnSpPr>
        <p:spPr>
          <a:xfrm>
            <a:off x="4862950" y="4102125"/>
            <a:ext cx="9024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13" idx="3"/>
            <a:endCxn id="114" idx="1"/>
          </p:cNvCxnSpPr>
          <p:nvPr/>
        </p:nvCxnSpPr>
        <p:spPr>
          <a:xfrm flipH="1" rot="10800000">
            <a:off x="7188775" y="4102200"/>
            <a:ext cx="9024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>
            <a:stCxn id="112" idx="3"/>
            <a:endCxn id="114" idx="1"/>
          </p:cNvCxnSpPr>
          <p:nvPr/>
        </p:nvCxnSpPr>
        <p:spPr>
          <a:xfrm>
            <a:off x="7315225" y="3696900"/>
            <a:ext cx="7758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awarabi Gothic"/>
                <a:ea typeface="Sawarabi Gothic"/>
                <a:cs typeface="Sawarabi Gothic"/>
                <a:sym typeface="Sawarabi Gothic"/>
              </a:rPr>
              <a:t>ビタビアルゴリズム（Viterbi Algorithm）</a:t>
            </a:r>
            <a:endParaRPr>
              <a:latin typeface="Sawarabi Gothic"/>
              <a:ea typeface="Sawarabi Gothic"/>
              <a:cs typeface="Sawarabi Gothic"/>
              <a:sym typeface="Sawarabi Gothic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49413" y="640825"/>
            <a:ext cx="8825375" cy="2071200"/>
            <a:chOff x="124713" y="3072300"/>
            <a:chExt cx="8825375" cy="2071200"/>
          </a:xfrm>
        </p:grpSpPr>
        <p:grpSp>
          <p:nvGrpSpPr>
            <p:cNvPr id="133" name="Google Shape;133;p21"/>
            <p:cNvGrpSpPr/>
            <p:nvPr/>
          </p:nvGrpSpPr>
          <p:grpSpPr>
            <a:xfrm>
              <a:off x="124713" y="3072300"/>
              <a:ext cx="8825375" cy="2071200"/>
              <a:chOff x="-69175" y="3013800"/>
              <a:chExt cx="8825375" cy="2071200"/>
            </a:xfrm>
          </p:grpSpPr>
          <p:sp>
            <p:nvSpPr>
              <p:cNvPr id="134" name="Google Shape;134;p21"/>
              <p:cNvSpPr txBox="1"/>
              <p:nvPr/>
            </p:nvSpPr>
            <p:spPr>
              <a:xfrm>
                <a:off x="-69175" y="3013800"/>
                <a:ext cx="2701500" cy="45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ビタビアルゴリズム</a:t>
                </a:r>
                <a:endParaRPr sz="1800"/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623250" y="40494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文頭</a:t>
                </a:r>
                <a:endParaRPr sz="1800"/>
              </a:p>
            </p:txBody>
          </p:sp>
          <p:sp>
            <p:nvSpPr>
              <p:cNvPr id="136" name="Google Shape;136;p21"/>
              <p:cNvSpPr/>
              <p:nvPr/>
            </p:nvSpPr>
            <p:spPr>
              <a:xfrm>
                <a:off x="1835775" y="34692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根</a:t>
                </a:r>
                <a:endParaRPr sz="1800"/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2743100" y="34692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鱈</a:t>
                </a:r>
                <a:endParaRPr sz="1800"/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1835775" y="40494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ねた</a:t>
                </a:r>
                <a:endParaRPr sz="1800"/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2743100" y="40494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ら</a:t>
                </a:r>
                <a:endParaRPr sz="1800"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1835775" y="4629600"/>
                <a:ext cx="15723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ねたら</a:t>
                </a:r>
                <a:endParaRPr sz="1800"/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4197850" y="3874425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元気</a:t>
                </a:r>
                <a:endParaRPr sz="1800"/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5462075" y="3469200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に</a:t>
                </a:r>
                <a:endParaRPr sz="1800"/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6237925" y="3469200"/>
                <a:ext cx="10773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なった</a:t>
                </a:r>
                <a:endParaRPr sz="1800"/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5765275" y="4339500"/>
                <a:ext cx="14235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担った</a:t>
                </a:r>
                <a:endParaRPr sz="1800"/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>
                <a:off x="8091100" y="3874425"/>
                <a:ext cx="665100" cy="4554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800"/>
                  <a:t>文末</a:t>
                </a:r>
                <a:endParaRPr sz="1800"/>
              </a:p>
            </p:txBody>
          </p:sp>
          <p:cxnSp>
            <p:nvCxnSpPr>
              <p:cNvPr id="146" name="Google Shape;146;p21"/>
              <p:cNvCxnSpPr>
                <a:stCxn id="135" idx="3"/>
                <a:endCxn id="136" idx="1"/>
              </p:cNvCxnSpPr>
              <p:nvPr/>
            </p:nvCxnSpPr>
            <p:spPr>
              <a:xfrm flipH="1" rot="10800000">
                <a:off x="1288350" y="3696900"/>
                <a:ext cx="547500" cy="5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21"/>
              <p:cNvCxnSpPr>
                <a:stCxn id="136" idx="3"/>
                <a:endCxn id="137" idx="1"/>
              </p:cNvCxnSpPr>
              <p:nvPr/>
            </p:nvCxnSpPr>
            <p:spPr>
              <a:xfrm>
                <a:off x="2500875" y="3696900"/>
                <a:ext cx="242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21"/>
              <p:cNvCxnSpPr>
                <a:stCxn id="137" idx="3"/>
                <a:endCxn id="141" idx="1"/>
              </p:cNvCxnSpPr>
              <p:nvPr/>
            </p:nvCxnSpPr>
            <p:spPr>
              <a:xfrm>
                <a:off x="3408200" y="3696900"/>
                <a:ext cx="7896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21"/>
              <p:cNvCxnSpPr>
                <a:stCxn id="135" idx="3"/>
                <a:endCxn id="138" idx="1"/>
              </p:cNvCxnSpPr>
              <p:nvPr/>
            </p:nvCxnSpPr>
            <p:spPr>
              <a:xfrm>
                <a:off x="1288350" y="4277100"/>
                <a:ext cx="547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21"/>
              <p:cNvCxnSpPr>
                <a:stCxn id="138" idx="3"/>
                <a:endCxn id="139" idx="1"/>
              </p:cNvCxnSpPr>
              <p:nvPr/>
            </p:nvCxnSpPr>
            <p:spPr>
              <a:xfrm>
                <a:off x="2500875" y="4277100"/>
                <a:ext cx="242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21"/>
              <p:cNvCxnSpPr>
                <a:stCxn id="135" idx="3"/>
                <a:endCxn id="140" idx="1"/>
              </p:cNvCxnSpPr>
              <p:nvPr/>
            </p:nvCxnSpPr>
            <p:spPr>
              <a:xfrm>
                <a:off x="1288350" y="4277100"/>
                <a:ext cx="547500" cy="5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1"/>
              <p:cNvCxnSpPr>
                <a:stCxn id="140" idx="3"/>
                <a:endCxn id="141" idx="1"/>
              </p:cNvCxnSpPr>
              <p:nvPr/>
            </p:nvCxnSpPr>
            <p:spPr>
              <a:xfrm flipH="1" rot="10800000">
                <a:off x="3408075" y="4102200"/>
                <a:ext cx="789900" cy="75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1"/>
              <p:cNvCxnSpPr>
                <a:stCxn id="141" idx="3"/>
                <a:endCxn id="142" idx="1"/>
              </p:cNvCxnSpPr>
              <p:nvPr/>
            </p:nvCxnSpPr>
            <p:spPr>
              <a:xfrm flipH="1" rot="10800000">
                <a:off x="4862950" y="3696825"/>
                <a:ext cx="5991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21"/>
              <p:cNvCxnSpPr>
                <a:stCxn id="143" idx="1"/>
                <a:endCxn id="142" idx="3"/>
              </p:cNvCxnSpPr>
              <p:nvPr/>
            </p:nvCxnSpPr>
            <p:spPr>
              <a:xfrm rot="10800000">
                <a:off x="6127225" y="3696900"/>
                <a:ext cx="11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21"/>
              <p:cNvCxnSpPr>
                <a:stCxn id="141" idx="3"/>
                <a:endCxn id="144" idx="1"/>
              </p:cNvCxnSpPr>
              <p:nvPr/>
            </p:nvCxnSpPr>
            <p:spPr>
              <a:xfrm>
                <a:off x="4862950" y="4102125"/>
                <a:ext cx="9024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21"/>
              <p:cNvCxnSpPr>
                <a:stCxn id="144" idx="3"/>
                <a:endCxn id="145" idx="1"/>
              </p:cNvCxnSpPr>
              <p:nvPr/>
            </p:nvCxnSpPr>
            <p:spPr>
              <a:xfrm flipH="1" rot="10800000">
                <a:off x="7188775" y="4102200"/>
                <a:ext cx="9024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21"/>
              <p:cNvCxnSpPr>
                <a:stCxn id="143" idx="3"/>
                <a:endCxn id="145" idx="1"/>
              </p:cNvCxnSpPr>
              <p:nvPr/>
            </p:nvCxnSpPr>
            <p:spPr>
              <a:xfrm>
                <a:off x="7315225" y="3696900"/>
                <a:ext cx="7758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8" name="Google Shape;158;p21"/>
            <p:cNvSpPr txBox="1"/>
            <p:nvPr/>
          </p:nvSpPr>
          <p:spPr>
            <a:xfrm>
              <a:off x="1558675" y="376195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1558675" y="478720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2937200" y="4787200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2362225" y="3599175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3259675" y="3599175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4572000" y="3656350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5950525" y="3599175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7152400" y="3599175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6972275" y="4510600"/>
              <a:ext cx="3360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4</a:t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1711075" y="4153325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2698225" y="348535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3962450" y="466645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3915025" y="3651975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5308213" y="370915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5408663" y="456340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7847063" y="4435250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7847063" y="3599175"/>
              <a:ext cx="242100" cy="1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1</a:t>
              </a:r>
              <a:endParaRPr/>
            </a:p>
          </p:txBody>
        </p:sp>
      </p:grpSp>
      <p:sp>
        <p:nvSpPr>
          <p:cNvPr id="175" name="Google Shape;175;p21"/>
          <p:cNvSpPr txBox="1"/>
          <p:nvPr/>
        </p:nvSpPr>
        <p:spPr>
          <a:xfrm>
            <a:off x="0" y="2838475"/>
            <a:ext cx="91440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ラティス構造は各ルートが一つの解釈を表す。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文章が長くなるほど組み合わせ数は増える。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→組み合わせ爆発回避の方法として、ビタビアルゴリズムの導入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</a:t>
            </a:r>
            <a:r>
              <a:rPr lang="ja" sz="1800">
                <a:solidFill>
                  <a:srgbClr val="FF0000"/>
                </a:solidFill>
              </a:rPr>
              <a:t>ビタビアルゴリズム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（文末から文頭までのルートに通過コスト（自立語4、接続1）を導入。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それらの総和が最低のものを選択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→コスト最小経路を選択可能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→赤矢印経路（1+4+1+4+1+4+1+1+1+4+1=23）、青矢印（1+4+1+4+1+1+1+4+1=18）</a:t>
            </a:r>
            <a:endParaRPr sz="1800"/>
          </a:p>
        </p:txBody>
      </p:sp>
      <p:cxnSp>
        <p:nvCxnSpPr>
          <p:cNvPr id="176" name="Google Shape;176;p21"/>
          <p:cNvCxnSpPr/>
          <p:nvPr/>
        </p:nvCxnSpPr>
        <p:spPr>
          <a:xfrm flipH="1" rot="10800000">
            <a:off x="1080700" y="1309625"/>
            <a:ext cx="7606200" cy="9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 flipH="1" rot="10800000">
            <a:off x="1163825" y="2577275"/>
            <a:ext cx="3366600" cy="105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 flipH="1" rot="10800000">
            <a:off x="4520075" y="831800"/>
            <a:ext cx="2192400" cy="1735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6702175" y="831725"/>
            <a:ext cx="19743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