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9753600" cx="130048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14d69811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514d69811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14d6981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514d6981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e5a9b88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63e5a9b88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514d69811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6514d69811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e5a9b88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3e5a9b88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5066d7b3e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5066d7b3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ca368d9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3ca368d9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ca368d99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3ca368d9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ca368d99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3ca368d9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ca368d99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3ca368d99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ca368d9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3ca368d9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066d7b3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5066d7b3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14d69811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514d69811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" type="title">
  <p:cSld name="TITLE">
    <p:bg>
      <p:bgPr>
        <a:solidFill>
          <a:srgbClr val="464E7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Heading &amp; Body2">
  <p:cSld name="01_Heading &amp; Body2">
    <p:bg>
      <p:bgPr>
        <a:solidFill>
          <a:schemeClr val="accen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33B49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Heading">
  <p:cSld name="02_Heading">
    <p:bg>
      <p:bgPr>
        <a:solidFill>
          <a:schemeClr val="dk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Heading &amp; Body2">
  <p:cSld name="02_Heading &amp; Body2">
    <p:bg>
      <p:bgPr>
        <a:solidFill>
          <a:srgbClr val="464E7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Title ">
  <p:cSld name="03_Title ">
    <p:bg>
      <p:bgPr>
        <a:solidFill>
          <a:srgbClr val="B967C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Heading">
  <p:cSld name="03_Heading"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Heading2">
  <p:cSld name="03_Heading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Quattrocento Sans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Heading &amp; Body">
  <p:cSld name="03_Heading &amp;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B967C7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Heading &amp; Body2">
  <p:cSld name="03_Heading &amp; Body2">
    <p:bg>
      <p:bgPr>
        <a:solidFill>
          <a:srgbClr val="B967C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Title">
  <p:cSld name="04_Title">
    <p:bg>
      <p:bgPr>
        <a:solidFill>
          <a:srgbClr val="02A8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Heading">
  <p:cSld name="04_Heading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Heading2" type="tx">
  <p:cSld name="TITLE_AND_BOD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attrocento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Heading2">
  <p:cSld name="04_Heading2">
    <p:bg>
      <p:bgPr>
        <a:solidFill>
          <a:srgbClr val="FFF5E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2A8F3"/>
              </a:buClr>
              <a:buSzPts val="4400"/>
              <a:buFont typeface="Quattrocento Sans"/>
              <a:buNone/>
              <a:defRPr>
                <a:solidFill>
                  <a:srgbClr val="02A8F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Heading &amp; Body">
  <p:cSld name="04_Heading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02A8F3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Heading &amp; Body2">
  <p:cSld name="04_Heading &amp; Body2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02A8F3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•"/>
              <a:defRPr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Title">
  <p:cSld name="05_Title"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Heading">
  <p:cSld name="05_Heading">
    <p:bg>
      <p:bgPr>
        <a:solidFill>
          <a:srgbClr val="00BB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Heading &amp; Body">
  <p:cSld name="05_Heading &amp; 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00BBD3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Heading &amp; Body2">
  <p:cSld name="05_Heading &amp; Body2">
    <p:bg>
      <p:bgPr>
        <a:solidFill>
          <a:srgbClr val="00BB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itle ">
  <p:cSld name="06_Title ">
    <p:bg>
      <p:bgPr>
        <a:solidFill>
          <a:schemeClr val="accent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Heading">
  <p:cSld name="06_Heading">
    <p:bg>
      <p:bgPr>
        <a:solidFill>
          <a:srgbClr val="FF9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Heading2">
  <p:cSld name="06_Heading2">
    <p:bg>
      <p:bgPr>
        <a:solidFill>
          <a:srgbClr val="FFF5E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000"/>
              </a:buClr>
              <a:buSzPts val="4400"/>
              <a:buFont typeface="Quattrocento Sans"/>
              <a:buNone/>
              <a:defRPr>
                <a:solidFill>
                  <a:srgbClr val="FF9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Heading2">
  <p:cSld name="08_Heading2">
    <p:bg>
      <p:bgPr>
        <a:solidFill>
          <a:srgbClr val="FFF5E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5151"/>
              </a:buClr>
              <a:buSzPts val="4400"/>
              <a:buFont typeface="Quattrocento Sans"/>
              <a:buNone/>
              <a:defRPr>
                <a:solidFill>
                  <a:srgbClr val="FF515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Heading &amp; Body">
  <p:cSld name="06_Heading &amp; 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Heading &amp; Body2">
  <p:cSld name="06_Heading &amp; Body2">
    <p:bg>
      <p:bgPr>
        <a:solidFill>
          <a:srgbClr val="FF9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Title">
  <p:cSld name="07_Title">
    <p:bg>
      <p:bgPr>
        <a:solidFill>
          <a:srgbClr val="FF3F8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Heading">
  <p:cSld name="07_Heading">
    <p:bg>
      <p:bgPr>
        <a:solidFill>
          <a:srgbClr val="FF3F8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Heading2">
  <p:cSld name="07_Heading2">
    <p:bg>
      <p:bgPr>
        <a:solidFill>
          <a:srgbClr val="FFF5E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3F80"/>
              </a:buClr>
              <a:buSzPts val="4400"/>
              <a:buFont typeface="Quattrocento Sans"/>
              <a:buNone/>
              <a:defRPr>
                <a:solidFill>
                  <a:srgbClr val="FF3F8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Heading &amp; Body">
  <p:cSld name="07_Heading &amp; 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FF3F8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Heading &amp; Body2">
  <p:cSld name="07_Heading &amp; Body2">
    <p:bg>
      <p:bgPr>
        <a:solidFill>
          <a:srgbClr val="FF3F8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Title">
  <p:cSld name="08_Title">
    <p:bg>
      <p:bgPr>
        <a:solidFill>
          <a:srgbClr val="FF515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64E70"/>
              </a:buClr>
              <a:buSzPts val="3600"/>
              <a:buFont typeface="Quattrocento Sans"/>
              <a:buNone/>
              <a:defRPr sz="3600">
                <a:solidFill>
                  <a:srgbClr val="464E70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Heading">
  <p:cSld name="08_Heading">
    <p:bg>
      <p:bgPr>
        <a:solidFill>
          <a:srgbClr val="FF515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Heading &amp; Body">
  <p:cSld name="08_Heading &amp; 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Heading2">
  <p:cSld name="01_Heading2">
    <p:bg>
      <p:bgPr>
        <a:solidFill>
          <a:srgbClr val="FFF5E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Heading &amp; Body2">
  <p:cSld name="08_Heading &amp; Body2">
    <p:bg>
      <p:bgPr>
        <a:solidFill>
          <a:srgbClr val="FF515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1pPr>
            <a:lvl2pPr indent="-4191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2pPr>
            <a:lvl3pPr indent="-4191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3pPr>
            <a:lvl4pPr indent="-4191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4pPr>
            <a:lvl5pPr indent="-4191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000"/>
              <a:buFont typeface="Quattrocento Sans"/>
              <a:buChar char="•"/>
              <a:defRPr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 ">
  <p:cSld name="01_Title ">
    <p:bg>
      <p:bgPr>
        <a:solidFill>
          <a:srgbClr val="33B49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8000"/>
              <a:buFont typeface="Quattrocento Sans"/>
              <a:buNone/>
              <a:defRPr sz="8000"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FF5E3"/>
              </a:buClr>
              <a:buSzPts val="3600"/>
              <a:buFont typeface="Quattrocento Sans"/>
              <a:buNone/>
              <a:defRPr sz="3600">
                <a:solidFill>
                  <a:srgbClr val="FFF5E3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Heading">
  <p:cSld name="01_Heading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Heading2">
  <p:cSld name="05_Heading2">
    <p:bg>
      <p:bgPr>
        <a:solidFill>
          <a:srgbClr val="FFF5E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BD3"/>
              </a:buClr>
              <a:buSzPts val="4400"/>
              <a:buFont typeface="Quattrocento Sans"/>
              <a:buNone/>
              <a:defRPr>
                <a:solidFill>
                  <a:srgbClr val="00BBD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Heading &amp; Body">
  <p:cSld name="02_Heading &amp;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464E7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Heading &amp; Body">
  <p:cSld name="01_Heading &amp;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solidFill>
            <a:srgbClr val="33B49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400"/>
              <a:buFont typeface="Quattrocento Sans"/>
              <a:buNone/>
              <a:defRPr>
                <a:solidFill>
                  <a:srgbClr val="FFF5E3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314325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5E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4400"/>
              <a:buFont typeface="Quattrocento Sans"/>
              <a:buNone/>
              <a:defRPr b="1" i="0" sz="44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B490"/>
              </a:buClr>
              <a:buSzPts val="6000"/>
              <a:buFont typeface="Quattrocento Sans"/>
              <a:buNone/>
              <a:defRPr b="1" i="0" sz="6000" u="none" cap="none" strike="noStrike">
                <a:solidFill>
                  <a:srgbClr val="33B4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-419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Quattrocento Sans"/>
              <a:buChar char="•"/>
              <a:defRPr b="0" i="0" sz="4000" u="none" cap="none" strike="noStrike">
                <a:solidFill>
                  <a:srgbClr val="3E415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19100" lvl="1" marL="9144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Quattrocento Sans"/>
              <a:buChar char="•"/>
              <a:defRPr b="0" i="0" sz="4000" u="none" cap="none" strike="noStrike">
                <a:solidFill>
                  <a:srgbClr val="3E415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419100" lvl="2" marL="13716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Quattrocento Sans"/>
              <a:buChar char="•"/>
              <a:defRPr b="0" i="0" sz="4000" u="none" cap="none" strike="noStrike">
                <a:solidFill>
                  <a:srgbClr val="3E415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419100" lvl="3" marL="18288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Quattrocento Sans"/>
              <a:buChar char="•"/>
              <a:defRPr b="0" i="0" sz="4000" u="none" cap="none" strike="noStrike">
                <a:solidFill>
                  <a:srgbClr val="3E415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419100" lvl="4" marL="22860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Quattrocento Sans"/>
              <a:buChar char="•"/>
              <a:defRPr b="0" i="0" sz="4000" u="none" cap="none" strike="noStrike">
                <a:solidFill>
                  <a:srgbClr val="3E415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Avenir"/>
              <a:buChar char="•"/>
              <a:defRPr b="0" i="0" sz="4000" u="none" cap="none" strike="noStrike">
                <a:solidFill>
                  <a:srgbClr val="3E415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Avenir"/>
              <a:buChar char="•"/>
              <a:defRPr b="0" i="0" sz="4000" u="none" cap="none" strike="noStrike">
                <a:solidFill>
                  <a:srgbClr val="3E415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Avenir"/>
              <a:buChar char="•"/>
              <a:defRPr b="0" i="0" sz="4000" u="none" cap="none" strike="noStrike">
                <a:solidFill>
                  <a:srgbClr val="3E415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3E4157"/>
              </a:buClr>
              <a:buSzPts val="3000"/>
              <a:buFont typeface="Avenir"/>
              <a:buChar char="•"/>
              <a:defRPr b="0" i="0" sz="4000" u="none" cap="none" strike="noStrike">
                <a:solidFill>
                  <a:srgbClr val="3E415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14169" y="8981256"/>
            <a:ext cx="41179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8EA"/>
              </a:buClr>
              <a:buSzPts val="1100"/>
              <a:buFont typeface="Quattrocento Sans"/>
              <a:buNone/>
              <a:defRPr b="1" i="0" sz="1100" u="none" cap="none" strike="noStrike">
                <a:solidFill>
                  <a:srgbClr val="FFF8E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8EA"/>
              </a:buClr>
              <a:buSzPts val="1100"/>
              <a:buFont typeface="Quattrocento Sans"/>
              <a:buNone/>
              <a:defRPr b="1" i="0" sz="1100" u="none" cap="none" strike="noStrike">
                <a:solidFill>
                  <a:srgbClr val="FFF8E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rgbClr val="FFF5E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ecl.ntt.co.jp/people/kameoka.hirokazu/publications/Kameoka2012SICE09published.pdf" TargetMode="External"/><Relationship Id="rId4" Type="http://schemas.openxmlformats.org/officeDocument/2006/relationships/hyperlink" Target="https://r9y9.github.io/blog/2013/07/27/nmf-euclid/" TargetMode="External"/><Relationship Id="rId5" Type="http://schemas.openxmlformats.org/officeDocument/2006/relationships/hyperlink" Target="https://r9y9.github.io/blog/2013/07/27/nmf-euclid/" TargetMode="External"/><Relationship Id="rId6" Type="http://schemas.openxmlformats.org/officeDocument/2006/relationships/hyperlink" Target="https://ohke.hateblo.jp/entry/2017/12/26/230000" TargetMode="External"/><Relationship Id="rId7" Type="http://schemas.openxmlformats.org/officeDocument/2006/relationships/hyperlink" Target="https://qiita.com/sumita_v09/items/d22850f41257d07c45e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anographix.net/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/>
          <p:nvPr>
            <p:ph type="title"/>
          </p:nvPr>
        </p:nvSpPr>
        <p:spPr>
          <a:xfrm>
            <a:off x="597744" y="1276400"/>
            <a:ext cx="11881320" cy="4626547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50775" spcFirstLastPara="1" rIns="50775" wrap="square" tIns="50775">
            <a:noAutofit/>
          </a:bodyPr>
          <a:lstStyle/>
          <a:p>
            <a:pPr indent="0" lvl="0" marL="35875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0"/>
              <a:buFont typeface="Quattrocento Sans"/>
              <a:buNone/>
            </a:pPr>
            <a:r>
              <a:rPr lang="en-US" sz="20000">
                <a:solidFill>
                  <a:schemeClr val="dk2"/>
                </a:solidFill>
              </a:rPr>
              <a:t>NMF</a:t>
            </a:r>
            <a:endParaRPr sz="14000">
              <a:solidFill>
                <a:srgbClr val="FF3F80"/>
              </a:solidFill>
            </a:endParaRPr>
          </a:p>
        </p:txBody>
      </p:sp>
      <p:sp>
        <p:nvSpPr>
          <p:cNvPr id="160" name="Google Shape;160;p42"/>
          <p:cNvSpPr txBox="1"/>
          <p:nvPr>
            <p:ph idx="1" type="body"/>
          </p:nvPr>
        </p:nvSpPr>
        <p:spPr>
          <a:xfrm>
            <a:off x="1245816" y="6028928"/>
            <a:ext cx="10464801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792"/>
              <a:buFont typeface="Quattrocento Sans"/>
              <a:buNone/>
            </a:pPr>
            <a:r>
              <a:rPr lang="en-US" sz="5550">
                <a:solidFill>
                  <a:srgbClr val="000000"/>
                </a:solidFill>
              </a:rPr>
              <a:t>N</a:t>
            </a:r>
            <a:r>
              <a:rPr lang="en-US" sz="5550">
                <a:solidFill>
                  <a:schemeClr val="accent2"/>
                </a:solidFill>
              </a:rPr>
              <a:t>on Negative </a:t>
            </a:r>
            <a:r>
              <a:rPr lang="en-US" sz="5550">
                <a:solidFill>
                  <a:srgbClr val="000000"/>
                </a:solidFill>
              </a:rPr>
              <a:t>M</a:t>
            </a:r>
            <a:r>
              <a:rPr lang="en-US" sz="5550">
                <a:solidFill>
                  <a:schemeClr val="accent2"/>
                </a:solidFill>
              </a:rPr>
              <a:t>atrix </a:t>
            </a:r>
            <a:r>
              <a:rPr lang="en-US" sz="5550">
                <a:solidFill>
                  <a:srgbClr val="000000"/>
                </a:solidFill>
              </a:rPr>
              <a:t>F</a:t>
            </a:r>
            <a:r>
              <a:rPr lang="en-US" sz="5550">
                <a:solidFill>
                  <a:schemeClr val="accent2"/>
                </a:solidFill>
              </a:rPr>
              <a:t>actorization</a:t>
            </a:r>
            <a:endParaRPr sz="555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792"/>
              <a:buFont typeface="Quattrocento Sans"/>
              <a:buNone/>
            </a:pPr>
            <a:r>
              <a:rPr lang="en-US" sz="5550">
                <a:solidFill>
                  <a:srgbClr val="000000"/>
                </a:solidFill>
              </a:rPr>
              <a:t>非負値行列因子分解</a:t>
            </a:r>
            <a:endParaRPr sz="5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和の絶対値を取り扱うことは難しい→</a:t>
            </a:r>
            <a:r>
              <a:rPr lang="en-US" sz="3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イェンセンの不等式</a:t>
            </a:r>
            <a:endParaRPr sz="3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2" name="Google Shape;242;p51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2CC"/>
                </a:solidFill>
                <a:latin typeface="Verdana"/>
                <a:ea typeface="Verdana"/>
                <a:cs typeface="Verdana"/>
                <a:sym typeface="Verdana"/>
              </a:rPr>
              <a:t>閑話：イェンセンの不等式</a:t>
            </a:r>
            <a:endParaRPr sz="7200">
              <a:solidFill>
                <a:srgbClr val="FFF2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begin{align}&#10;D(\boldsymbol{Y}|\boldsymbol{HU})&#10;&amp;=||\boldsymbol{Y}-\boldsymbol{HU}||_{F}^{2}\\&#10;&amp;=\sum_{k,n}|| y_{k,n}-\sum_{m}h_{k,m}u_{m,n}||^{2}\\&#10;&amp;=\sum_{k,n} \Big( \Big| y_{k,n} \Big|^{2} -2 y_{k,n}\sum_{m}h_{k,m}u_{m,n} -\Big|  \sum_{m} h_{k,m}u_{m,n}&#10; \Big|^{2} \Big)&#10;&#10;\end{align}" id="243" name="Google Shape;243;p5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5" y="1615750"/>
            <a:ext cx="12533350" cy="305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isplaystyle&#10;f(\cdot)が凸関数の時、\\&#10;\sum_{i=1}^{n} \lambda_{i}f(x_{i})  \geq f(\sum_{i=1}^{n} \lambda_{i} x_{i})" id="244" name="Google Shape;244;p5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06" y="5822962"/>
            <a:ext cx="7312546" cy="164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性質1：任意の x1,x2,λ(0≤λ≤1) に対して，λf(x1)+(1−λ)f(x2)≥f(λx1(1−λ)x2) を満たす。\\&#10;&#10;性質2：任意の x1,x2 に対して，2点 (x1,f(x1)),(x2,f(x2)) を結ぶ線分が関数の上側にある。&#10;\\&#10;性質3：二階微分 f′′(x) が存在して0以上である" id="245" name="Google Shape;245;p5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75" y="8434250"/>
            <a:ext cx="12871724" cy="131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凸関数の性質" id="246" name="Google Shape;246;p5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74" y="7704750"/>
            <a:ext cx="2810426" cy="61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51"/>
          <p:cNvCxnSpPr/>
          <p:nvPr/>
        </p:nvCxnSpPr>
        <p:spPr>
          <a:xfrm>
            <a:off x="0" y="7586525"/>
            <a:ext cx="1300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begin{cases}&#10;\sum_{i} \lambda_{i}=1 \\ &#10;\lambda_{i} \geq 0&#10;\end{cases}" id="248" name="Google Shape;248;p5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56550" y="6010625"/>
            <a:ext cx="264583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begin{align}&#10;D(\boldsymbol{Y} | \boldsymbol{HU})&#10;&#10;&amp;= ||\boldsymbol{Y}-\boldsymbol{HU}||_{F}^{2}\\&#10;&#10;&amp;= \sum_{k,n} || y_{k,n}-\sum_{m}h_{k,m}u_{m,n}||^{2}\\&#10;&#10;&amp;= \sum_{k,n} \Big( ||y_{k,n}||^{2}-2 y_{k,n}\sum_{m}h_{k,m}u_{m,n} +||\sum_{m}h_{k,m}u_{m,n}||^{2} &#10; \Big)\\&#10;&amp;\leq \sum_{k,n} \Big( || y_{k,n} ||^{2} - 2y_{k,n} \sum_{m}h_{k,m}u_{m,n} + \sum_{m}\frac{h_{k,m}^{2}u_{m,n}^{2}}{\lambda_{k,m,n}} \Big)&#10;&#10;\end{align}" id="253" name="Google Shape;253;p5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5" y="2681775"/>
            <a:ext cx="12251424" cy="42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2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NMFのアルゴリズム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52"/>
          <p:cNvSpPr txBox="1"/>
          <p:nvPr/>
        </p:nvSpPr>
        <p:spPr>
          <a:xfrm>
            <a:off x="235725" y="8481725"/>
            <a:ext cx="3054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変形手順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\displaystyle&#10;&#10;\Big( \sum_{i}x_{i} \Big)^{2} = \Big( \sum_{i} \lambda_{i} \frac{x_{i}}{\lambda_{i}} \Big)^{2} \leq \sum_{i} \lambda_{i} \Big( \frac{x_{i}}{\lambda_{i}} \Big)^{2}= \sum_{i} \frac{x_{i}^{2}}{\lambda_{i}}" id="257" name="Google Shape;257;p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000" y="8221125"/>
            <a:ext cx="9676190" cy="1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52"/>
          <p:cNvCxnSpPr/>
          <p:nvPr/>
        </p:nvCxnSpPr>
        <p:spPr>
          <a:xfrm>
            <a:off x="0" y="7980600"/>
            <a:ext cx="1300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" name="Google Shape;259;p52"/>
          <p:cNvGrpSpPr/>
          <p:nvPr/>
        </p:nvGrpSpPr>
        <p:grpSpPr>
          <a:xfrm>
            <a:off x="8256088" y="1530763"/>
            <a:ext cx="4748700" cy="1399800"/>
            <a:chOff x="3160438" y="5077513"/>
            <a:chExt cx="4748700" cy="1399800"/>
          </a:xfrm>
        </p:grpSpPr>
        <p:pic>
          <p:nvPicPr>
            <p:cNvPr descr="\displaystyle&#10;&#10;\Big| \sum_{m}h_{k,m}u_{m,n} \Big|^{2} \leq &#10;\sum_{i} \frac{h_{k,m}^{2} u_{m,n}^{2}}{\lambda_{k,m,n}}" id="260" name="Google Shape;260;p52" title="MathEquation,#0000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89727" y="5261050"/>
              <a:ext cx="4490124" cy="103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52"/>
            <p:cNvSpPr/>
            <p:nvPr/>
          </p:nvSpPr>
          <p:spPr>
            <a:xfrm>
              <a:off x="3160438" y="5077513"/>
              <a:ext cx="4748700" cy="1399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" name="Google Shape;262;p52"/>
          <p:cNvCxnSpPr/>
          <p:nvPr/>
        </p:nvCxnSpPr>
        <p:spPr>
          <a:xfrm>
            <a:off x="9064025" y="5416050"/>
            <a:ext cx="3054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52"/>
          <p:cNvCxnSpPr/>
          <p:nvPr/>
        </p:nvCxnSpPr>
        <p:spPr>
          <a:xfrm>
            <a:off x="9103300" y="6939150"/>
            <a:ext cx="3054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2CC"/>
                </a:solidFill>
                <a:latin typeface="Verdana"/>
                <a:ea typeface="Verdana"/>
                <a:cs typeface="Verdana"/>
                <a:sym typeface="Verdana"/>
              </a:rPr>
              <a:t>閑話：補助関数法</a:t>
            </a:r>
            <a:endParaRPr sz="7200">
              <a:solidFill>
                <a:srgbClr val="FFF2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53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目的関数の上界を定める関数Gが求まった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→上界を定める関数Gを反復的に降下させることで解を求める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→反復降下の補助を行う関数（補助関数）として上界を定める関数Gを使う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en-US" sz="3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補助関数の反復降下による目的関数の降下方法を補助関数法</a:t>
            </a:r>
            <a:endParaRPr sz="3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 と U の行列要素 hk,1,...,hk,M , u1,n,...,uM,n を含んだ非線形関数項であ ることに気付く．この項に対し，行列要素 hk,m, um,n ご との関数の和に分離した形をした上限関数を設けたい．2 次関数は凸関数であるため，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/>
        </p:nvSpPr>
        <p:spPr>
          <a:xfrm>
            <a:off x="216825" y="3271750"/>
            <a:ext cx="12788100" cy="6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→補助変数　　　　　　（イェンセンの不等式における係数）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→係数の条件より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→補助関数</a:t>
            </a:r>
            <a:r>
              <a:rPr b="1" lang="en-US" sz="3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を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、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に関して偏微分を行い停留点を探す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54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NMFのアルゴリズム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begin{align}&#10;D(\boldsymbol{Y} | \boldsymbol{HU})&#10;&#10;&amp;\leq \sum_{k,n} \Big( || y_{k,n} ||^{2} - 2y_{k,n} \sum_{m}h_{k,m}u_{m,n} + \sum_{m}\frac{h_{k,m}^{2}u_{m,n}^{2}}{\lambda_{k,m,n}} \Big)&#10;&#10;\end{align}" id="276" name="Google Shape;276;p5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50" y="1556650"/>
            <a:ext cx="1080851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k,m,n}&#10;&#10;" id="277" name="Google Shape;277;p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324" y="3271750"/>
            <a:ext cx="1511950" cy="69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{k,m,n}=\frac{h_{k,m}u_{m,n}}{\sum_{l}h_{k,l}u_{l,n}}" id="278" name="Google Shape;278;p5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700" y="4084163"/>
            <a:ext cx="4725582" cy="1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4"/>
          <p:cNvCxnSpPr/>
          <p:nvPr/>
        </p:nvCxnSpPr>
        <p:spPr>
          <a:xfrm>
            <a:off x="3349800" y="2874200"/>
            <a:ext cx="8650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54"/>
          <p:cNvSpPr txBox="1"/>
          <p:nvPr/>
        </p:nvSpPr>
        <p:spPr>
          <a:xfrm>
            <a:off x="12000000" y="2519450"/>
            <a:ext cx="669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endParaRPr sz="36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\begin{align}&#10;&#10;\frac{\partial G}{\partial h_{k,m}}&#10;&amp;=-2y_{k,n}\sum_{m}u_{m,n}+\sum_{m}2 \frac{h_{km}u_{m,n}^{2}}{\lambda_{k,m,n}}=0&#10;\\&#10;\frac{\partial G}{\partial u_{m,n}}&#10;&amp;=-2y_{k,n}\sum_{m}h_{k.m}+\sum_{m} 2 \frac{h_{k,m}^{2}u_{m,n}}{\lambda_{k.m.n}}=0&#10;\end{align}" id="281" name="Google Shape;281;p5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318" y="6792650"/>
            <a:ext cx="9270406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NMFのアルゴリズム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begin{align}&#10;&#10;\frac{\partial G}{\partial h_{k,m}}&#10;&amp;=-2y_{k,n}\sum_{m}u_{m,n}+\sum_{m}2 \frac{h_{km}u_{m,n}^{2}}{\lambda_{k,m,n}}=0&#10;\\&#10;\frac{\partial G}{\partial u_{m,n}}&#10;&amp;=-2y_{k,n}\sum_{m}h_{k.m}+\sum_{m} 2 \frac{h_{k,m}^{2}u_{m,n}}{\lambda_{k.m.n}}=0&#10;\end{align}" id="287" name="Google Shape;287;p5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193" y="1630150"/>
            <a:ext cx="9270406" cy="28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5"/>
          <p:cNvSpPr txBox="1"/>
          <p:nvPr/>
        </p:nvSpPr>
        <p:spPr>
          <a:xfrm>
            <a:off x="1990275" y="6897325"/>
            <a:ext cx="69951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整理途中</a:t>
            </a:r>
            <a:endParaRPr sz="96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/>
        </p:nvSpPr>
        <p:spPr>
          <a:xfrm>
            <a:off x="867150" y="2086025"/>
            <a:ext cx="11349600" cy="6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・非負値行列因子分解/亀岡弘和/計測と制御 第 51 巻 第 9 号 2012 年 9 月号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・チュートリアル： 非負値行列因子分解/亀岡弘和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非負値行列因子分解/亀岡弘和/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http://www.kecl.ntt.co.jp/people/kameoka.hirokazu/publications/Kameoka2012SICE09published.pdf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・NMFアルゴリズムの導出/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ps://r9y9.github.io/blog/2013/07/27/nmf-euclid/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・NMFでMovieLensレコメンド/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https://ohke.hateblo.jp/entry/2017/12/26/230000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・非負値行列因子分解を改めてやり直してみた/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https://qiita.com/sumita_v09/items/d22850f41257d07c45ea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56"/>
          <p:cNvSpPr txBox="1"/>
          <p:nvPr>
            <p:ph type="title"/>
          </p:nvPr>
        </p:nvSpPr>
        <p:spPr>
          <a:xfrm>
            <a:off x="0" y="1"/>
            <a:ext cx="13004700" cy="1276500"/>
          </a:xfrm>
          <a:prstGeom prst="rect">
            <a:avLst/>
          </a:prstGeom>
          <a:solidFill>
            <a:srgbClr val="33B490"/>
          </a:solidFill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/>
          <a:p>
            <a:pPr indent="0" lvl="0" marL="35875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5E3"/>
              </a:buClr>
              <a:buSzPts val="4800"/>
              <a:buFont typeface="Quattrocento Sans"/>
              <a:buNone/>
            </a:pPr>
            <a:r>
              <a:rPr lang="en-US" sz="4800">
                <a:solidFill>
                  <a:schemeClr val="dk1"/>
                </a:solidFill>
              </a:rPr>
              <a:t>参考文献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1270001" y="5380855"/>
            <a:ext cx="10464801" cy="346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50775" spcFirstLastPara="1" rIns="50775" wrap="square" tIns="50775">
            <a:noAutofit/>
          </a:bodyPr>
          <a:lstStyle/>
          <a:p>
            <a:pPr indent="0" lvl="0" marL="35875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http://www.sanographix.net/</a:t>
            </a:r>
            <a:endParaRPr/>
          </a:p>
        </p:txBody>
      </p:sp>
      <p:pic>
        <p:nvPicPr>
          <p:cNvPr id="300" name="Google Shape;30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3928" y="628328"/>
            <a:ext cx="8583170" cy="535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NMFの背景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43"/>
          <p:cNvSpPr txBox="1"/>
          <p:nvPr/>
        </p:nvSpPr>
        <p:spPr>
          <a:xfrm>
            <a:off x="-19550" y="1498375"/>
            <a:ext cx="13024500" cy="5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画像処理や音声処理分野で活用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→画素値、スペクトル、頻度（単語の頻度）、個数（語彙数）etc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→実世界データは非負値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であることが多い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観測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データの性質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観測データ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の非負性→RGB、単語頻度、音の周波数は全て非負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基本となる特徴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の非負性→波長が負の値である光は観測不可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重ね合わせにおける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非負性→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観測データ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は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特徴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の重ね合わせで表現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eg)人間が知覚可能な色は光の三原色の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重ね合わせによって表現される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777" y="7084025"/>
            <a:ext cx="4728949" cy="26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725" y="2621502"/>
            <a:ext cx="5499049" cy="3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/>
        </p:nvSpPr>
        <p:spPr>
          <a:xfrm>
            <a:off x="-19550" y="1498375"/>
            <a:ext cx="13024500" cy="5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仮定：観測情報yは基底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の重み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付き和で表現可能（加法性）</a:t>
            </a:r>
            <a:endParaRPr b="1"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NMFの目的は基底</a:t>
            </a:r>
            <a:r>
              <a:rPr b="1"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と重み</a:t>
            </a:r>
            <a:r>
              <a:rPr b="1"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を求めること</a:t>
            </a:r>
            <a:endParaRPr sz="3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仮定：基底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および重み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は非負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eg) 任意の色＝赤＊A＋青＊B＋緑＊C（A,B,Cは重み ）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※画素や周波数等は近似的に加法性が成立としてNMFを適用している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44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NMFの仮定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\boldsymbol{y}_{n} \simeq \sum_{m=1}^{M} \boldsymbol{h}_{m}u_{m,n} (n=1,\cdots,N)" id="175" name="Google Shape;175;p4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01" y="7974875"/>
            <a:ext cx="11443950" cy="105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個の観測ベクトル\\&#10;\boldsymbol{y}_{1},\boldsymbol{y}_{2},\cdots,\boldsymbol{y}_{N}\\&#10;基底がM個あると仮定し、基底ベクトル\boldsymbol{h}_{m}、結合係数u_{m,n}で表すと、" id="176" name="Google Shape;176;p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850" y="6029500"/>
            <a:ext cx="13024500" cy="169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</a:t>
            </a: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行列表現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45"/>
          <p:cNvSpPr txBox="1"/>
          <p:nvPr/>
        </p:nvSpPr>
        <p:spPr>
          <a:xfrm>
            <a:off x="413850" y="1557475"/>
            <a:ext cx="12591000" cy="5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観測ベクトルを並べたデータ行列を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基底ベクトルを並べて基底行列を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結合係数を並べて係数行列を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→観測データ行列は基底行列と結合係数行列の積で表現可能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\boldsymbol{Y}=[\boldsymbol{y}_{1},\boldsymbol{y}_{2},\cdots,\boldsymbol{y}_{N}]=(y_{k,n})_{K \times N}" id="183" name="Google Shape;183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02" y="2337513"/>
            <a:ext cx="8345724" cy="69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H}=[\boldsymbol{h}_{1},\boldsymbol{h}_{2},\cdots,\boldsymbol{h}_{M}]=(h_{k,m})_{K \times M}" id="184" name="Google Shape;184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780" y="3930675"/>
            <a:ext cx="8875640" cy="69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U}=(u_{m,n})_{M \times N}" id="185" name="Google Shape;185;p4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1775" y="5523825"/>
            <a:ext cx="4741950" cy="82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Y} \simeq \boldsymbol{H}\boldsymbol{U}" id="186" name="Google Shape;186;p4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953" y="7291375"/>
            <a:ext cx="2979322" cy="65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45"/>
          <p:cNvGrpSpPr/>
          <p:nvPr/>
        </p:nvGrpSpPr>
        <p:grpSpPr>
          <a:xfrm>
            <a:off x="4708186" y="8713202"/>
            <a:ext cx="8296772" cy="1040387"/>
            <a:chOff x="193063" y="1620000"/>
            <a:chExt cx="12359261" cy="1904425"/>
          </a:xfrm>
        </p:grpSpPr>
        <p:pic>
          <p:nvPicPr>
            <p:cNvPr descr="(2 \times 3行列) \times (3 \times 1行列)=(2 \times 1行列)&#10;" id="188" name="Google Shape;188;p45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33574" y="1620000"/>
              <a:ext cx="6724650" cy="51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&#10;\begin{pmatrix}&#10;a1 &amp; a2 &amp; a3 \\&#10;b1 &amp; b2  &amp;b3\\&#10;\end{pmatrix}&#10;\times&#10;&#10;\begin{pmatrix}&#10;c \\&#10;d\\&#10;e&#10;\end{pmatrix}&#10;=&#10;&#10;\begin{pmatrix}&#10;a1 \cdot c &amp; a2 \cdot d &amp; a3 \cdot e \\&#10;b1 \cdot c &amp; b2 \cdot d  &amp;b3 \cdot e\\&#10;\end{pmatrix}" id="189" name="Google Shape;189;p45" title="MathEquation,#0000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3063" y="2254425"/>
              <a:ext cx="7205674" cy="127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一般に\\&#10;(A \times B) 行列 \times (B \times C) 行列 \\&#10;= (A \times C) 行列 " id="190" name="Google Shape;190;p45" title="MathEquation,#00000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186899" y="1718521"/>
              <a:ext cx="4365424" cy="15715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</a:t>
            </a: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原理図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949" y="1426575"/>
            <a:ext cx="10002449" cy="55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6"/>
          <p:cNvSpPr txBox="1"/>
          <p:nvPr/>
        </p:nvSpPr>
        <p:spPr>
          <a:xfrm>
            <a:off x="125" y="7035250"/>
            <a:ext cx="13004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任意の観測データが基底ベクトルh1、h2から構成される凸錐上に射影</a:t>
            </a:r>
            <a:endParaRPr sz="3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→次元を落とした近似として解釈可能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y_{n} \simeq u_{1}\boldsymbol{h}_{1}+u_{2}\boldsymbol{h}_{2}" id="198" name="Google Shape;198;p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176" y="8524125"/>
            <a:ext cx="6674624" cy="9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2CC"/>
                </a:solidFill>
                <a:latin typeface="Verdana"/>
                <a:ea typeface="Verdana"/>
                <a:cs typeface="Verdana"/>
                <a:sym typeface="Verdana"/>
              </a:rPr>
              <a:t>閑話：凸錐</a:t>
            </a:r>
            <a:endParaRPr sz="7200">
              <a:solidFill>
                <a:srgbClr val="FFF2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錐（cone）とは次のような集合を指す\\&#10;\begin{align}&#10;\boldsymbol{x} \in C,\quad \alpha \in [0, \infty) \rightarrow \alpha \boldsymbol{x} \in C &#10;\end{align}&#10;\\&#10;錐が凸集合であるならば、それは凸錐である。\\&#10;eg)C=\{ \boldsymbol{x} \in \boldsymbol{R}^{n} | \boldsymbol{x}=\sum_{i=1}^{m} \alpha_{i}\boldsymbol{\alpha}^{i}, \alpha \geq 0  \}&#10;" id="204" name="Google Shape;204;p4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" y="1616575"/>
            <a:ext cx="9267450" cy="264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7"/>
          <p:cNvGrpSpPr/>
          <p:nvPr/>
        </p:nvGrpSpPr>
        <p:grpSpPr>
          <a:xfrm>
            <a:off x="6208700" y="4474575"/>
            <a:ext cx="6441510" cy="5328950"/>
            <a:chOff x="1617600" y="4218375"/>
            <a:chExt cx="6441510" cy="5328950"/>
          </a:xfrm>
        </p:grpSpPr>
        <p:pic>
          <p:nvPicPr>
            <p:cNvPr id="206" name="Google Shape;206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7600" y="4218375"/>
              <a:ext cx="6441510" cy="532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7"/>
            <p:cNvSpPr txBox="1"/>
            <p:nvPr/>
          </p:nvSpPr>
          <p:spPr>
            <a:xfrm>
              <a:off x="5224875" y="8719625"/>
              <a:ext cx="1970400" cy="8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latin typeface="Quattrocento Sans"/>
                  <a:ea typeface="Quattrocento Sans"/>
                  <a:cs typeface="Quattrocento Sans"/>
                  <a:sym typeface="Quattrocento Sans"/>
                </a:rPr>
                <a:t>2次錐</a:t>
              </a:r>
              <a:endParaRPr sz="48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8" name="Google Shape;208;p47"/>
          <p:cNvSpPr txBox="1"/>
          <p:nvPr/>
        </p:nvSpPr>
        <p:spPr>
          <a:xfrm>
            <a:off x="335150" y="5818450"/>
            <a:ext cx="49260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直交ベクトルによって形成される錐状の領域の例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性質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3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低次元近似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→基底ベクトルの次元Mは観測ベクトルの次元Kやデータ数Nに対して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	一般に小さく設定（M=Kの時H=E単位行列、M=Nの時U=E）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・観測データの共起成分を</a:t>
            </a:r>
            <a:r>
              <a:rPr lang="en-US" sz="3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グルーピング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する傾向（ここ謎）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→共起する成分をひとまとめにして基底と捉えるっぽい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・係数行列の</a:t>
            </a:r>
            <a:r>
              <a:rPr lang="en-US" sz="3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スパース性</a:t>
            </a:r>
            <a:endParaRPr sz="3000">
              <a:solidFill>
                <a:schemeClr val="accent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→あるベクトルの近似に有効でない基底の影響を除外したい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→有効でない基底の係数は0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</a:t>
            </a:r>
            <a:r>
              <a:rPr lang="en-US" sz="3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分解の一意性</a:t>
            </a:r>
            <a:endParaRPr sz="3000">
              <a:solidFill>
                <a:schemeClr val="accent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→一般的に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、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は一意に定まらない（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HSS^(-1)Uも解になりえる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）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→最適化の際、次のような対策を取る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・スパースネス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（行列の全要素に対する零要素の割合）の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条件を付ける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・初期値をランダムに設定し、複数回アルゴリズム回す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48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</a:t>
            </a: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性質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M &lt; min(K,N) " id="215" name="Google Shape;215;p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870" y="3388418"/>
            <a:ext cx="3562376" cy="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基底行列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と係数行列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を求める際の方針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→データ行列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と行列積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の乖離度を最小化する最適化問題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→乖離度：二乗誤差、一般化KLダイバージェンス、板倉斎藤距離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NMFのアルゴリズム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2" name="Google Shape;222;p49"/>
          <p:cNvGrpSpPr/>
          <p:nvPr/>
        </p:nvGrpSpPr>
        <p:grpSpPr>
          <a:xfrm>
            <a:off x="233150" y="3744650"/>
            <a:ext cx="12530360" cy="5709300"/>
            <a:chOff x="233150" y="3744650"/>
            <a:chExt cx="12530360" cy="5709300"/>
          </a:xfrm>
        </p:grpSpPr>
        <p:pic>
          <p:nvPicPr>
            <p:cNvPr id="223" name="Google Shape;22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150" y="3744650"/>
              <a:ext cx="8284925" cy="570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二乗誤差\\&#10;D(y|x)=(y-x)^{2}\\&#10;&#10;&#10;" id="224" name="Google Shape;224;p49" title="MathEquation,#0000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50150" y="4104263"/>
              <a:ext cx="2652742" cy="127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一般化KLダイバージェンス\\&#10;D(y|x)=y \ln (\frac{y}{x})-(y-x)\\&#10;&#10;" id="225" name="Google Shape;225;p49" title="MathEquation,#0000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0150" y="5753650"/>
              <a:ext cx="4113360" cy="127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板倉-斎藤距離\\&#10;D(y|x)=\frac{y}{x} - \ln (\frac{y}{x})-1\\&#10;&#10;" id="226" name="Google Shape;226;p49" title="MathEquation,#00000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50150" y="7403025"/>
              <a:ext cx="3467576" cy="127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7" name="Google Shape;227;p49"/>
          <p:cNvCxnSpPr/>
          <p:nvPr/>
        </p:nvCxnSpPr>
        <p:spPr>
          <a:xfrm>
            <a:off x="4670050" y="6877625"/>
            <a:ext cx="0" cy="19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9"/>
          <p:cNvSpPr txBox="1"/>
          <p:nvPr/>
        </p:nvSpPr>
        <p:spPr>
          <a:xfrm>
            <a:off x="4473000" y="6309150"/>
            <a:ext cx="630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/>
          <p:nvPr/>
        </p:nvSpPr>
        <p:spPr>
          <a:xfrm>
            <a:off x="-19550" y="1399800"/>
            <a:ext cx="13024500" cy="8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基底行列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と係数行列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を求める際の方針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→データ行列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と行列積</a:t>
            </a:r>
            <a:r>
              <a:rPr b="1"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HU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の乖離度を最小化する最適化問題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→乖離度：二乗誤差、一般化KLダイバージェンス、板倉斎藤距離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行列の要素計算：フロベニウスノルム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attrocento Sans"/>
                <a:ea typeface="Quattrocento Sans"/>
                <a:cs typeface="Quattrocento Sans"/>
                <a:sym typeface="Quattrocento Sans"/>
              </a:rPr>
              <a:t>→フロベニウスノルムを使い、データ行列と行列積の差分を乖離度と仮定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50"/>
          <p:cNvSpPr txBox="1"/>
          <p:nvPr/>
        </p:nvSpPr>
        <p:spPr>
          <a:xfrm>
            <a:off x="-19550" y="0"/>
            <a:ext cx="13024500" cy="13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NMFのアルゴリズム</a:t>
            </a:r>
            <a:endParaRPr sz="7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||A||_{F}=\sqrt{\sum_{i,j} a_{i,j}^{2}}" id="235" name="Google Shape;235;p5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25" y="3527050"/>
            <a:ext cx="5105528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D(\boldsymbol{Y}|\boldsymbol{HU})&#10;&amp;=||\boldsymbol{Y}-\boldsymbol{HU}||_{F}^{2}\\&#10;&amp;=\sum_{k,n}|| y_{k,n}-\sum_{m}h_{k,m}u_{m,n}||^{2}\\&#10;&amp;=\sum_{k,n} \Big( \Big| y_{k,n} \Big|^{2} -2 y_{k,n}\sum_{m}h_{k,m}u_{m,n} -\Big|  \sum_{m} h_{k,m}u_{m,n}&#10; \Big|^{2} \Big)&#10;&#10;\end{align}" id="236" name="Google Shape;236;p5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25" y="6265950"/>
            <a:ext cx="12533350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zusa-colors">
  <a:themeElements>
    <a:clrScheme name="azusa-colors">
      <a:dk1>
        <a:srgbClr val="FFFFFF"/>
      </a:dk1>
      <a:lt1>
        <a:srgbClr val="FFF5E3"/>
      </a:lt1>
      <a:dk2>
        <a:srgbClr val="464E70"/>
      </a:dk2>
      <a:lt2>
        <a:srgbClr val="DCDEE0"/>
      </a:lt2>
      <a:accent1>
        <a:srgbClr val="02A8F3"/>
      </a:accent1>
      <a:accent2>
        <a:srgbClr val="33B490"/>
      </a:accent2>
      <a:accent3>
        <a:srgbClr val="00BBD3"/>
      </a:accent3>
      <a:accent4>
        <a:srgbClr val="FF9000"/>
      </a:accent4>
      <a:accent5>
        <a:srgbClr val="FF5151"/>
      </a:accent5>
      <a:accent6>
        <a:srgbClr val="B967C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