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5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AE3F3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509" autoAdjust="0"/>
  </p:normalViewPr>
  <p:slideViewPr>
    <p:cSldViewPr snapToGrid="0">
      <p:cViewPr varScale="1">
        <p:scale>
          <a:sx n="122" d="100"/>
          <a:sy n="122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306B7-F2F2-417E-B925-D59418446E0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663D6-8BD5-493D-BEA0-EE723E8A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480" y="360804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5CB6-9CC1-4632-9F4E-B53A1C6943D3}" type="datetime1">
              <a:rPr lang="en-US" smtClean="0"/>
              <a:t>8/29/2018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25">
            <a:extLst>
              <a:ext uri="{FF2B5EF4-FFF2-40B4-BE49-F238E27FC236}">
                <a16:creationId xmlns:a16="http://schemas.microsoft.com/office/drawing/2014/main" id="{7FE6D186-6446-4A62-A1C6-DDA9DC2E79AF}"/>
              </a:ext>
            </a:extLst>
          </p:cNvPr>
          <p:cNvSpPr/>
          <p:nvPr userDrawn="1"/>
        </p:nvSpPr>
        <p:spPr>
          <a:xfrm>
            <a:off x="0" y="6342586"/>
            <a:ext cx="9144000" cy="574347"/>
          </a:xfrm>
          <a:prstGeom prst="rect">
            <a:avLst/>
          </a:prstGeom>
          <a:gradFill flip="none" rotWithShape="1">
            <a:gsLst>
              <a:gs pos="86000">
                <a:schemeClr val="bg1"/>
              </a:gs>
              <a:gs pos="0">
                <a:schemeClr val="accent1"/>
              </a:gs>
              <a:gs pos="62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8" name="image1.tif">
            <a:extLst>
              <a:ext uri="{FF2B5EF4-FFF2-40B4-BE49-F238E27FC236}">
                <a16:creationId xmlns:a16="http://schemas.microsoft.com/office/drawing/2014/main" id="{668D2C89-94D5-4FCB-9C87-6728077876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612785" y="6340701"/>
            <a:ext cx="420907" cy="481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6D12367A-74FB-4CC4-A02A-7A243A7810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4725" y="6302760"/>
            <a:ext cx="1110755" cy="55691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0192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405D-C5A0-429A-A3D9-CA49235C41B7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0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384-0927-4004-B8BF-972AD08310B8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hape 25">
            <a:extLst>
              <a:ext uri="{FF2B5EF4-FFF2-40B4-BE49-F238E27FC236}">
                <a16:creationId xmlns:a16="http://schemas.microsoft.com/office/drawing/2014/main" id="{B5E2557B-C6B9-4882-8CDE-6C209CA6FD47}"/>
              </a:ext>
            </a:extLst>
          </p:cNvPr>
          <p:cNvSpPr/>
          <p:nvPr userDrawn="1"/>
        </p:nvSpPr>
        <p:spPr>
          <a:xfrm>
            <a:off x="0" y="6568068"/>
            <a:ext cx="9144000" cy="304260"/>
          </a:xfrm>
          <a:prstGeom prst="rect">
            <a:avLst/>
          </a:prstGeom>
          <a:gradFill flip="none" rotWithShape="1">
            <a:gsLst>
              <a:gs pos="86000">
                <a:schemeClr val="bg1"/>
              </a:gs>
              <a:gs pos="0">
                <a:schemeClr val="accent1"/>
              </a:gs>
              <a:gs pos="62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537635"/>
            <a:ext cx="20574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F1E05EC-C9E2-43ED-98B7-684E5AF07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4B65-5B5C-433C-95CF-A18BF0BE6399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5C9A-63D8-49BD-BD1B-C43D7EDB0182}" type="datetime1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3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FE77-6F42-48C9-B52A-E121DC2BFF07}" type="datetime1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7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69FF-4C4D-4C49-9A04-3C1493DA761E}" type="datetime1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9518-AA64-49A7-BF80-40BE4FC1DAC5}" type="datetime1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1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7E25-A976-412B-B974-1F35DAB2B6EE}" type="datetime1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5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5DCA-59D2-42F7-9309-99575586919B}" type="datetime1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7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0934"/>
            <a:ext cx="7886700" cy="782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26541"/>
            <a:ext cx="7886700" cy="5050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1B8FD-75BB-4DCA-8727-943DCBEDBBC2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05EC-C9E2-43ED-98B7-684E5AF0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6FD16-5931-4BC6-809E-33CAE53D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8AB5-DC96-49EC-91C3-E106E672E0A7}"/>
              </a:ext>
            </a:extLst>
          </p:cNvPr>
          <p:cNvSpPr txBox="1"/>
          <p:nvPr/>
        </p:nvSpPr>
        <p:spPr>
          <a:xfrm>
            <a:off x="1449262" y="2505670"/>
            <a:ext cx="624547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Boolean thinking and network motifs</a:t>
            </a:r>
          </a:p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Daniel Cook</a:t>
            </a:r>
            <a:endParaRPr lang="en-US" sz="3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3000" dirty="0">
                <a:solidFill>
                  <a:schemeClr val="bg1">
                    <a:lumMod val="65000"/>
                  </a:schemeClr>
                </a:solidFill>
              </a:rPr>
              <a:t>September 07, 2018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BDA011-9E24-4219-963A-215C49F01AFC}"/>
              </a:ext>
            </a:extLst>
          </p:cNvPr>
          <p:cNvSpPr/>
          <p:nvPr/>
        </p:nvSpPr>
        <p:spPr>
          <a:xfrm>
            <a:off x="3900365" y="5871198"/>
            <a:ext cx="5115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Remy, E.,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Mossé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B., &amp;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Thieffry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D. (2016). Boolean Dynamics of Compound Regulatory circuits. In 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</a:rPr>
              <a:t>Dynamics of Mathematical Models in Biology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 (pp. 43-53). Springer, Cham.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152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A61B-2E6D-4238-9555-860AC969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</a:t>
            </a:r>
            <a:r>
              <a:rPr lang="en-US" dirty="0" err="1"/>
              <a:t>ApoCIII</a:t>
            </a:r>
            <a:r>
              <a:rPr lang="en-US" dirty="0"/>
              <a:t> and TG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15F20-0ED6-432B-91CF-A0C24033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1B8153-0053-4792-9464-68473D3D97B9}"/>
              </a:ext>
            </a:extLst>
          </p:cNvPr>
          <p:cNvSpPr/>
          <p:nvPr/>
        </p:nvSpPr>
        <p:spPr>
          <a:xfrm>
            <a:off x="382955" y="2092378"/>
            <a:ext cx="840641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93DCFA-59A0-4C59-98D5-C583BD2CE849}"/>
              </a:ext>
            </a:extLst>
          </p:cNvPr>
          <p:cNvSpPr/>
          <p:nvPr/>
        </p:nvSpPr>
        <p:spPr>
          <a:xfrm>
            <a:off x="2536581" y="2092378"/>
            <a:ext cx="975946" cy="685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CIII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CCBA10-F4BE-448A-9D3E-E96A61475131}"/>
              </a:ext>
            </a:extLst>
          </p:cNvPr>
          <p:cNvSpPr/>
          <p:nvPr/>
        </p:nvSpPr>
        <p:spPr>
          <a:xfrm>
            <a:off x="1362808" y="3404578"/>
            <a:ext cx="1535722" cy="685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TG-C3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1D2A0E-002E-41CD-96E4-5FD77772997E}"/>
              </a:ext>
            </a:extLst>
          </p:cNvPr>
          <p:cNvCxnSpPr>
            <a:cxnSpLocks/>
            <a:stCxn id="5" idx="6"/>
            <a:endCxn id="16" idx="0"/>
          </p:cNvCxnSpPr>
          <p:nvPr/>
        </p:nvCxnSpPr>
        <p:spPr>
          <a:xfrm>
            <a:off x="1223596" y="2435278"/>
            <a:ext cx="907073" cy="969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B4AA75-7676-4AC7-8136-7B811FCC779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0800000" flipV="1">
            <a:off x="2130669" y="2435278"/>
            <a:ext cx="405912" cy="969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0BF1CC7-5E7B-408B-A691-4A71A9052184}"/>
              </a:ext>
            </a:extLst>
          </p:cNvPr>
          <p:cNvSpPr/>
          <p:nvPr/>
        </p:nvSpPr>
        <p:spPr>
          <a:xfrm>
            <a:off x="4177812" y="2092378"/>
            <a:ext cx="1035050" cy="685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FC3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D751B9-2D69-479A-A097-697A8189F02C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3512527" y="2435278"/>
            <a:ext cx="665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9C65E2-0F4C-4A0C-8B3C-6FD23D2ABC9E}"/>
              </a:ext>
            </a:extLst>
          </p:cNvPr>
          <p:cNvGrpSpPr/>
          <p:nvPr/>
        </p:nvGrpSpPr>
        <p:grpSpPr>
          <a:xfrm rot="9005363">
            <a:off x="1121625" y="2763549"/>
            <a:ext cx="258905" cy="791145"/>
            <a:chOff x="-754684" y="1815798"/>
            <a:chExt cx="258905" cy="11196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F07E00-A061-4067-8C47-0AD298E819CA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D05829A-62F8-4C1B-B01C-EC2084777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E4A1B55C-76FD-4E0D-ACC6-4C6BB6A851F6}"/>
              </a:ext>
            </a:extLst>
          </p:cNvPr>
          <p:cNvSpPr/>
          <p:nvPr/>
        </p:nvSpPr>
        <p:spPr>
          <a:xfrm>
            <a:off x="312617" y="1850759"/>
            <a:ext cx="401589" cy="342898"/>
          </a:xfrm>
          <a:prstGeom prst="arc">
            <a:avLst>
              <a:gd name="adj1" fmla="val 6695004"/>
              <a:gd name="adj2" fmla="val 14179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4DF5924E-ED6E-4C11-A624-650F4F5C8507}"/>
              </a:ext>
            </a:extLst>
          </p:cNvPr>
          <p:cNvSpPr/>
          <p:nvPr/>
        </p:nvSpPr>
        <p:spPr>
          <a:xfrm>
            <a:off x="2454587" y="1883007"/>
            <a:ext cx="401589" cy="342898"/>
          </a:xfrm>
          <a:prstGeom prst="arc">
            <a:avLst>
              <a:gd name="adj1" fmla="val 6695004"/>
              <a:gd name="adj2" fmla="val 14179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883163-9595-41BD-B064-A9A6BAC564C4}"/>
              </a:ext>
            </a:extLst>
          </p:cNvPr>
          <p:cNvSpPr txBox="1"/>
          <p:nvPr/>
        </p:nvSpPr>
        <p:spPr>
          <a:xfrm>
            <a:off x="963964" y="1740736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A9890C-26D9-4FA2-8B60-21FBA8167EB7}"/>
              </a:ext>
            </a:extLst>
          </p:cNvPr>
          <p:cNvSpPr txBox="1"/>
          <p:nvPr/>
        </p:nvSpPr>
        <p:spPr>
          <a:xfrm>
            <a:off x="3198687" y="1652174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F7CEAF-2C9D-4DBE-83D2-C461F192F518}"/>
              </a:ext>
            </a:extLst>
          </p:cNvPr>
          <p:cNvSpPr txBox="1"/>
          <p:nvPr/>
        </p:nvSpPr>
        <p:spPr>
          <a:xfrm>
            <a:off x="2490438" y="3962439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1137CD-94BC-47EC-B926-67A1DA3790FA}"/>
              </a:ext>
            </a:extLst>
          </p:cNvPr>
          <p:cNvSpPr txBox="1"/>
          <p:nvPr/>
        </p:nvSpPr>
        <p:spPr>
          <a:xfrm>
            <a:off x="4928758" y="1652174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102D51-1BF0-4ADC-9D6D-B28F1CD26C56}"/>
              </a:ext>
            </a:extLst>
          </p:cNvPr>
          <p:cNvSpPr txBox="1"/>
          <p:nvPr/>
        </p:nvSpPr>
        <p:spPr>
          <a:xfrm>
            <a:off x="6995408" y="86876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States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8CFEB5-20E1-4E75-9443-5A801845B7C0}"/>
              </a:ext>
            </a:extLst>
          </p:cNvPr>
          <p:cNvSpPr txBox="1"/>
          <p:nvPr/>
        </p:nvSpPr>
        <p:spPr>
          <a:xfrm>
            <a:off x="7094592" y="1376446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AF0566-ADA9-4667-BF3B-6BA37AEEBE09}"/>
              </a:ext>
            </a:extLst>
          </p:cNvPr>
          <p:cNvSpPr txBox="1"/>
          <p:nvPr/>
        </p:nvSpPr>
        <p:spPr>
          <a:xfrm>
            <a:off x="7094592" y="1904310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14B9A7-D0F3-4802-B0E8-FD42D97FB85E}"/>
              </a:ext>
            </a:extLst>
          </p:cNvPr>
          <p:cNvSpPr txBox="1"/>
          <p:nvPr/>
        </p:nvSpPr>
        <p:spPr>
          <a:xfrm>
            <a:off x="7094592" y="2432174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0111</a:t>
            </a:r>
          </a:p>
        </p:txBody>
      </p:sp>
      <p:sp>
        <p:nvSpPr>
          <p:cNvPr id="62" name="Arrow: Curved Right 61">
            <a:extLst>
              <a:ext uri="{FF2B5EF4-FFF2-40B4-BE49-F238E27FC236}">
                <a16:creationId xmlns:a16="http://schemas.microsoft.com/office/drawing/2014/main" id="{DFA4D7F1-AE72-4BC8-A6BA-FBE02A117618}"/>
              </a:ext>
            </a:extLst>
          </p:cNvPr>
          <p:cNvSpPr/>
          <p:nvPr/>
        </p:nvSpPr>
        <p:spPr>
          <a:xfrm>
            <a:off x="6705418" y="2184201"/>
            <a:ext cx="281596" cy="4467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Arrow: Curved Right 62">
            <a:extLst>
              <a:ext uri="{FF2B5EF4-FFF2-40B4-BE49-F238E27FC236}">
                <a16:creationId xmlns:a16="http://schemas.microsoft.com/office/drawing/2014/main" id="{BC41D04F-C31A-4C34-A9ED-146A130F7641}"/>
              </a:ext>
            </a:extLst>
          </p:cNvPr>
          <p:cNvSpPr/>
          <p:nvPr/>
        </p:nvSpPr>
        <p:spPr>
          <a:xfrm>
            <a:off x="6705418" y="1627447"/>
            <a:ext cx="281596" cy="4467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D8F688-D86C-4272-B4B8-D53E2266A23D}"/>
              </a:ext>
            </a:extLst>
          </p:cNvPr>
          <p:cNvSpPr txBox="1"/>
          <p:nvPr/>
        </p:nvSpPr>
        <p:spPr>
          <a:xfrm>
            <a:off x="479967" y="4598013"/>
            <a:ext cx="1974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A and ~C</a:t>
            </a:r>
          </a:p>
          <a:p>
            <a:r>
              <a:rPr lang="en-US" sz="2400" dirty="0"/>
              <a:t>B = B</a:t>
            </a:r>
          </a:p>
          <a:p>
            <a:r>
              <a:rPr lang="en-US" sz="2400" dirty="0"/>
              <a:t>C = A and B</a:t>
            </a:r>
          </a:p>
          <a:p>
            <a:r>
              <a:rPr lang="en-US" sz="2400" dirty="0"/>
              <a:t>D = B</a:t>
            </a:r>
          </a:p>
        </p:txBody>
      </p:sp>
    </p:spTree>
    <p:extLst>
      <p:ext uri="{BB962C8B-B14F-4D97-AF65-F5344CB8AC3E}">
        <p14:creationId xmlns:p14="http://schemas.microsoft.com/office/powerpoint/2010/main" val="36238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A61B-2E6D-4238-9555-860AC969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</a:t>
            </a:r>
            <a:r>
              <a:rPr lang="en-US" dirty="0" err="1"/>
              <a:t>ApoCIII</a:t>
            </a:r>
            <a:r>
              <a:rPr lang="en-US" dirty="0"/>
              <a:t> and TG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15F20-0ED6-432B-91CF-A0C24033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1B8153-0053-4792-9464-68473D3D97B9}"/>
              </a:ext>
            </a:extLst>
          </p:cNvPr>
          <p:cNvSpPr/>
          <p:nvPr/>
        </p:nvSpPr>
        <p:spPr>
          <a:xfrm>
            <a:off x="382955" y="2092378"/>
            <a:ext cx="840641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93DCFA-59A0-4C59-98D5-C583BD2CE849}"/>
              </a:ext>
            </a:extLst>
          </p:cNvPr>
          <p:cNvSpPr/>
          <p:nvPr/>
        </p:nvSpPr>
        <p:spPr>
          <a:xfrm>
            <a:off x="2536581" y="2092378"/>
            <a:ext cx="975946" cy="685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CIII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CCBA10-F4BE-448A-9D3E-E96A61475131}"/>
              </a:ext>
            </a:extLst>
          </p:cNvPr>
          <p:cNvSpPr/>
          <p:nvPr/>
        </p:nvSpPr>
        <p:spPr>
          <a:xfrm>
            <a:off x="1362808" y="3404578"/>
            <a:ext cx="1535722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TG-C3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1D2A0E-002E-41CD-96E4-5FD77772997E}"/>
              </a:ext>
            </a:extLst>
          </p:cNvPr>
          <p:cNvCxnSpPr>
            <a:cxnSpLocks/>
            <a:stCxn id="5" idx="6"/>
            <a:endCxn id="16" idx="0"/>
          </p:cNvCxnSpPr>
          <p:nvPr/>
        </p:nvCxnSpPr>
        <p:spPr>
          <a:xfrm>
            <a:off x="1223596" y="2435278"/>
            <a:ext cx="907073" cy="969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B4AA75-7676-4AC7-8136-7B811FCC779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0800000" flipV="1">
            <a:off x="2130669" y="2435278"/>
            <a:ext cx="405912" cy="969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0BF1CC7-5E7B-408B-A691-4A71A9052184}"/>
              </a:ext>
            </a:extLst>
          </p:cNvPr>
          <p:cNvSpPr/>
          <p:nvPr/>
        </p:nvSpPr>
        <p:spPr>
          <a:xfrm>
            <a:off x="4177812" y="2092378"/>
            <a:ext cx="1035050" cy="685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FC3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D751B9-2D69-479A-A097-697A8189F02C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3512527" y="2435278"/>
            <a:ext cx="665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9C65E2-0F4C-4A0C-8B3C-6FD23D2ABC9E}"/>
              </a:ext>
            </a:extLst>
          </p:cNvPr>
          <p:cNvGrpSpPr/>
          <p:nvPr/>
        </p:nvGrpSpPr>
        <p:grpSpPr>
          <a:xfrm rot="9005363">
            <a:off x="1121625" y="2763549"/>
            <a:ext cx="258905" cy="791145"/>
            <a:chOff x="-754684" y="1815798"/>
            <a:chExt cx="258905" cy="11196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F07E00-A061-4067-8C47-0AD298E819CA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D05829A-62F8-4C1B-B01C-EC2084777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E4A1B55C-76FD-4E0D-ACC6-4C6BB6A851F6}"/>
              </a:ext>
            </a:extLst>
          </p:cNvPr>
          <p:cNvSpPr/>
          <p:nvPr/>
        </p:nvSpPr>
        <p:spPr>
          <a:xfrm>
            <a:off x="312617" y="1850759"/>
            <a:ext cx="401589" cy="342898"/>
          </a:xfrm>
          <a:prstGeom prst="arc">
            <a:avLst>
              <a:gd name="adj1" fmla="val 6695004"/>
              <a:gd name="adj2" fmla="val 14179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4DF5924E-ED6E-4C11-A624-650F4F5C8507}"/>
              </a:ext>
            </a:extLst>
          </p:cNvPr>
          <p:cNvSpPr/>
          <p:nvPr/>
        </p:nvSpPr>
        <p:spPr>
          <a:xfrm>
            <a:off x="2454587" y="1883007"/>
            <a:ext cx="401589" cy="342898"/>
          </a:xfrm>
          <a:prstGeom prst="arc">
            <a:avLst>
              <a:gd name="adj1" fmla="val 6695004"/>
              <a:gd name="adj2" fmla="val 14179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883163-9595-41BD-B064-A9A6BAC564C4}"/>
              </a:ext>
            </a:extLst>
          </p:cNvPr>
          <p:cNvSpPr txBox="1"/>
          <p:nvPr/>
        </p:nvSpPr>
        <p:spPr>
          <a:xfrm>
            <a:off x="963964" y="1740736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A9890C-26D9-4FA2-8B60-21FBA8167EB7}"/>
              </a:ext>
            </a:extLst>
          </p:cNvPr>
          <p:cNvSpPr txBox="1"/>
          <p:nvPr/>
        </p:nvSpPr>
        <p:spPr>
          <a:xfrm>
            <a:off x="3198687" y="1652174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F7CEAF-2C9D-4DBE-83D2-C461F192F518}"/>
              </a:ext>
            </a:extLst>
          </p:cNvPr>
          <p:cNvSpPr txBox="1"/>
          <p:nvPr/>
        </p:nvSpPr>
        <p:spPr>
          <a:xfrm>
            <a:off x="2490438" y="3962439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1137CD-94BC-47EC-B926-67A1DA3790FA}"/>
              </a:ext>
            </a:extLst>
          </p:cNvPr>
          <p:cNvSpPr txBox="1"/>
          <p:nvPr/>
        </p:nvSpPr>
        <p:spPr>
          <a:xfrm>
            <a:off x="4928758" y="1652174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102D51-1BF0-4ADC-9D6D-B28F1CD26C56}"/>
              </a:ext>
            </a:extLst>
          </p:cNvPr>
          <p:cNvSpPr txBox="1"/>
          <p:nvPr/>
        </p:nvSpPr>
        <p:spPr>
          <a:xfrm>
            <a:off x="6995408" y="86876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States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8CFEB5-20E1-4E75-9443-5A801845B7C0}"/>
              </a:ext>
            </a:extLst>
          </p:cNvPr>
          <p:cNvSpPr txBox="1"/>
          <p:nvPr/>
        </p:nvSpPr>
        <p:spPr>
          <a:xfrm>
            <a:off x="7094592" y="1376446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AF0566-ADA9-4667-BF3B-6BA37AEEBE09}"/>
              </a:ext>
            </a:extLst>
          </p:cNvPr>
          <p:cNvSpPr txBox="1"/>
          <p:nvPr/>
        </p:nvSpPr>
        <p:spPr>
          <a:xfrm>
            <a:off x="7094592" y="1904310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14B9A7-D0F3-4802-B0E8-FD42D97FB85E}"/>
              </a:ext>
            </a:extLst>
          </p:cNvPr>
          <p:cNvSpPr txBox="1"/>
          <p:nvPr/>
        </p:nvSpPr>
        <p:spPr>
          <a:xfrm>
            <a:off x="7094592" y="2432174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0111</a:t>
            </a:r>
          </a:p>
        </p:txBody>
      </p:sp>
      <p:sp>
        <p:nvSpPr>
          <p:cNvPr id="62" name="Arrow: Curved Right 61">
            <a:extLst>
              <a:ext uri="{FF2B5EF4-FFF2-40B4-BE49-F238E27FC236}">
                <a16:creationId xmlns:a16="http://schemas.microsoft.com/office/drawing/2014/main" id="{DFA4D7F1-AE72-4BC8-A6BA-FBE02A117618}"/>
              </a:ext>
            </a:extLst>
          </p:cNvPr>
          <p:cNvSpPr/>
          <p:nvPr/>
        </p:nvSpPr>
        <p:spPr>
          <a:xfrm>
            <a:off x="6705418" y="2184201"/>
            <a:ext cx="281596" cy="4467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Arrow: Curved Right 62">
            <a:extLst>
              <a:ext uri="{FF2B5EF4-FFF2-40B4-BE49-F238E27FC236}">
                <a16:creationId xmlns:a16="http://schemas.microsoft.com/office/drawing/2014/main" id="{BC41D04F-C31A-4C34-A9ED-146A130F7641}"/>
              </a:ext>
            </a:extLst>
          </p:cNvPr>
          <p:cNvSpPr/>
          <p:nvPr/>
        </p:nvSpPr>
        <p:spPr>
          <a:xfrm>
            <a:off x="6705418" y="1627447"/>
            <a:ext cx="281596" cy="4467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4C2EAE-82D1-42B8-9B31-6296AAE2E646}"/>
              </a:ext>
            </a:extLst>
          </p:cNvPr>
          <p:cNvSpPr txBox="1"/>
          <p:nvPr/>
        </p:nvSpPr>
        <p:spPr>
          <a:xfrm>
            <a:off x="7094592" y="2962737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0101</a:t>
            </a: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67509550-165B-461C-BDE0-B384DB1AF88D}"/>
              </a:ext>
            </a:extLst>
          </p:cNvPr>
          <p:cNvSpPr/>
          <p:nvPr/>
        </p:nvSpPr>
        <p:spPr>
          <a:xfrm>
            <a:off x="6713812" y="2751686"/>
            <a:ext cx="281596" cy="4467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946689-B19D-441C-9B8E-68FF18BAAA6B}"/>
              </a:ext>
            </a:extLst>
          </p:cNvPr>
          <p:cNvSpPr txBox="1"/>
          <p:nvPr/>
        </p:nvSpPr>
        <p:spPr>
          <a:xfrm>
            <a:off x="7738696" y="3451468"/>
            <a:ext cx="103444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Attractor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91CA53-05DC-42C7-8508-AD7403D5217B}"/>
              </a:ext>
            </a:extLst>
          </p:cNvPr>
          <p:cNvSpPr txBox="1"/>
          <p:nvPr/>
        </p:nvSpPr>
        <p:spPr>
          <a:xfrm>
            <a:off x="479967" y="4598013"/>
            <a:ext cx="1974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A and ~C</a:t>
            </a:r>
          </a:p>
          <a:p>
            <a:r>
              <a:rPr lang="en-US" sz="2400" dirty="0"/>
              <a:t>B = B</a:t>
            </a:r>
          </a:p>
          <a:p>
            <a:r>
              <a:rPr lang="en-US" sz="2400" dirty="0"/>
              <a:t>C = A and B</a:t>
            </a:r>
          </a:p>
          <a:p>
            <a:r>
              <a:rPr lang="en-US" sz="2400" dirty="0"/>
              <a:t>D = B</a:t>
            </a:r>
          </a:p>
        </p:txBody>
      </p:sp>
    </p:spTree>
    <p:extLst>
      <p:ext uri="{BB962C8B-B14F-4D97-AF65-F5344CB8AC3E}">
        <p14:creationId xmlns:p14="http://schemas.microsoft.com/office/powerpoint/2010/main" val="182129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A61B-2E6D-4238-9555-860AC969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</a:t>
            </a:r>
            <a:r>
              <a:rPr lang="en-US" dirty="0" err="1"/>
              <a:t>ApoCIII</a:t>
            </a:r>
            <a:r>
              <a:rPr lang="en-US" dirty="0"/>
              <a:t> and TG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15F20-0ED6-432B-91CF-A0C24033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1B8153-0053-4792-9464-68473D3D97B9}"/>
              </a:ext>
            </a:extLst>
          </p:cNvPr>
          <p:cNvSpPr/>
          <p:nvPr/>
        </p:nvSpPr>
        <p:spPr>
          <a:xfrm>
            <a:off x="382955" y="2092378"/>
            <a:ext cx="840641" cy="685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93DCFA-59A0-4C59-98D5-C583BD2CE849}"/>
              </a:ext>
            </a:extLst>
          </p:cNvPr>
          <p:cNvSpPr/>
          <p:nvPr/>
        </p:nvSpPr>
        <p:spPr>
          <a:xfrm>
            <a:off x="2536581" y="2092378"/>
            <a:ext cx="975946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CIII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CCBA10-F4BE-448A-9D3E-E96A61475131}"/>
              </a:ext>
            </a:extLst>
          </p:cNvPr>
          <p:cNvSpPr/>
          <p:nvPr/>
        </p:nvSpPr>
        <p:spPr>
          <a:xfrm>
            <a:off x="1362808" y="3404578"/>
            <a:ext cx="1535722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TG-C3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1D2A0E-002E-41CD-96E4-5FD77772997E}"/>
              </a:ext>
            </a:extLst>
          </p:cNvPr>
          <p:cNvCxnSpPr>
            <a:cxnSpLocks/>
            <a:stCxn id="5" idx="6"/>
            <a:endCxn id="16" idx="0"/>
          </p:cNvCxnSpPr>
          <p:nvPr/>
        </p:nvCxnSpPr>
        <p:spPr>
          <a:xfrm>
            <a:off x="1223596" y="2435278"/>
            <a:ext cx="907073" cy="969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B4AA75-7676-4AC7-8136-7B811FCC779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0800000" flipV="1">
            <a:off x="2130669" y="2435278"/>
            <a:ext cx="405912" cy="969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0BF1CC7-5E7B-408B-A691-4A71A9052184}"/>
              </a:ext>
            </a:extLst>
          </p:cNvPr>
          <p:cNvSpPr/>
          <p:nvPr/>
        </p:nvSpPr>
        <p:spPr>
          <a:xfrm>
            <a:off x="4177812" y="2092378"/>
            <a:ext cx="103505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FC3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D751B9-2D69-479A-A097-697A8189F02C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3512527" y="2435278"/>
            <a:ext cx="665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9C65E2-0F4C-4A0C-8B3C-6FD23D2ABC9E}"/>
              </a:ext>
            </a:extLst>
          </p:cNvPr>
          <p:cNvGrpSpPr/>
          <p:nvPr/>
        </p:nvGrpSpPr>
        <p:grpSpPr>
          <a:xfrm rot="9005363">
            <a:off x="1121625" y="2763549"/>
            <a:ext cx="258905" cy="791145"/>
            <a:chOff x="-754684" y="1815798"/>
            <a:chExt cx="258905" cy="11196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F07E00-A061-4067-8C47-0AD298E819CA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D05829A-62F8-4C1B-B01C-EC2084777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E4A1B55C-76FD-4E0D-ACC6-4C6BB6A851F6}"/>
              </a:ext>
            </a:extLst>
          </p:cNvPr>
          <p:cNvSpPr/>
          <p:nvPr/>
        </p:nvSpPr>
        <p:spPr>
          <a:xfrm>
            <a:off x="312617" y="1850759"/>
            <a:ext cx="401589" cy="342898"/>
          </a:xfrm>
          <a:prstGeom prst="arc">
            <a:avLst>
              <a:gd name="adj1" fmla="val 6695004"/>
              <a:gd name="adj2" fmla="val 14179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4DF5924E-ED6E-4C11-A624-650F4F5C8507}"/>
              </a:ext>
            </a:extLst>
          </p:cNvPr>
          <p:cNvSpPr/>
          <p:nvPr/>
        </p:nvSpPr>
        <p:spPr>
          <a:xfrm>
            <a:off x="2454587" y="1883007"/>
            <a:ext cx="401589" cy="342898"/>
          </a:xfrm>
          <a:prstGeom prst="arc">
            <a:avLst>
              <a:gd name="adj1" fmla="val 6695004"/>
              <a:gd name="adj2" fmla="val 14179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883163-9595-41BD-B064-A9A6BAC564C4}"/>
              </a:ext>
            </a:extLst>
          </p:cNvPr>
          <p:cNvSpPr txBox="1"/>
          <p:nvPr/>
        </p:nvSpPr>
        <p:spPr>
          <a:xfrm>
            <a:off x="963964" y="1740736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A9890C-26D9-4FA2-8B60-21FBA8167EB7}"/>
              </a:ext>
            </a:extLst>
          </p:cNvPr>
          <p:cNvSpPr txBox="1"/>
          <p:nvPr/>
        </p:nvSpPr>
        <p:spPr>
          <a:xfrm>
            <a:off x="3198687" y="1652174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F7CEAF-2C9D-4DBE-83D2-C461F192F518}"/>
              </a:ext>
            </a:extLst>
          </p:cNvPr>
          <p:cNvSpPr txBox="1"/>
          <p:nvPr/>
        </p:nvSpPr>
        <p:spPr>
          <a:xfrm>
            <a:off x="2490438" y="3962439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1137CD-94BC-47EC-B926-67A1DA3790FA}"/>
              </a:ext>
            </a:extLst>
          </p:cNvPr>
          <p:cNvSpPr txBox="1"/>
          <p:nvPr/>
        </p:nvSpPr>
        <p:spPr>
          <a:xfrm>
            <a:off x="4928758" y="1652174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102D51-1BF0-4ADC-9D6D-B28F1CD26C56}"/>
              </a:ext>
            </a:extLst>
          </p:cNvPr>
          <p:cNvSpPr txBox="1"/>
          <p:nvPr/>
        </p:nvSpPr>
        <p:spPr>
          <a:xfrm>
            <a:off x="6995408" y="86876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States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8CFEB5-20E1-4E75-9443-5A801845B7C0}"/>
              </a:ext>
            </a:extLst>
          </p:cNvPr>
          <p:cNvSpPr txBox="1"/>
          <p:nvPr/>
        </p:nvSpPr>
        <p:spPr>
          <a:xfrm>
            <a:off x="7094592" y="1376446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AF0566-ADA9-4667-BF3B-6BA37AEEBE09}"/>
              </a:ext>
            </a:extLst>
          </p:cNvPr>
          <p:cNvSpPr txBox="1"/>
          <p:nvPr/>
        </p:nvSpPr>
        <p:spPr>
          <a:xfrm>
            <a:off x="7094592" y="1904310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14B9A7-D0F3-4802-B0E8-FD42D97FB85E}"/>
              </a:ext>
            </a:extLst>
          </p:cNvPr>
          <p:cNvSpPr txBox="1"/>
          <p:nvPr/>
        </p:nvSpPr>
        <p:spPr>
          <a:xfrm>
            <a:off x="7094592" y="2432174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0111</a:t>
            </a:r>
          </a:p>
        </p:txBody>
      </p:sp>
      <p:sp>
        <p:nvSpPr>
          <p:cNvPr id="62" name="Arrow: Curved Right 61">
            <a:extLst>
              <a:ext uri="{FF2B5EF4-FFF2-40B4-BE49-F238E27FC236}">
                <a16:creationId xmlns:a16="http://schemas.microsoft.com/office/drawing/2014/main" id="{DFA4D7F1-AE72-4BC8-A6BA-FBE02A117618}"/>
              </a:ext>
            </a:extLst>
          </p:cNvPr>
          <p:cNvSpPr/>
          <p:nvPr/>
        </p:nvSpPr>
        <p:spPr>
          <a:xfrm>
            <a:off x="6705418" y="2184201"/>
            <a:ext cx="281596" cy="4467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Arrow: Curved Right 62">
            <a:extLst>
              <a:ext uri="{FF2B5EF4-FFF2-40B4-BE49-F238E27FC236}">
                <a16:creationId xmlns:a16="http://schemas.microsoft.com/office/drawing/2014/main" id="{BC41D04F-C31A-4C34-A9ED-146A130F7641}"/>
              </a:ext>
            </a:extLst>
          </p:cNvPr>
          <p:cNvSpPr/>
          <p:nvPr/>
        </p:nvSpPr>
        <p:spPr>
          <a:xfrm>
            <a:off x="6705418" y="1627447"/>
            <a:ext cx="281596" cy="4467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4C2EAE-82D1-42B8-9B31-6296AAE2E646}"/>
              </a:ext>
            </a:extLst>
          </p:cNvPr>
          <p:cNvSpPr txBox="1"/>
          <p:nvPr/>
        </p:nvSpPr>
        <p:spPr>
          <a:xfrm>
            <a:off x="7094592" y="2962737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0101</a:t>
            </a: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67509550-165B-461C-BDE0-B384DB1AF88D}"/>
              </a:ext>
            </a:extLst>
          </p:cNvPr>
          <p:cNvSpPr/>
          <p:nvPr/>
        </p:nvSpPr>
        <p:spPr>
          <a:xfrm>
            <a:off x="6713812" y="2751686"/>
            <a:ext cx="281596" cy="4467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CC3B60-B26D-4E99-85DA-212D6ACB2DFE}"/>
              </a:ext>
            </a:extLst>
          </p:cNvPr>
          <p:cNvSpPr txBox="1"/>
          <p:nvPr/>
        </p:nvSpPr>
        <p:spPr>
          <a:xfrm>
            <a:off x="7094592" y="3690268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DB997C-C8B3-4774-8539-427B44DDCA31}"/>
              </a:ext>
            </a:extLst>
          </p:cNvPr>
          <p:cNvSpPr txBox="1"/>
          <p:nvPr/>
        </p:nvSpPr>
        <p:spPr>
          <a:xfrm>
            <a:off x="479967" y="4598013"/>
            <a:ext cx="1974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A and ~C</a:t>
            </a:r>
          </a:p>
          <a:p>
            <a:r>
              <a:rPr lang="en-US" sz="2400" dirty="0"/>
              <a:t>B = B</a:t>
            </a:r>
          </a:p>
          <a:p>
            <a:r>
              <a:rPr lang="en-US" sz="2400" dirty="0"/>
              <a:t>C = A and B</a:t>
            </a:r>
          </a:p>
          <a:p>
            <a:r>
              <a:rPr lang="en-US" sz="2400" dirty="0"/>
              <a:t>D = B</a:t>
            </a:r>
          </a:p>
        </p:txBody>
      </p:sp>
    </p:spTree>
    <p:extLst>
      <p:ext uri="{BB962C8B-B14F-4D97-AF65-F5344CB8AC3E}">
        <p14:creationId xmlns:p14="http://schemas.microsoft.com/office/powerpoint/2010/main" val="61674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A61B-2E6D-4238-9555-860AC969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</a:t>
            </a:r>
            <a:r>
              <a:rPr lang="en-US" dirty="0" err="1"/>
              <a:t>ApoCIII</a:t>
            </a:r>
            <a:r>
              <a:rPr lang="en-US" dirty="0"/>
              <a:t> and TG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15F20-0ED6-432B-91CF-A0C24033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1B8153-0053-4792-9464-68473D3D97B9}"/>
              </a:ext>
            </a:extLst>
          </p:cNvPr>
          <p:cNvSpPr/>
          <p:nvPr/>
        </p:nvSpPr>
        <p:spPr>
          <a:xfrm>
            <a:off x="382955" y="2092378"/>
            <a:ext cx="840641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93DCFA-59A0-4C59-98D5-C583BD2CE849}"/>
              </a:ext>
            </a:extLst>
          </p:cNvPr>
          <p:cNvSpPr/>
          <p:nvPr/>
        </p:nvSpPr>
        <p:spPr>
          <a:xfrm>
            <a:off x="2536581" y="2092378"/>
            <a:ext cx="975946" cy="685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CIII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CCBA10-F4BE-448A-9D3E-E96A61475131}"/>
              </a:ext>
            </a:extLst>
          </p:cNvPr>
          <p:cNvSpPr/>
          <p:nvPr/>
        </p:nvSpPr>
        <p:spPr>
          <a:xfrm>
            <a:off x="1362808" y="3404578"/>
            <a:ext cx="1535722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TG-C3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1D2A0E-002E-41CD-96E4-5FD77772997E}"/>
              </a:ext>
            </a:extLst>
          </p:cNvPr>
          <p:cNvCxnSpPr>
            <a:cxnSpLocks/>
            <a:stCxn id="5" idx="6"/>
            <a:endCxn id="16" idx="0"/>
          </p:cNvCxnSpPr>
          <p:nvPr/>
        </p:nvCxnSpPr>
        <p:spPr>
          <a:xfrm>
            <a:off x="1223596" y="2435278"/>
            <a:ext cx="907073" cy="969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B4AA75-7676-4AC7-8136-7B811FCC779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0800000" flipV="1">
            <a:off x="2130669" y="2435278"/>
            <a:ext cx="405912" cy="969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0BF1CC7-5E7B-408B-A691-4A71A9052184}"/>
              </a:ext>
            </a:extLst>
          </p:cNvPr>
          <p:cNvSpPr/>
          <p:nvPr/>
        </p:nvSpPr>
        <p:spPr>
          <a:xfrm>
            <a:off x="4177812" y="2092378"/>
            <a:ext cx="103505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FC3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D751B9-2D69-479A-A097-697A8189F02C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3512527" y="2435278"/>
            <a:ext cx="665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9C65E2-0F4C-4A0C-8B3C-6FD23D2ABC9E}"/>
              </a:ext>
            </a:extLst>
          </p:cNvPr>
          <p:cNvGrpSpPr/>
          <p:nvPr/>
        </p:nvGrpSpPr>
        <p:grpSpPr>
          <a:xfrm rot="9005363">
            <a:off x="1121625" y="2763549"/>
            <a:ext cx="258905" cy="791145"/>
            <a:chOff x="-754684" y="1815798"/>
            <a:chExt cx="258905" cy="11196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F07E00-A061-4067-8C47-0AD298E819CA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D05829A-62F8-4C1B-B01C-EC2084777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E4A1B55C-76FD-4E0D-ACC6-4C6BB6A851F6}"/>
              </a:ext>
            </a:extLst>
          </p:cNvPr>
          <p:cNvSpPr/>
          <p:nvPr/>
        </p:nvSpPr>
        <p:spPr>
          <a:xfrm>
            <a:off x="312617" y="1850759"/>
            <a:ext cx="401589" cy="342898"/>
          </a:xfrm>
          <a:prstGeom prst="arc">
            <a:avLst>
              <a:gd name="adj1" fmla="val 6695004"/>
              <a:gd name="adj2" fmla="val 14179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4DF5924E-ED6E-4C11-A624-650F4F5C8507}"/>
              </a:ext>
            </a:extLst>
          </p:cNvPr>
          <p:cNvSpPr/>
          <p:nvPr/>
        </p:nvSpPr>
        <p:spPr>
          <a:xfrm>
            <a:off x="2454587" y="1883007"/>
            <a:ext cx="401589" cy="342898"/>
          </a:xfrm>
          <a:prstGeom prst="arc">
            <a:avLst>
              <a:gd name="adj1" fmla="val 6695004"/>
              <a:gd name="adj2" fmla="val 14179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883163-9595-41BD-B064-A9A6BAC564C4}"/>
              </a:ext>
            </a:extLst>
          </p:cNvPr>
          <p:cNvSpPr txBox="1"/>
          <p:nvPr/>
        </p:nvSpPr>
        <p:spPr>
          <a:xfrm>
            <a:off x="963964" y="1740736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A9890C-26D9-4FA2-8B60-21FBA8167EB7}"/>
              </a:ext>
            </a:extLst>
          </p:cNvPr>
          <p:cNvSpPr txBox="1"/>
          <p:nvPr/>
        </p:nvSpPr>
        <p:spPr>
          <a:xfrm>
            <a:off x="3198687" y="1652174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F7CEAF-2C9D-4DBE-83D2-C461F192F518}"/>
              </a:ext>
            </a:extLst>
          </p:cNvPr>
          <p:cNvSpPr txBox="1"/>
          <p:nvPr/>
        </p:nvSpPr>
        <p:spPr>
          <a:xfrm>
            <a:off x="2490438" y="3962439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1137CD-94BC-47EC-B926-67A1DA3790FA}"/>
              </a:ext>
            </a:extLst>
          </p:cNvPr>
          <p:cNvSpPr txBox="1"/>
          <p:nvPr/>
        </p:nvSpPr>
        <p:spPr>
          <a:xfrm>
            <a:off x="4928758" y="1652174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102D51-1BF0-4ADC-9D6D-B28F1CD26C56}"/>
              </a:ext>
            </a:extLst>
          </p:cNvPr>
          <p:cNvSpPr txBox="1"/>
          <p:nvPr/>
        </p:nvSpPr>
        <p:spPr>
          <a:xfrm>
            <a:off x="6995408" y="86876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States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97752A-3E6D-4B71-A971-78F155E72F95}"/>
              </a:ext>
            </a:extLst>
          </p:cNvPr>
          <p:cNvSpPr txBox="1"/>
          <p:nvPr/>
        </p:nvSpPr>
        <p:spPr>
          <a:xfrm>
            <a:off x="7094595" y="1376446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41C1ED-19FF-4ECD-B28B-7D0AFCC3C8C6}"/>
              </a:ext>
            </a:extLst>
          </p:cNvPr>
          <p:cNvSpPr txBox="1"/>
          <p:nvPr/>
        </p:nvSpPr>
        <p:spPr>
          <a:xfrm>
            <a:off x="7094595" y="1904310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97F1A6-5451-450B-9DF0-0875330D7967}"/>
              </a:ext>
            </a:extLst>
          </p:cNvPr>
          <p:cNvSpPr txBox="1"/>
          <p:nvPr/>
        </p:nvSpPr>
        <p:spPr>
          <a:xfrm>
            <a:off x="7094595" y="2432174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0111</a:t>
            </a:r>
          </a:p>
        </p:txBody>
      </p:sp>
      <p:sp>
        <p:nvSpPr>
          <p:cNvPr id="39" name="Arrow: Curved Right 38">
            <a:extLst>
              <a:ext uri="{FF2B5EF4-FFF2-40B4-BE49-F238E27FC236}">
                <a16:creationId xmlns:a16="http://schemas.microsoft.com/office/drawing/2014/main" id="{3423D9E8-8233-43FF-A27B-8178715DCB3A}"/>
              </a:ext>
            </a:extLst>
          </p:cNvPr>
          <p:cNvSpPr/>
          <p:nvPr/>
        </p:nvSpPr>
        <p:spPr>
          <a:xfrm>
            <a:off x="6705421" y="2184201"/>
            <a:ext cx="281596" cy="4467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urved Right 39">
            <a:extLst>
              <a:ext uri="{FF2B5EF4-FFF2-40B4-BE49-F238E27FC236}">
                <a16:creationId xmlns:a16="http://schemas.microsoft.com/office/drawing/2014/main" id="{BCB4A0E8-758D-4225-AF82-091BDF7AFDC3}"/>
              </a:ext>
            </a:extLst>
          </p:cNvPr>
          <p:cNvSpPr/>
          <p:nvPr/>
        </p:nvSpPr>
        <p:spPr>
          <a:xfrm>
            <a:off x="6705421" y="1627447"/>
            <a:ext cx="281596" cy="4467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C5269E-2E0B-4FC4-B486-6FFFE7E537A4}"/>
              </a:ext>
            </a:extLst>
          </p:cNvPr>
          <p:cNvSpPr txBox="1"/>
          <p:nvPr/>
        </p:nvSpPr>
        <p:spPr>
          <a:xfrm>
            <a:off x="7094595" y="2962737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0101</a:t>
            </a:r>
          </a:p>
        </p:txBody>
      </p:sp>
      <p:sp>
        <p:nvSpPr>
          <p:cNvPr id="47" name="Arrow: Curved Right 46">
            <a:extLst>
              <a:ext uri="{FF2B5EF4-FFF2-40B4-BE49-F238E27FC236}">
                <a16:creationId xmlns:a16="http://schemas.microsoft.com/office/drawing/2014/main" id="{9C2E774B-09DF-435F-93BA-FDA66A09F17C}"/>
              </a:ext>
            </a:extLst>
          </p:cNvPr>
          <p:cNvSpPr/>
          <p:nvPr/>
        </p:nvSpPr>
        <p:spPr>
          <a:xfrm>
            <a:off x="6713815" y="2751686"/>
            <a:ext cx="281596" cy="4467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35A74E-D4A8-446E-9F86-5759CB766EA7}"/>
              </a:ext>
            </a:extLst>
          </p:cNvPr>
          <p:cNvSpPr txBox="1"/>
          <p:nvPr/>
        </p:nvSpPr>
        <p:spPr>
          <a:xfrm>
            <a:off x="7094595" y="3690268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599F5C-BB1A-48B4-9221-5F3923336CEF}"/>
              </a:ext>
            </a:extLst>
          </p:cNvPr>
          <p:cNvSpPr txBox="1"/>
          <p:nvPr/>
        </p:nvSpPr>
        <p:spPr>
          <a:xfrm>
            <a:off x="7094595" y="4338945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19353C-8D66-4E70-A232-612875C2D3E3}"/>
              </a:ext>
            </a:extLst>
          </p:cNvPr>
          <p:cNvSpPr txBox="1"/>
          <p:nvPr/>
        </p:nvSpPr>
        <p:spPr>
          <a:xfrm>
            <a:off x="7094595" y="4881390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0101</a:t>
            </a:r>
          </a:p>
        </p:txBody>
      </p:sp>
      <p:sp>
        <p:nvSpPr>
          <p:cNvPr id="55" name="Arrow: Curved Right 54">
            <a:extLst>
              <a:ext uri="{FF2B5EF4-FFF2-40B4-BE49-F238E27FC236}">
                <a16:creationId xmlns:a16="http://schemas.microsoft.com/office/drawing/2014/main" id="{EF8B7F7B-7871-4A33-B4A1-0D4B8A9D5B96}"/>
              </a:ext>
            </a:extLst>
          </p:cNvPr>
          <p:cNvSpPr/>
          <p:nvPr/>
        </p:nvSpPr>
        <p:spPr>
          <a:xfrm>
            <a:off x="6745016" y="4612935"/>
            <a:ext cx="281596" cy="4467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99215C3-7A9A-413E-B725-A416A1EA778B}"/>
              </a:ext>
            </a:extLst>
          </p:cNvPr>
          <p:cNvCxnSpPr>
            <a:stCxn id="46" idx="3"/>
            <a:endCxn id="54" idx="3"/>
          </p:cNvCxnSpPr>
          <p:nvPr/>
        </p:nvCxnSpPr>
        <p:spPr>
          <a:xfrm>
            <a:off x="8039227" y="3162792"/>
            <a:ext cx="12700" cy="1918653"/>
          </a:xfrm>
          <a:prstGeom prst="bentConnector3">
            <a:avLst>
              <a:gd name="adj1" fmla="val 432307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261F557-8E65-4296-B3E6-5C2676BDD04D}"/>
              </a:ext>
            </a:extLst>
          </p:cNvPr>
          <p:cNvSpPr txBox="1"/>
          <p:nvPr/>
        </p:nvSpPr>
        <p:spPr>
          <a:xfrm>
            <a:off x="479967" y="4598013"/>
            <a:ext cx="1974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A and ~C</a:t>
            </a:r>
          </a:p>
          <a:p>
            <a:r>
              <a:rPr lang="en-US" sz="2400" dirty="0"/>
              <a:t>B = B</a:t>
            </a:r>
          </a:p>
          <a:p>
            <a:r>
              <a:rPr lang="en-US" sz="2400" dirty="0"/>
              <a:t>C = A and B</a:t>
            </a:r>
          </a:p>
          <a:p>
            <a:r>
              <a:rPr lang="en-US" sz="2400" dirty="0"/>
              <a:t>D = B</a:t>
            </a:r>
          </a:p>
        </p:txBody>
      </p:sp>
    </p:spTree>
    <p:extLst>
      <p:ext uri="{BB962C8B-B14F-4D97-AF65-F5344CB8AC3E}">
        <p14:creationId xmlns:p14="http://schemas.microsoft.com/office/powerpoint/2010/main" val="25820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06D02C6-ABFA-4593-A157-69C10025DBC2}"/>
              </a:ext>
            </a:extLst>
          </p:cNvPr>
          <p:cNvGrpSpPr/>
          <p:nvPr/>
        </p:nvGrpSpPr>
        <p:grpSpPr>
          <a:xfrm>
            <a:off x="3239077" y="4284017"/>
            <a:ext cx="5803323" cy="2253618"/>
            <a:chOff x="3239077" y="4284017"/>
            <a:chExt cx="5803323" cy="225361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867CDE8-8A7C-4DC8-837C-FD478038BBD8}"/>
                </a:ext>
              </a:extLst>
            </p:cNvPr>
            <p:cNvSpPr/>
            <p:nvPr/>
          </p:nvSpPr>
          <p:spPr>
            <a:xfrm>
              <a:off x="4861169" y="4284017"/>
              <a:ext cx="4181231" cy="22536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A52440-B490-46DC-AA48-EBCF9FCF51F8}"/>
                </a:ext>
              </a:extLst>
            </p:cNvPr>
            <p:cNvSpPr txBox="1"/>
            <p:nvPr/>
          </p:nvSpPr>
          <p:spPr>
            <a:xfrm>
              <a:off x="3239077" y="4413347"/>
              <a:ext cx="1926315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Basin of attraction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05A61B-2E6D-4238-9555-860AC969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</a:t>
            </a:r>
            <a:r>
              <a:rPr lang="en-US" dirty="0" err="1"/>
              <a:t>ApoCIII</a:t>
            </a:r>
            <a:r>
              <a:rPr lang="en-US" dirty="0"/>
              <a:t> and TG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15F20-0ED6-432B-91CF-A0C24033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1B8153-0053-4792-9464-68473D3D97B9}"/>
              </a:ext>
            </a:extLst>
          </p:cNvPr>
          <p:cNvSpPr/>
          <p:nvPr/>
        </p:nvSpPr>
        <p:spPr>
          <a:xfrm>
            <a:off x="382955" y="2092378"/>
            <a:ext cx="840641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93DCFA-59A0-4C59-98D5-C583BD2CE849}"/>
              </a:ext>
            </a:extLst>
          </p:cNvPr>
          <p:cNvSpPr/>
          <p:nvPr/>
        </p:nvSpPr>
        <p:spPr>
          <a:xfrm>
            <a:off x="2536581" y="2092378"/>
            <a:ext cx="975946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CIII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CCBA10-F4BE-448A-9D3E-E96A61475131}"/>
              </a:ext>
            </a:extLst>
          </p:cNvPr>
          <p:cNvSpPr/>
          <p:nvPr/>
        </p:nvSpPr>
        <p:spPr>
          <a:xfrm>
            <a:off x="1362808" y="3404578"/>
            <a:ext cx="1535722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TG-C3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1D2A0E-002E-41CD-96E4-5FD77772997E}"/>
              </a:ext>
            </a:extLst>
          </p:cNvPr>
          <p:cNvCxnSpPr>
            <a:cxnSpLocks/>
            <a:stCxn id="5" idx="6"/>
            <a:endCxn id="16" idx="0"/>
          </p:cNvCxnSpPr>
          <p:nvPr/>
        </p:nvCxnSpPr>
        <p:spPr>
          <a:xfrm>
            <a:off x="1223596" y="2435278"/>
            <a:ext cx="907073" cy="969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B4AA75-7676-4AC7-8136-7B811FCC779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0800000" flipV="1">
            <a:off x="2130669" y="2435278"/>
            <a:ext cx="405912" cy="969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0BF1CC7-5E7B-408B-A691-4A71A9052184}"/>
              </a:ext>
            </a:extLst>
          </p:cNvPr>
          <p:cNvSpPr/>
          <p:nvPr/>
        </p:nvSpPr>
        <p:spPr>
          <a:xfrm>
            <a:off x="4177812" y="2092378"/>
            <a:ext cx="103505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FC3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D751B9-2D69-479A-A097-697A8189F02C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3512527" y="2435278"/>
            <a:ext cx="665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9C65E2-0F4C-4A0C-8B3C-6FD23D2ABC9E}"/>
              </a:ext>
            </a:extLst>
          </p:cNvPr>
          <p:cNvGrpSpPr/>
          <p:nvPr/>
        </p:nvGrpSpPr>
        <p:grpSpPr>
          <a:xfrm rot="9005363">
            <a:off x="1121625" y="2763549"/>
            <a:ext cx="258905" cy="791145"/>
            <a:chOff x="-754684" y="1815798"/>
            <a:chExt cx="258905" cy="11196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F07E00-A061-4067-8C47-0AD298E819CA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D05829A-62F8-4C1B-B01C-EC2084777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E4A1B55C-76FD-4E0D-ACC6-4C6BB6A851F6}"/>
              </a:ext>
            </a:extLst>
          </p:cNvPr>
          <p:cNvSpPr/>
          <p:nvPr/>
        </p:nvSpPr>
        <p:spPr>
          <a:xfrm>
            <a:off x="312617" y="1850759"/>
            <a:ext cx="401589" cy="342898"/>
          </a:xfrm>
          <a:prstGeom prst="arc">
            <a:avLst>
              <a:gd name="adj1" fmla="val 6695004"/>
              <a:gd name="adj2" fmla="val 14179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4DF5924E-ED6E-4C11-A624-650F4F5C8507}"/>
              </a:ext>
            </a:extLst>
          </p:cNvPr>
          <p:cNvSpPr/>
          <p:nvPr/>
        </p:nvSpPr>
        <p:spPr>
          <a:xfrm>
            <a:off x="2454587" y="1883007"/>
            <a:ext cx="401589" cy="342898"/>
          </a:xfrm>
          <a:prstGeom prst="arc">
            <a:avLst>
              <a:gd name="adj1" fmla="val 6695004"/>
              <a:gd name="adj2" fmla="val 14179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883163-9595-41BD-B064-A9A6BAC564C4}"/>
              </a:ext>
            </a:extLst>
          </p:cNvPr>
          <p:cNvSpPr txBox="1"/>
          <p:nvPr/>
        </p:nvSpPr>
        <p:spPr>
          <a:xfrm>
            <a:off x="963964" y="1740736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A9890C-26D9-4FA2-8B60-21FBA8167EB7}"/>
              </a:ext>
            </a:extLst>
          </p:cNvPr>
          <p:cNvSpPr txBox="1"/>
          <p:nvPr/>
        </p:nvSpPr>
        <p:spPr>
          <a:xfrm>
            <a:off x="3198687" y="1652174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F7CEAF-2C9D-4DBE-83D2-C461F192F518}"/>
              </a:ext>
            </a:extLst>
          </p:cNvPr>
          <p:cNvSpPr txBox="1"/>
          <p:nvPr/>
        </p:nvSpPr>
        <p:spPr>
          <a:xfrm>
            <a:off x="2490438" y="3962439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1137CD-94BC-47EC-B926-67A1DA3790FA}"/>
              </a:ext>
            </a:extLst>
          </p:cNvPr>
          <p:cNvSpPr txBox="1"/>
          <p:nvPr/>
        </p:nvSpPr>
        <p:spPr>
          <a:xfrm>
            <a:off x="4928758" y="1652174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102D51-1BF0-4ADC-9D6D-B28F1CD26C56}"/>
              </a:ext>
            </a:extLst>
          </p:cNvPr>
          <p:cNvSpPr txBox="1"/>
          <p:nvPr/>
        </p:nvSpPr>
        <p:spPr>
          <a:xfrm>
            <a:off x="6995408" y="86876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States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97752A-3E6D-4B71-A971-78F155E72F95}"/>
              </a:ext>
            </a:extLst>
          </p:cNvPr>
          <p:cNvSpPr txBox="1"/>
          <p:nvPr/>
        </p:nvSpPr>
        <p:spPr>
          <a:xfrm>
            <a:off x="7145543" y="1523116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41C1ED-19FF-4ECD-B28B-7D0AFCC3C8C6}"/>
              </a:ext>
            </a:extLst>
          </p:cNvPr>
          <p:cNvSpPr txBox="1"/>
          <p:nvPr/>
        </p:nvSpPr>
        <p:spPr>
          <a:xfrm>
            <a:off x="7145543" y="2136681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97F1A6-5451-450B-9DF0-0875330D7967}"/>
              </a:ext>
            </a:extLst>
          </p:cNvPr>
          <p:cNvSpPr txBox="1"/>
          <p:nvPr/>
        </p:nvSpPr>
        <p:spPr>
          <a:xfrm>
            <a:off x="7145543" y="2750246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0111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C5269E-2E0B-4FC4-B486-6FFFE7E537A4}"/>
              </a:ext>
            </a:extLst>
          </p:cNvPr>
          <p:cNvSpPr txBox="1"/>
          <p:nvPr/>
        </p:nvSpPr>
        <p:spPr>
          <a:xfrm>
            <a:off x="7145543" y="3363810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0101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35A74E-D4A8-446E-9F86-5759CB766EA7}"/>
              </a:ext>
            </a:extLst>
          </p:cNvPr>
          <p:cNvSpPr txBox="1"/>
          <p:nvPr/>
        </p:nvSpPr>
        <p:spPr>
          <a:xfrm>
            <a:off x="5656633" y="3686225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599F5C-BB1A-48B4-9221-5F3923336CEF}"/>
              </a:ext>
            </a:extLst>
          </p:cNvPr>
          <p:cNvSpPr txBox="1"/>
          <p:nvPr/>
        </p:nvSpPr>
        <p:spPr>
          <a:xfrm>
            <a:off x="5128384" y="5005771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0100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C63891-B8BC-47B4-83CD-93F6C4AD6C13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7617859" y="1923226"/>
            <a:ext cx="0" cy="2134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16329B-8243-4B80-A31A-F1FEBD78F8E4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7617859" y="2536791"/>
            <a:ext cx="0" cy="2134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CB5453-E61A-4D00-8460-F54A103AC6F5}"/>
              </a:ext>
            </a:extLst>
          </p:cNvPr>
          <p:cNvCxnSpPr>
            <a:cxnSpLocks/>
            <a:stCxn id="60" idx="2"/>
            <a:endCxn id="48" idx="0"/>
          </p:cNvCxnSpPr>
          <p:nvPr/>
        </p:nvCxnSpPr>
        <p:spPr>
          <a:xfrm>
            <a:off x="6128949" y="3398983"/>
            <a:ext cx="0" cy="287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5A76B69-8921-4BF6-AD33-6C64E7C7E299}"/>
              </a:ext>
            </a:extLst>
          </p:cNvPr>
          <p:cNvSpPr txBox="1"/>
          <p:nvPr/>
        </p:nvSpPr>
        <p:spPr>
          <a:xfrm>
            <a:off x="5656633" y="2998873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1001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994E113-8A32-4A18-9275-2C4B4C91C876}"/>
              </a:ext>
            </a:extLst>
          </p:cNvPr>
          <p:cNvCxnSpPr>
            <a:cxnSpLocks/>
            <a:stCxn id="38" idx="2"/>
            <a:endCxn id="46" idx="0"/>
          </p:cNvCxnSpPr>
          <p:nvPr/>
        </p:nvCxnSpPr>
        <p:spPr>
          <a:xfrm>
            <a:off x="7617859" y="3150356"/>
            <a:ext cx="0" cy="2134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48343CE-A0C8-4873-9622-6C71D0B330DC}"/>
              </a:ext>
            </a:extLst>
          </p:cNvPr>
          <p:cNvSpPr txBox="1"/>
          <p:nvPr/>
        </p:nvSpPr>
        <p:spPr>
          <a:xfrm>
            <a:off x="6523146" y="4721814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68C98B-0BF7-4732-8DDB-3410B481C285}"/>
              </a:ext>
            </a:extLst>
          </p:cNvPr>
          <p:cNvSpPr txBox="1"/>
          <p:nvPr/>
        </p:nvSpPr>
        <p:spPr>
          <a:xfrm>
            <a:off x="5749707" y="5535433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0001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35DEB1-EA70-4CF4-B8D7-0171DE7FFFAB}"/>
              </a:ext>
            </a:extLst>
          </p:cNvPr>
          <p:cNvSpPr txBox="1"/>
          <p:nvPr/>
        </p:nvSpPr>
        <p:spPr>
          <a:xfrm>
            <a:off x="6537798" y="6023522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A0F0E6-A3E4-480F-8864-DD6B87E5A3AB}"/>
              </a:ext>
            </a:extLst>
          </p:cNvPr>
          <p:cNvSpPr txBox="1"/>
          <p:nvPr/>
        </p:nvSpPr>
        <p:spPr>
          <a:xfrm>
            <a:off x="7917909" y="5005771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3D9EB6-C232-4B4A-AFAE-88DB39C025CC}"/>
              </a:ext>
            </a:extLst>
          </p:cNvPr>
          <p:cNvSpPr txBox="1"/>
          <p:nvPr/>
        </p:nvSpPr>
        <p:spPr>
          <a:xfrm>
            <a:off x="7335663" y="5535433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0011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BB2CA6-800E-4FB3-82C9-974228F1A7BD}"/>
              </a:ext>
            </a:extLst>
          </p:cNvPr>
          <p:cNvCxnSpPr>
            <a:cxnSpLocks/>
            <a:stCxn id="53" idx="3"/>
            <a:endCxn id="62" idx="1"/>
          </p:cNvCxnSpPr>
          <p:nvPr/>
        </p:nvCxnSpPr>
        <p:spPr>
          <a:xfrm flipV="1">
            <a:off x="6073016" y="4921869"/>
            <a:ext cx="450130" cy="2839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A4D11F9-E12A-4618-B74F-AAD91CD76347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6222023" y="5121924"/>
            <a:ext cx="467392" cy="4135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1AEFBE-0B73-4F38-91DD-8BB48CCFA1F6}"/>
              </a:ext>
            </a:extLst>
          </p:cNvPr>
          <p:cNvCxnSpPr>
            <a:cxnSpLocks/>
          </p:cNvCxnSpPr>
          <p:nvPr/>
        </p:nvCxnSpPr>
        <p:spPr>
          <a:xfrm flipH="1" flipV="1">
            <a:off x="7335663" y="5121924"/>
            <a:ext cx="231245" cy="4135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1B0AD93-41C3-4779-8650-5A5E5610FE1E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H="1" flipV="1">
            <a:off x="6995462" y="5121924"/>
            <a:ext cx="14652" cy="9015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82C147-D295-4B1E-B1E4-AE125209BF71}"/>
              </a:ext>
            </a:extLst>
          </p:cNvPr>
          <p:cNvCxnSpPr>
            <a:cxnSpLocks/>
            <a:stCxn id="67" idx="1"/>
            <a:endCxn id="62" idx="3"/>
          </p:cNvCxnSpPr>
          <p:nvPr/>
        </p:nvCxnSpPr>
        <p:spPr>
          <a:xfrm flipH="1" flipV="1">
            <a:off x="7467778" y="4921869"/>
            <a:ext cx="450131" cy="2839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B04A18A-3ADC-49E3-B18D-D7D98B9DB18C}"/>
              </a:ext>
            </a:extLst>
          </p:cNvPr>
          <p:cNvSpPr txBox="1"/>
          <p:nvPr/>
        </p:nvSpPr>
        <p:spPr>
          <a:xfrm>
            <a:off x="5943044" y="2172319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1110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D267B5-844B-4044-BD89-9A886F074F40}"/>
              </a:ext>
            </a:extLst>
          </p:cNvPr>
          <p:cNvCxnSpPr>
            <a:cxnSpLocks/>
            <a:stCxn id="74" idx="2"/>
            <a:endCxn id="38" idx="1"/>
          </p:cNvCxnSpPr>
          <p:nvPr/>
        </p:nvCxnSpPr>
        <p:spPr>
          <a:xfrm>
            <a:off x="6415360" y="2572429"/>
            <a:ext cx="730183" cy="377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3B247A5-413D-408E-8FE2-130739181206}"/>
              </a:ext>
            </a:extLst>
          </p:cNvPr>
          <p:cNvSpPr txBox="1"/>
          <p:nvPr/>
        </p:nvSpPr>
        <p:spPr>
          <a:xfrm>
            <a:off x="8223123" y="2644314"/>
            <a:ext cx="757061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0110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0EF2704-55AD-4324-A302-357B32EF30CF}"/>
              </a:ext>
            </a:extLst>
          </p:cNvPr>
          <p:cNvCxnSpPr>
            <a:cxnSpLocks/>
            <a:stCxn id="76" idx="2"/>
            <a:endCxn id="46" idx="3"/>
          </p:cNvCxnSpPr>
          <p:nvPr/>
        </p:nvCxnSpPr>
        <p:spPr>
          <a:xfrm flipH="1">
            <a:off x="8090175" y="3044424"/>
            <a:ext cx="511479" cy="519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DBB5568-927F-45A0-9C71-310A2719C498}"/>
              </a:ext>
            </a:extLst>
          </p:cNvPr>
          <p:cNvSpPr txBox="1"/>
          <p:nvPr/>
        </p:nvSpPr>
        <p:spPr>
          <a:xfrm>
            <a:off x="8223122" y="3765512"/>
            <a:ext cx="757061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0100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E6A2A02-8EFE-431C-A12C-6B93B46C4607}"/>
              </a:ext>
            </a:extLst>
          </p:cNvPr>
          <p:cNvCxnSpPr>
            <a:cxnSpLocks/>
            <a:stCxn id="78" idx="1"/>
            <a:endCxn id="46" idx="2"/>
          </p:cNvCxnSpPr>
          <p:nvPr/>
        </p:nvCxnSpPr>
        <p:spPr>
          <a:xfrm flipH="1" flipV="1">
            <a:off x="7617859" y="3763920"/>
            <a:ext cx="605263" cy="2016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438E53B-45F7-44AF-9EA0-08627935E653}"/>
              </a:ext>
            </a:extLst>
          </p:cNvPr>
          <p:cNvSpPr txBox="1"/>
          <p:nvPr/>
        </p:nvSpPr>
        <p:spPr>
          <a:xfrm>
            <a:off x="479967" y="4598013"/>
            <a:ext cx="1974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A and ~C</a:t>
            </a:r>
          </a:p>
          <a:p>
            <a:r>
              <a:rPr lang="en-US" sz="2400" dirty="0"/>
              <a:t>B = B</a:t>
            </a:r>
          </a:p>
          <a:p>
            <a:r>
              <a:rPr lang="en-US" sz="2400" dirty="0"/>
              <a:t>C = A and B</a:t>
            </a:r>
          </a:p>
          <a:p>
            <a:r>
              <a:rPr lang="en-US" sz="2400" dirty="0"/>
              <a:t>D = B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A9743B6-234B-481B-8CC5-B7CE93BFC2D8}"/>
              </a:ext>
            </a:extLst>
          </p:cNvPr>
          <p:cNvGrpSpPr/>
          <p:nvPr/>
        </p:nvGrpSpPr>
        <p:grpSpPr>
          <a:xfrm>
            <a:off x="5279326" y="1040417"/>
            <a:ext cx="1866217" cy="1131902"/>
            <a:chOff x="4762047" y="882872"/>
            <a:chExt cx="1866217" cy="113190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BFA0AD9-9A3B-4334-ABDD-0645FF35FF44}"/>
                </a:ext>
              </a:extLst>
            </p:cNvPr>
            <p:cNvGrpSpPr/>
            <p:nvPr/>
          </p:nvGrpSpPr>
          <p:grpSpPr>
            <a:xfrm>
              <a:off x="4762047" y="882872"/>
              <a:ext cx="1866217" cy="682754"/>
              <a:chOff x="7862764" y="3993696"/>
              <a:chExt cx="1866217" cy="68275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A0F3823-4416-4ACF-97CB-D0E4A60DBBD1}"/>
                  </a:ext>
                </a:extLst>
              </p:cNvPr>
              <p:cNvSpPr txBox="1"/>
              <p:nvPr/>
            </p:nvSpPr>
            <p:spPr>
              <a:xfrm>
                <a:off x="7862764" y="3993696"/>
                <a:ext cx="1366901" cy="646331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Garden of Eden states</a:t>
                </a: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F03B12CE-4FD2-4CD0-A336-F5903D5CBE89}"/>
                  </a:ext>
                </a:extLst>
              </p:cNvPr>
              <p:cNvCxnSpPr>
                <a:cxnSpLocks/>
                <a:stCxn id="88" idx="3"/>
                <a:endCxn id="36" idx="1"/>
              </p:cNvCxnSpPr>
              <p:nvPr/>
            </p:nvCxnSpPr>
            <p:spPr>
              <a:xfrm>
                <a:off x="9229665" y="4316862"/>
                <a:ext cx="499316" cy="35958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3BB5ED4-2020-4931-9F91-CADB9626B2EF}"/>
                </a:ext>
              </a:extLst>
            </p:cNvPr>
            <p:cNvCxnSpPr>
              <a:cxnSpLocks/>
              <a:stCxn id="88" idx="2"/>
              <a:endCxn id="74" idx="0"/>
            </p:cNvCxnSpPr>
            <p:nvPr/>
          </p:nvCxnSpPr>
          <p:spPr>
            <a:xfrm>
              <a:off x="5445498" y="1529203"/>
              <a:ext cx="452583" cy="4855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9242E566-389A-4976-9A0E-A6BA5486FB00}"/>
              </a:ext>
            </a:extLst>
          </p:cNvPr>
          <p:cNvSpPr txBox="1"/>
          <p:nvPr/>
        </p:nvSpPr>
        <p:spPr>
          <a:xfrm>
            <a:off x="277935" y="6167673"/>
            <a:ext cx="3899877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 attractor can also be a limit cycle.</a:t>
            </a:r>
          </a:p>
        </p:txBody>
      </p:sp>
    </p:spTree>
    <p:extLst>
      <p:ext uri="{BB962C8B-B14F-4D97-AF65-F5344CB8AC3E}">
        <p14:creationId xmlns:p14="http://schemas.microsoft.com/office/powerpoint/2010/main" val="353485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1480-68A1-432B-A371-764CF03B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dynamics of network motifs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B3B64-C4CC-4AA5-BE67-04C09B62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69FD1-8D8D-4473-BF70-E9EE1BF9B74A}"/>
              </a:ext>
            </a:extLst>
          </p:cNvPr>
          <p:cNvSpPr txBox="1"/>
          <p:nvPr/>
        </p:nvSpPr>
        <p:spPr>
          <a:xfrm>
            <a:off x="3296927" y="1754913"/>
            <a:ext cx="1897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Bistable</a:t>
            </a:r>
            <a:r>
              <a:rPr lang="en-US" sz="2000" dirty="0"/>
              <a:t> switch / Positive circuit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4DC82-2A0D-4936-BF3B-8C9AD8AB316B}"/>
              </a:ext>
            </a:extLst>
          </p:cNvPr>
          <p:cNvSpPr txBox="1"/>
          <p:nvPr/>
        </p:nvSpPr>
        <p:spPr>
          <a:xfrm>
            <a:off x="5916247" y="1755380"/>
            <a:ext cx="2922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Bistability</a:t>
            </a:r>
            <a:endParaRPr lang="en-US" sz="2000" dirty="0"/>
          </a:p>
          <a:p>
            <a:r>
              <a:rPr lang="en-US" sz="2000" dirty="0"/>
              <a:t>Differentiation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8259E2-0222-403A-B00C-1B2EE32B0E91}"/>
              </a:ext>
            </a:extLst>
          </p:cNvPr>
          <p:cNvSpPr txBox="1"/>
          <p:nvPr/>
        </p:nvSpPr>
        <p:spPr>
          <a:xfrm>
            <a:off x="3296927" y="909786"/>
            <a:ext cx="1897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FEA2DF-88DF-47E2-9735-D9C32A82D0C5}"/>
              </a:ext>
            </a:extLst>
          </p:cNvPr>
          <p:cNvSpPr txBox="1"/>
          <p:nvPr/>
        </p:nvSpPr>
        <p:spPr>
          <a:xfrm>
            <a:off x="5849076" y="863620"/>
            <a:ext cx="216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Properties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5E07B1-9C8E-49D5-AC76-CE4B7F7D429D}"/>
              </a:ext>
            </a:extLst>
          </p:cNvPr>
          <p:cNvSpPr txBox="1"/>
          <p:nvPr/>
        </p:nvSpPr>
        <p:spPr>
          <a:xfrm>
            <a:off x="707280" y="863620"/>
            <a:ext cx="216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Motif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F0A290-97D7-4666-83BA-EAB3845F2105}"/>
              </a:ext>
            </a:extLst>
          </p:cNvPr>
          <p:cNvCxnSpPr/>
          <p:nvPr/>
        </p:nvCxnSpPr>
        <p:spPr>
          <a:xfrm>
            <a:off x="476730" y="1386840"/>
            <a:ext cx="8362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E6F398-27C0-4F04-ABC3-4C5B1B31D12F}"/>
              </a:ext>
            </a:extLst>
          </p:cNvPr>
          <p:cNvCxnSpPr>
            <a:cxnSpLocks/>
          </p:cNvCxnSpPr>
          <p:nvPr/>
        </p:nvCxnSpPr>
        <p:spPr>
          <a:xfrm>
            <a:off x="5748215" y="1047646"/>
            <a:ext cx="0" cy="5489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99945B-4F7A-4C9E-8104-2BBEF0A80761}"/>
              </a:ext>
            </a:extLst>
          </p:cNvPr>
          <p:cNvCxnSpPr>
            <a:cxnSpLocks/>
          </p:cNvCxnSpPr>
          <p:nvPr/>
        </p:nvCxnSpPr>
        <p:spPr>
          <a:xfrm>
            <a:off x="3196492" y="1014827"/>
            <a:ext cx="0" cy="5522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8D90A9A-A5CE-4B67-934C-8FC733B3ADFB}"/>
              </a:ext>
            </a:extLst>
          </p:cNvPr>
          <p:cNvSpPr/>
          <p:nvPr/>
        </p:nvSpPr>
        <p:spPr>
          <a:xfrm>
            <a:off x="382946" y="1756091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721A0B9-F2AF-4ABD-BF95-54BB61EC6AA1}"/>
              </a:ext>
            </a:extLst>
          </p:cNvPr>
          <p:cNvSpPr/>
          <p:nvPr/>
        </p:nvSpPr>
        <p:spPr>
          <a:xfrm>
            <a:off x="1855801" y="1754913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B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0AB9ED-E256-4CD6-99DD-807E502CA09F}"/>
              </a:ext>
            </a:extLst>
          </p:cNvPr>
          <p:cNvGrpSpPr/>
          <p:nvPr/>
        </p:nvGrpSpPr>
        <p:grpSpPr>
          <a:xfrm rot="5400000">
            <a:off x="1343858" y="1920038"/>
            <a:ext cx="258905" cy="614455"/>
            <a:chOff x="-754684" y="1815798"/>
            <a:chExt cx="258905" cy="111960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0E200-F8F5-4FEC-87C5-44A4AA1B6ED1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65EFC73-89A1-4ECC-B4C2-32BF1E4FB6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B2695C-740D-4A6B-961E-9D1A66CAA388}"/>
              </a:ext>
            </a:extLst>
          </p:cNvPr>
          <p:cNvGrpSpPr/>
          <p:nvPr/>
        </p:nvGrpSpPr>
        <p:grpSpPr>
          <a:xfrm rot="16200000">
            <a:off x="1321782" y="1672175"/>
            <a:ext cx="258905" cy="614455"/>
            <a:chOff x="-754684" y="1815798"/>
            <a:chExt cx="258905" cy="111960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10BDC5C-7D59-4C2C-912B-F6169A9B0321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51CB3FA-8982-4257-94AA-89B975930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B621FE99-FD09-4EF1-A35F-2C0332C2578B}"/>
              </a:ext>
            </a:extLst>
          </p:cNvPr>
          <p:cNvSpPr/>
          <p:nvPr/>
        </p:nvSpPr>
        <p:spPr>
          <a:xfrm>
            <a:off x="1106547" y="29970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BA581A-1AAD-40BA-BC2A-0BC002811088}"/>
              </a:ext>
            </a:extLst>
          </p:cNvPr>
          <p:cNvSpPr/>
          <p:nvPr/>
        </p:nvSpPr>
        <p:spPr>
          <a:xfrm>
            <a:off x="1758462" y="332755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85E249-D279-44B4-9994-0046AC462B34}"/>
              </a:ext>
            </a:extLst>
          </p:cNvPr>
          <p:cNvSpPr/>
          <p:nvPr/>
        </p:nvSpPr>
        <p:spPr>
          <a:xfrm>
            <a:off x="1105167" y="371861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2E85F3-8ACB-4FD6-8895-68535B82BB1F}"/>
              </a:ext>
            </a:extLst>
          </p:cNvPr>
          <p:cNvCxnSpPr/>
          <p:nvPr/>
        </p:nvCxnSpPr>
        <p:spPr>
          <a:xfrm>
            <a:off x="476730" y="2734993"/>
            <a:ext cx="8362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6234DF-800F-4428-86E2-5939001598CB}"/>
              </a:ext>
            </a:extLst>
          </p:cNvPr>
          <p:cNvCxnSpPr/>
          <p:nvPr/>
        </p:nvCxnSpPr>
        <p:spPr>
          <a:xfrm>
            <a:off x="476730" y="4376225"/>
            <a:ext cx="8362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8C7F00-2C5F-4713-AB31-B1CF78B2B444}"/>
              </a:ext>
            </a:extLst>
          </p:cNvPr>
          <p:cNvCxnSpPr/>
          <p:nvPr/>
        </p:nvCxnSpPr>
        <p:spPr>
          <a:xfrm>
            <a:off x="476730" y="5557727"/>
            <a:ext cx="8362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1780C6-D70F-4413-AB06-91CF6C913C33}"/>
              </a:ext>
            </a:extLst>
          </p:cNvPr>
          <p:cNvGrpSpPr/>
          <p:nvPr/>
        </p:nvGrpSpPr>
        <p:grpSpPr>
          <a:xfrm rot="10800000">
            <a:off x="1254914" y="3492791"/>
            <a:ext cx="157063" cy="187293"/>
            <a:chOff x="-754684" y="1815798"/>
            <a:chExt cx="258905" cy="111960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18D1E9C-66ED-4A48-9A81-3EDDF7E8498F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5C4292-C0E8-4A62-A5AE-7C1C7E2DC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9C3E0F4-8DC4-4811-BA92-19AAE85FE05E}"/>
              </a:ext>
            </a:extLst>
          </p:cNvPr>
          <p:cNvGrpSpPr/>
          <p:nvPr/>
        </p:nvGrpSpPr>
        <p:grpSpPr>
          <a:xfrm rot="17925209">
            <a:off x="1583650" y="3275977"/>
            <a:ext cx="157063" cy="187293"/>
            <a:chOff x="-754684" y="1815798"/>
            <a:chExt cx="258905" cy="111960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DF0024C-D7C2-4997-9D8A-0DBC05DD4F8F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AE93361-BE24-4488-87F1-90FB2AACA3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CF4114E-F8C5-4E13-864D-53B64DDF1315}"/>
              </a:ext>
            </a:extLst>
          </p:cNvPr>
          <p:cNvGrpSpPr/>
          <p:nvPr/>
        </p:nvGrpSpPr>
        <p:grpSpPr>
          <a:xfrm rot="3480018">
            <a:off x="1615777" y="3699403"/>
            <a:ext cx="157063" cy="187293"/>
            <a:chOff x="-754684" y="1815798"/>
            <a:chExt cx="258905" cy="111960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A394B-F3EC-43BA-8F19-68EFCFFC1844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49A53E-E6BB-4D23-ABB6-4E9AB469D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D860FA9-86BA-45F2-B74D-AFBB951A0EF6}"/>
              </a:ext>
            </a:extLst>
          </p:cNvPr>
          <p:cNvSpPr txBox="1"/>
          <p:nvPr/>
        </p:nvSpPr>
        <p:spPr>
          <a:xfrm>
            <a:off x="3296926" y="3247960"/>
            <a:ext cx="2042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Negative circuit / Oscillator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0CCF81-AF22-4192-B62D-1FB91F740FCC}"/>
              </a:ext>
            </a:extLst>
          </p:cNvPr>
          <p:cNvSpPr txBox="1"/>
          <p:nvPr/>
        </p:nvSpPr>
        <p:spPr>
          <a:xfrm>
            <a:off x="5916247" y="3248427"/>
            <a:ext cx="2922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Periodic behavior</a:t>
            </a:r>
          </a:p>
          <a:p>
            <a:r>
              <a:rPr lang="en-US" sz="2000" dirty="0"/>
              <a:t>Biological cycles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83097FC-2C9F-4F13-9F24-BB0BC342BDAB}"/>
              </a:ext>
            </a:extLst>
          </p:cNvPr>
          <p:cNvSpPr/>
          <p:nvPr/>
        </p:nvSpPr>
        <p:spPr>
          <a:xfrm>
            <a:off x="686807" y="494772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B42B1B9-9B34-42C2-AED6-FB1C289E0935}"/>
              </a:ext>
            </a:extLst>
          </p:cNvPr>
          <p:cNvSpPr/>
          <p:nvPr/>
        </p:nvSpPr>
        <p:spPr>
          <a:xfrm>
            <a:off x="2129339" y="494772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C97B95-3C76-4C3F-BB49-972B9BE2AAE3}"/>
              </a:ext>
            </a:extLst>
          </p:cNvPr>
          <p:cNvSpPr/>
          <p:nvPr/>
        </p:nvSpPr>
        <p:spPr>
          <a:xfrm>
            <a:off x="1261828" y="449052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B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C21C563-AC64-45B8-8717-D2A2452F59B8}"/>
              </a:ext>
            </a:extLst>
          </p:cNvPr>
          <p:cNvGrpSpPr/>
          <p:nvPr/>
        </p:nvGrpSpPr>
        <p:grpSpPr>
          <a:xfrm rot="17925209">
            <a:off x="1915898" y="5907183"/>
            <a:ext cx="157063" cy="265530"/>
            <a:chOff x="-754684" y="1815798"/>
            <a:chExt cx="258905" cy="1119601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00FA38C-7197-4BEF-8833-ACA76FC81193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440A587-8CBA-4AF0-ABFD-46DAEEED1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55E8AB3-CBA3-47D1-AD45-C79EB70702BA}"/>
              </a:ext>
            </a:extLst>
          </p:cNvPr>
          <p:cNvCxnSpPr>
            <a:cxnSpLocks/>
            <a:stCxn id="90" idx="7"/>
            <a:endCxn id="92" idx="2"/>
          </p:cNvCxnSpPr>
          <p:nvPr/>
        </p:nvCxnSpPr>
        <p:spPr>
          <a:xfrm flipV="1">
            <a:off x="1077052" y="4719128"/>
            <a:ext cx="184776" cy="295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5429345-37F3-4BFE-AE7F-BF3717359303}"/>
              </a:ext>
            </a:extLst>
          </p:cNvPr>
          <p:cNvCxnSpPr>
            <a:cxnSpLocks/>
            <a:stCxn id="90" idx="6"/>
            <a:endCxn id="91" idx="2"/>
          </p:cNvCxnSpPr>
          <p:nvPr/>
        </p:nvCxnSpPr>
        <p:spPr>
          <a:xfrm>
            <a:off x="1144007" y="5176328"/>
            <a:ext cx="9853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13663E0-030D-46FD-BEA5-8E4CD2AC72AE}"/>
              </a:ext>
            </a:extLst>
          </p:cNvPr>
          <p:cNvSpPr txBox="1"/>
          <p:nvPr/>
        </p:nvSpPr>
        <p:spPr>
          <a:xfrm>
            <a:off x="3301650" y="4590306"/>
            <a:ext cx="227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Coherent feedforward motif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BE4F70-A62A-4B44-86E5-41A68BD24FB8}"/>
              </a:ext>
            </a:extLst>
          </p:cNvPr>
          <p:cNvSpPr txBox="1"/>
          <p:nvPr/>
        </p:nvSpPr>
        <p:spPr>
          <a:xfrm>
            <a:off x="5920972" y="4590306"/>
            <a:ext cx="2918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Filtering of transient signals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BFA9D3-F4FA-48FB-8A86-6438AAEDCDE1}"/>
              </a:ext>
            </a:extLst>
          </p:cNvPr>
          <p:cNvSpPr txBox="1"/>
          <p:nvPr/>
        </p:nvSpPr>
        <p:spPr>
          <a:xfrm>
            <a:off x="3296926" y="5676882"/>
            <a:ext cx="2278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Incoherent feedforward motif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F061DA6-8CB6-4D30-9C97-EE93FB9BF747}"/>
              </a:ext>
            </a:extLst>
          </p:cNvPr>
          <p:cNvSpPr txBox="1"/>
          <p:nvPr/>
        </p:nvSpPr>
        <p:spPr>
          <a:xfrm>
            <a:off x="5916247" y="5780380"/>
            <a:ext cx="292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Generation of pulses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E64BAE8-FD0B-491D-B180-E08CB60E92DD}"/>
              </a:ext>
            </a:extLst>
          </p:cNvPr>
          <p:cNvSpPr/>
          <p:nvPr/>
        </p:nvSpPr>
        <p:spPr>
          <a:xfrm>
            <a:off x="680853" y="608820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2210D64-5D7E-43F8-86CC-65447FBD9587}"/>
              </a:ext>
            </a:extLst>
          </p:cNvPr>
          <p:cNvSpPr/>
          <p:nvPr/>
        </p:nvSpPr>
        <p:spPr>
          <a:xfrm>
            <a:off x="2123385" y="608820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E7B293D-CD54-4212-932D-87262ED2E5FE}"/>
              </a:ext>
            </a:extLst>
          </p:cNvPr>
          <p:cNvSpPr/>
          <p:nvPr/>
        </p:nvSpPr>
        <p:spPr>
          <a:xfrm>
            <a:off x="1408274" y="563100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B076D95-B186-4C30-B1BE-83DE32CDAE62}"/>
              </a:ext>
            </a:extLst>
          </p:cNvPr>
          <p:cNvCxnSpPr>
            <a:cxnSpLocks/>
            <a:stCxn id="121" idx="7"/>
            <a:endCxn id="123" idx="2"/>
          </p:cNvCxnSpPr>
          <p:nvPr/>
        </p:nvCxnSpPr>
        <p:spPr>
          <a:xfrm flipV="1">
            <a:off x="1071098" y="5859608"/>
            <a:ext cx="337176" cy="295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099FF55-60BB-4D97-B183-252C1DA21A66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1138053" y="6316808"/>
            <a:ext cx="9853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5D8DFBC-20F7-4192-9386-E55546B6E5FF}"/>
              </a:ext>
            </a:extLst>
          </p:cNvPr>
          <p:cNvCxnSpPr>
            <a:cxnSpLocks/>
            <a:stCxn id="92" idx="6"/>
            <a:endCxn id="91" idx="2"/>
          </p:cNvCxnSpPr>
          <p:nvPr/>
        </p:nvCxnSpPr>
        <p:spPr>
          <a:xfrm>
            <a:off x="1719028" y="4719128"/>
            <a:ext cx="410311" cy="457200"/>
          </a:xfrm>
          <a:prstGeom prst="bentConnector3">
            <a:avLst>
              <a:gd name="adj1" fmla="val 376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5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CD86-54A1-4F79-8B45-DB13B6B5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useful for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6051-7276-42AE-9A34-94B6D215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6540"/>
            <a:ext cx="7886700" cy="5179009"/>
          </a:xfrm>
        </p:spPr>
        <p:txBody>
          <a:bodyPr>
            <a:normAutofit/>
          </a:bodyPr>
          <a:lstStyle/>
          <a:p>
            <a:r>
              <a:rPr lang="en-US" dirty="0"/>
              <a:t>Metabolic networks are Boolean networks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Potential to simulate metabolic dynamics without kinetic parameters</a:t>
            </a:r>
          </a:p>
          <a:p>
            <a:r>
              <a:rPr lang="en-US" dirty="0"/>
              <a:t>Potential to find limit cycles, attractors, and basins of attraction for metabolism</a:t>
            </a:r>
          </a:p>
          <a:p>
            <a:r>
              <a:rPr lang="en-US" dirty="0"/>
              <a:t>Potential for use in controllability analyses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D369B-7C6B-4333-9F8B-A02B152E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FE7E4-913C-4DE4-9210-EEB5DB31C997}"/>
              </a:ext>
            </a:extLst>
          </p:cNvPr>
          <p:cNvSpPr txBox="1"/>
          <p:nvPr/>
        </p:nvSpPr>
        <p:spPr>
          <a:xfrm>
            <a:off x="628650" y="1564005"/>
            <a:ext cx="8061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Consider:</a:t>
            </a:r>
          </a:p>
          <a:p>
            <a:r>
              <a:rPr lang="en-US" sz="2400" dirty="0"/>
              <a:t>ATP[c] + CoA[c] + acetate[c] =&gt; AMP[c] + </a:t>
            </a:r>
            <a:r>
              <a:rPr lang="en-US" sz="2400" dirty="0" err="1"/>
              <a:t>PPi</a:t>
            </a:r>
            <a:r>
              <a:rPr lang="en-US" sz="2400" dirty="0"/>
              <a:t>[c] + acetyl-CoA[c]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16B23-3E15-4FFE-8DA3-0561DAC0165C}"/>
              </a:ext>
            </a:extLst>
          </p:cNvPr>
          <p:cNvSpPr txBox="1"/>
          <p:nvPr/>
        </p:nvSpPr>
        <p:spPr>
          <a:xfrm>
            <a:off x="1066801" y="2560975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acetyl-CoA[c] = ATP[c] </a:t>
            </a:r>
            <a:r>
              <a:rPr lang="en-US" sz="2400" b="1" u="sng" dirty="0"/>
              <a:t>and</a:t>
            </a:r>
            <a:r>
              <a:rPr lang="en-US" sz="2400" b="1" dirty="0"/>
              <a:t> CoA[c] </a:t>
            </a:r>
            <a:r>
              <a:rPr lang="en-US" sz="2400" b="1" u="sng" dirty="0"/>
              <a:t>and</a:t>
            </a:r>
            <a:r>
              <a:rPr lang="en-US" sz="2400" b="1" dirty="0"/>
              <a:t> acetate[c]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B64628-DFCA-4400-A726-84C96838972A}"/>
              </a:ext>
            </a:extLst>
          </p:cNvPr>
          <p:cNvSpPr/>
          <p:nvPr/>
        </p:nvSpPr>
        <p:spPr>
          <a:xfrm>
            <a:off x="6648449" y="1771650"/>
            <a:ext cx="1866901" cy="7893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A698-15FA-4F08-90C0-02AFAF21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controllability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14B6-2376-4BF0-824B-E6A6BACE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F2883-95A9-4EEE-81BC-24FCC4E4C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4234176"/>
            <a:ext cx="4124325" cy="177403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6F78319-001D-4A5B-A216-45A01360362E}"/>
              </a:ext>
            </a:extLst>
          </p:cNvPr>
          <p:cNvGrpSpPr/>
          <p:nvPr/>
        </p:nvGrpSpPr>
        <p:grpSpPr>
          <a:xfrm>
            <a:off x="5314950" y="3963898"/>
            <a:ext cx="2876550" cy="2194844"/>
            <a:chOff x="5267325" y="3813368"/>
            <a:chExt cx="2876550" cy="2194844"/>
          </a:xfrm>
        </p:grpSpPr>
        <p:pic>
          <p:nvPicPr>
            <p:cNvPr id="7170" name="Picture 2" descr="An external file that holds a picture, illustration, etc.&#10;Object name is fphys-09-00916-g0001.jpg">
              <a:extLst>
                <a:ext uri="{FF2B5EF4-FFF2-40B4-BE49-F238E27FC236}">
                  <a16:creationId xmlns:a16="http://schemas.microsoft.com/office/drawing/2014/main" id="{429B6D7C-5C85-42C5-B022-28FD5069A3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5" t="19737" b="43874"/>
            <a:stretch/>
          </p:blipFill>
          <p:spPr bwMode="auto">
            <a:xfrm>
              <a:off x="5600700" y="3813368"/>
              <a:ext cx="2543175" cy="2166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C252BB-0F17-408C-AADB-D549807E425B}"/>
                </a:ext>
              </a:extLst>
            </p:cNvPr>
            <p:cNvSpPr/>
            <p:nvPr/>
          </p:nvSpPr>
          <p:spPr>
            <a:xfrm>
              <a:off x="5267325" y="5362575"/>
              <a:ext cx="790575" cy="645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3884F60-D32D-438A-8422-43966CC56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943661"/>
            <a:ext cx="4257675" cy="212883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44113-9D8F-43B8-893F-805438AE8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924" y="1483354"/>
            <a:ext cx="4257676" cy="181964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39B3A2-7052-4413-A996-9AF611E05BB1}"/>
              </a:ext>
            </a:extLst>
          </p:cNvPr>
          <p:cNvSpPr/>
          <p:nvPr/>
        </p:nvSpPr>
        <p:spPr>
          <a:xfrm>
            <a:off x="5295900" y="3714750"/>
            <a:ext cx="3219450" cy="2714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5A8EAF-776B-41BE-9119-5314218D80CB}"/>
              </a:ext>
            </a:extLst>
          </p:cNvPr>
          <p:cNvCxnSpPr/>
          <p:nvPr/>
        </p:nvCxnSpPr>
        <p:spPr>
          <a:xfrm flipV="1">
            <a:off x="4572000" y="3832418"/>
            <a:ext cx="857250" cy="40175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EF2EA6-16D1-4A15-A0FD-78A459FF76F1}"/>
              </a:ext>
            </a:extLst>
          </p:cNvPr>
          <p:cNvCxnSpPr>
            <a:cxnSpLocks/>
          </p:cNvCxnSpPr>
          <p:nvPr/>
        </p:nvCxnSpPr>
        <p:spPr>
          <a:xfrm>
            <a:off x="4572000" y="6008212"/>
            <a:ext cx="857250" cy="27006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B742BB-945B-4FDF-B79E-F128948719C1}"/>
              </a:ext>
            </a:extLst>
          </p:cNvPr>
          <p:cNvSpPr txBox="1"/>
          <p:nvPr/>
        </p:nvSpPr>
        <p:spPr>
          <a:xfrm>
            <a:off x="5591175" y="6118739"/>
            <a:ext cx="176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633491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B9AD-EBC7-4B40-9D38-90FB46BB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anyone made a GEM Boolean?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5967-9F08-4138-BDD4-70A4CE6D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1E012-405C-4BE1-AF1F-7A3F5434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102143"/>
            <a:ext cx="4367213" cy="198563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47E420-05B3-4D61-97AE-6BD5FF0F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137" y="1752665"/>
            <a:ext cx="4367213" cy="204002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BBB194-051D-4052-BB08-5F5EFE5BA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2" y="3362325"/>
            <a:ext cx="4572000" cy="31065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0A3F54-8D15-4EBB-946A-7413956C4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268" y="4108169"/>
            <a:ext cx="3790950" cy="211398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398DB8-88D9-4E22-8994-A5EC5ACD8191}"/>
              </a:ext>
            </a:extLst>
          </p:cNvPr>
          <p:cNvSpPr txBox="1"/>
          <p:nvPr/>
        </p:nvSpPr>
        <p:spPr>
          <a:xfrm rot="19933263">
            <a:off x="2993229" y="3190587"/>
            <a:ext cx="2886075" cy="615553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40873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653F-C7AD-4517-8D15-8EE8AA5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1709"/>
            <a:ext cx="7886700" cy="143926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can you do new with </a:t>
            </a:r>
            <a:br>
              <a:rPr lang="en-US" dirty="0"/>
            </a:br>
            <a:r>
              <a:rPr lang="en-US" dirty="0"/>
              <a:t>Boolean modeling?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CC976-22E5-493A-8424-0B12FBCD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7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F2F4-D87B-42B4-9534-34D08035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0192-7E60-44D3-924B-84DBEBFA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consists of: </a:t>
            </a:r>
          </a:p>
          <a:p>
            <a:pPr lvl="1"/>
            <a:r>
              <a:rPr lang="en-US" dirty="0"/>
              <a:t>Nodes that can take on values of 0 or 1</a:t>
            </a:r>
          </a:p>
          <a:p>
            <a:pPr lvl="1"/>
            <a:r>
              <a:rPr lang="en-US" dirty="0"/>
              <a:t>Directed logical edges connecting nodes</a:t>
            </a:r>
          </a:p>
          <a:p>
            <a:r>
              <a:rPr lang="en-US" dirty="0"/>
              <a:t>Similar to a directed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C5FFF-1E39-41E3-9124-7B640248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78796-671B-44E6-AA03-990AE8E07B20}"/>
              </a:ext>
            </a:extLst>
          </p:cNvPr>
          <p:cNvGrpSpPr/>
          <p:nvPr/>
        </p:nvGrpSpPr>
        <p:grpSpPr>
          <a:xfrm>
            <a:off x="4665786" y="1258204"/>
            <a:ext cx="4014991" cy="1645587"/>
            <a:chOff x="4665786" y="1258204"/>
            <a:chExt cx="4014991" cy="16455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B08FD1-A2A0-4078-A26E-45FE51F0568F}"/>
                </a:ext>
              </a:extLst>
            </p:cNvPr>
            <p:cNvSpPr txBox="1"/>
            <p:nvPr/>
          </p:nvSpPr>
          <p:spPr>
            <a:xfrm>
              <a:off x="4665786" y="2380571"/>
              <a:ext cx="214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, with </a:t>
              </a:r>
              <a:r>
                <a:rPr lang="en-US" sz="2800" u="sng" dirty="0"/>
                <a:t>logic!</a:t>
              </a:r>
            </a:p>
          </p:txBody>
        </p:sp>
        <p:pic>
          <p:nvPicPr>
            <p:cNvPr id="1026" name="Picture 2" descr="Image result for spock">
              <a:extLst>
                <a:ext uri="{FF2B5EF4-FFF2-40B4-BE49-F238E27FC236}">
                  <a16:creationId xmlns:a16="http://schemas.microsoft.com/office/drawing/2014/main" id="{C737B46B-7345-4187-8CA9-AC1B983B8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9590" y="1258204"/>
              <a:ext cx="2031187" cy="152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B36F3166-81CC-4629-8EA5-CD9C2EDABA78}"/>
              </a:ext>
            </a:extLst>
          </p:cNvPr>
          <p:cNvSpPr/>
          <p:nvPr/>
        </p:nvSpPr>
        <p:spPr>
          <a:xfrm>
            <a:off x="1184447" y="4648008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6F859E-ED00-4FA6-A6C3-35FDB1B5813D}"/>
              </a:ext>
            </a:extLst>
          </p:cNvPr>
          <p:cNvSpPr/>
          <p:nvPr/>
        </p:nvSpPr>
        <p:spPr>
          <a:xfrm>
            <a:off x="2853032" y="4648008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A41288-B54D-4DA2-A5DA-1342D2A2590A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1870247" y="4990908"/>
            <a:ext cx="9827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5B034E-E93B-4AB1-A202-5817BE52B414}"/>
              </a:ext>
            </a:extLst>
          </p:cNvPr>
          <p:cNvSpPr txBox="1"/>
          <p:nvPr/>
        </p:nvSpPr>
        <p:spPr>
          <a:xfrm>
            <a:off x="588110" y="3484908"/>
            <a:ext cx="407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 simple Boolean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FD99F-C491-4F3D-BABC-DE67B322FEF3}"/>
              </a:ext>
            </a:extLst>
          </p:cNvPr>
          <p:cNvSpPr txBox="1"/>
          <p:nvPr/>
        </p:nvSpPr>
        <p:spPr>
          <a:xfrm>
            <a:off x="5231663" y="3484908"/>
            <a:ext cx="214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Model states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3901FB-2875-49A4-8DBA-1BEE9058E7A3}"/>
              </a:ext>
            </a:extLst>
          </p:cNvPr>
          <p:cNvSpPr txBox="1"/>
          <p:nvPr/>
        </p:nvSpPr>
        <p:spPr>
          <a:xfrm>
            <a:off x="4947382" y="3956058"/>
            <a:ext cx="2774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</a:t>
            </a:r>
            <a:r>
              <a:rPr lang="en-US" sz="2800" dirty="0"/>
              <a:t>		</a:t>
            </a:r>
            <a:r>
              <a:rPr lang="en-US" sz="2800" u="sng" dirty="0"/>
              <a:t>B</a:t>
            </a:r>
            <a:r>
              <a:rPr lang="en-US" sz="2800" dirty="0"/>
              <a:t>		</a:t>
            </a:r>
            <a:r>
              <a:rPr lang="en-US" sz="2800" u="sng" dirty="0"/>
              <a:t>State</a:t>
            </a:r>
            <a:endParaRPr lang="en-US" sz="2800" dirty="0"/>
          </a:p>
          <a:p>
            <a:r>
              <a:rPr lang="en-US" sz="2800" dirty="0"/>
              <a:t>1		0		  10</a:t>
            </a:r>
          </a:p>
          <a:p>
            <a:r>
              <a:rPr lang="en-US" sz="2800" dirty="0"/>
              <a:t>0		1		  01</a:t>
            </a:r>
          </a:p>
          <a:p>
            <a:r>
              <a:rPr lang="en-US" sz="2800" dirty="0"/>
              <a:t>0		0		  00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A6EECC7D-CE69-4B1F-A795-41D947BD9FE3}"/>
              </a:ext>
            </a:extLst>
          </p:cNvPr>
          <p:cNvSpPr/>
          <p:nvPr/>
        </p:nvSpPr>
        <p:spPr>
          <a:xfrm>
            <a:off x="4677388" y="5114125"/>
            <a:ext cx="281596" cy="4467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F85D0B4A-285B-47CC-B903-B1FECC80CF6E}"/>
              </a:ext>
            </a:extLst>
          </p:cNvPr>
          <p:cNvSpPr/>
          <p:nvPr/>
        </p:nvSpPr>
        <p:spPr>
          <a:xfrm>
            <a:off x="4677388" y="4641191"/>
            <a:ext cx="281596" cy="4467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AB4542-80A7-41A3-9B59-8E615C4247A0}"/>
              </a:ext>
            </a:extLst>
          </p:cNvPr>
          <p:cNvGrpSpPr/>
          <p:nvPr/>
        </p:nvGrpSpPr>
        <p:grpSpPr>
          <a:xfrm>
            <a:off x="7509244" y="3993696"/>
            <a:ext cx="1571983" cy="646331"/>
            <a:chOff x="7509244" y="3993696"/>
            <a:chExt cx="1571983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DC0F5B-F503-48CD-83B8-5FEACCCCE258}"/>
                </a:ext>
              </a:extLst>
            </p:cNvPr>
            <p:cNvSpPr txBox="1"/>
            <p:nvPr/>
          </p:nvSpPr>
          <p:spPr>
            <a:xfrm>
              <a:off x="7862765" y="3993696"/>
              <a:ext cx="1218462" cy="6463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Inital</a:t>
              </a:r>
              <a:r>
                <a:rPr lang="en-US" dirty="0"/>
                <a:t> condition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14D88-B06A-4E65-933E-DD0987D7F70A}"/>
                </a:ext>
              </a:extLst>
            </p:cNvPr>
            <p:cNvCxnSpPr>
              <a:stCxn id="18" idx="1"/>
            </p:cNvCxnSpPr>
            <p:nvPr/>
          </p:nvCxnSpPr>
          <p:spPr>
            <a:xfrm flipH="1">
              <a:off x="7509244" y="4316862"/>
              <a:ext cx="353521" cy="2629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05D71F-10C3-48CF-AF43-396ED836E6AB}"/>
              </a:ext>
            </a:extLst>
          </p:cNvPr>
          <p:cNvGrpSpPr/>
          <p:nvPr/>
        </p:nvGrpSpPr>
        <p:grpSpPr>
          <a:xfrm>
            <a:off x="7448062" y="5589059"/>
            <a:ext cx="1536077" cy="552213"/>
            <a:chOff x="7448062" y="5589059"/>
            <a:chExt cx="1536077" cy="55221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751311-38AF-4992-8DA2-712B1DC38D8E}"/>
                </a:ext>
              </a:extLst>
            </p:cNvPr>
            <p:cNvSpPr txBox="1"/>
            <p:nvPr/>
          </p:nvSpPr>
          <p:spPr>
            <a:xfrm>
              <a:off x="7765677" y="5771940"/>
              <a:ext cx="121846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Attractor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8B0809B-EB7B-45FB-9580-D4BC6542C6D1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448062" y="5589059"/>
              <a:ext cx="317615" cy="3675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325632-C625-4513-B613-A0BAE3571C9F}"/>
              </a:ext>
            </a:extLst>
          </p:cNvPr>
          <p:cNvGrpSpPr/>
          <p:nvPr/>
        </p:nvGrpSpPr>
        <p:grpSpPr>
          <a:xfrm>
            <a:off x="2965514" y="5353280"/>
            <a:ext cx="1604785" cy="591881"/>
            <a:chOff x="7765677" y="5549391"/>
            <a:chExt cx="1604785" cy="59188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E6F3F9-E10F-42E6-8CBE-11D8E74DDFB5}"/>
                </a:ext>
              </a:extLst>
            </p:cNvPr>
            <p:cNvSpPr txBox="1"/>
            <p:nvPr/>
          </p:nvSpPr>
          <p:spPr>
            <a:xfrm>
              <a:off x="7765677" y="5771940"/>
              <a:ext cx="121846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Transitions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EEAF575-889D-43F2-AAE3-C4B3300CAA13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8984139" y="5549391"/>
              <a:ext cx="386323" cy="4072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6F8C63C-6120-4B27-B23E-5893D7A36298}"/>
              </a:ext>
            </a:extLst>
          </p:cNvPr>
          <p:cNvSpPr txBox="1"/>
          <p:nvPr/>
        </p:nvSpPr>
        <p:spPr>
          <a:xfrm>
            <a:off x="362473" y="3943277"/>
            <a:ext cx="4077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Transition rule: If A, then B</a:t>
            </a:r>
          </a:p>
        </p:txBody>
      </p:sp>
    </p:spTree>
    <p:extLst>
      <p:ext uri="{BB962C8B-B14F-4D97-AF65-F5344CB8AC3E}">
        <p14:creationId xmlns:p14="http://schemas.microsoft.com/office/powerpoint/2010/main" val="254914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0BBD-CD2E-44EE-A02B-DA1B94E5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Boolean (logic)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0BEF-41CB-4072-ADDF-7490F2AA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3E8A66-96A6-4DEC-82F2-169505B78E64}"/>
              </a:ext>
            </a:extLst>
          </p:cNvPr>
          <p:cNvSpPr/>
          <p:nvPr/>
        </p:nvSpPr>
        <p:spPr>
          <a:xfrm>
            <a:off x="905119" y="1850101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D48A44-4B8E-4113-A7D3-1509146B2166}"/>
              </a:ext>
            </a:extLst>
          </p:cNvPr>
          <p:cNvSpPr/>
          <p:nvPr/>
        </p:nvSpPr>
        <p:spPr>
          <a:xfrm>
            <a:off x="2018812" y="2282493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712249-B141-4ABD-88FF-A29991273CDF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1590919" y="2193001"/>
            <a:ext cx="528326" cy="189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8356629-37BC-4F6B-BC2B-C805FEE5686A}"/>
              </a:ext>
            </a:extLst>
          </p:cNvPr>
          <p:cNvSpPr/>
          <p:nvPr/>
        </p:nvSpPr>
        <p:spPr>
          <a:xfrm>
            <a:off x="905119" y="2632828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703462-B321-4C3B-A42E-6628F02E6A56}"/>
              </a:ext>
            </a:extLst>
          </p:cNvPr>
          <p:cNvCxnSpPr>
            <a:cxnSpLocks/>
            <a:stCxn id="9" idx="6"/>
            <a:endCxn id="6" idx="3"/>
          </p:cNvCxnSpPr>
          <p:nvPr/>
        </p:nvCxnSpPr>
        <p:spPr>
          <a:xfrm flipV="1">
            <a:off x="1590919" y="2867860"/>
            <a:ext cx="528326" cy="1078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DE5394-CA3E-4410-9317-237ECF4E8A61}"/>
              </a:ext>
            </a:extLst>
          </p:cNvPr>
          <p:cNvSpPr txBox="1"/>
          <p:nvPr/>
        </p:nvSpPr>
        <p:spPr>
          <a:xfrm>
            <a:off x="4207847" y="2282493"/>
            <a:ext cx="73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3C8601-2458-47FE-B8D7-9FC309808DCA}"/>
              </a:ext>
            </a:extLst>
          </p:cNvPr>
          <p:cNvSpPr/>
          <p:nvPr/>
        </p:nvSpPr>
        <p:spPr>
          <a:xfrm>
            <a:off x="905117" y="3514773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DDCD68-E3C2-48F8-9475-B9012845AF30}"/>
              </a:ext>
            </a:extLst>
          </p:cNvPr>
          <p:cNvSpPr/>
          <p:nvPr/>
        </p:nvSpPr>
        <p:spPr>
          <a:xfrm>
            <a:off x="2018810" y="3947165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A2CA9B-899B-43C1-9A53-328EEA93F543}"/>
              </a:ext>
            </a:extLst>
          </p:cNvPr>
          <p:cNvSpPr/>
          <p:nvPr/>
        </p:nvSpPr>
        <p:spPr>
          <a:xfrm>
            <a:off x="905117" y="42975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0BBB58-F5A0-42F6-A910-8AB45EF96B6A}"/>
              </a:ext>
            </a:extLst>
          </p:cNvPr>
          <p:cNvSpPr txBox="1"/>
          <p:nvPr/>
        </p:nvSpPr>
        <p:spPr>
          <a:xfrm>
            <a:off x="4207845" y="3947165"/>
            <a:ext cx="94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CEF4EC-7DB6-4C71-98E6-22F70E7CE155}"/>
              </a:ext>
            </a:extLst>
          </p:cNvPr>
          <p:cNvSpPr txBox="1"/>
          <p:nvPr/>
        </p:nvSpPr>
        <p:spPr>
          <a:xfrm>
            <a:off x="6388339" y="2268054"/>
            <a:ext cx="216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 = A or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D2A576-4618-49DD-B7C8-491255BDBFDC}"/>
              </a:ext>
            </a:extLst>
          </p:cNvPr>
          <p:cNvSpPr txBox="1"/>
          <p:nvPr/>
        </p:nvSpPr>
        <p:spPr>
          <a:xfrm>
            <a:off x="6388338" y="3938963"/>
            <a:ext cx="216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 = A and 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F3E5A3D-7AA0-4DF6-941E-21EEB0049084}"/>
              </a:ext>
            </a:extLst>
          </p:cNvPr>
          <p:cNvSpPr/>
          <p:nvPr/>
        </p:nvSpPr>
        <p:spPr>
          <a:xfrm>
            <a:off x="905117" y="5316812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E5E4D3-C657-45EC-8072-83EC662D8878}"/>
              </a:ext>
            </a:extLst>
          </p:cNvPr>
          <p:cNvSpPr/>
          <p:nvPr/>
        </p:nvSpPr>
        <p:spPr>
          <a:xfrm>
            <a:off x="2018810" y="5316812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189277-9D00-40BA-93F6-9636C46262B3}"/>
              </a:ext>
            </a:extLst>
          </p:cNvPr>
          <p:cNvGrpSpPr/>
          <p:nvPr/>
        </p:nvGrpSpPr>
        <p:grpSpPr>
          <a:xfrm rot="16200000">
            <a:off x="1658675" y="5520629"/>
            <a:ext cx="258905" cy="278163"/>
            <a:chOff x="-754684" y="1815798"/>
            <a:chExt cx="258905" cy="111960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C8B063-AA55-4092-9C58-35183296AFA3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CADA1E9-0B31-4CFC-BF8F-1E2502F9BC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63517F7-9AC2-4BBF-9453-794C6B3220CF}"/>
              </a:ext>
            </a:extLst>
          </p:cNvPr>
          <p:cNvSpPr txBox="1"/>
          <p:nvPr/>
        </p:nvSpPr>
        <p:spPr>
          <a:xfrm>
            <a:off x="4207845" y="5324236"/>
            <a:ext cx="94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A754D6-8A53-4B63-B846-79E8A4D8BFEB}"/>
              </a:ext>
            </a:extLst>
          </p:cNvPr>
          <p:cNvSpPr txBox="1"/>
          <p:nvPr/>
        </p:nvSpPr>
        <p:spPr>
          <a:xfrm>
            <a:off x="6388337" y="5316034"/>
            <a:ext cx="254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 = NOT A or ~A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ED9749-B6E6-4399-8512-E50591A09A7C}"/>
              </a:ext>
            </a:extLst>
          </p:cNvPr>
          <p:cNvSpPr txBox="1"/>
          <p:nvPr/>
        </p:nvSpPr>
        <p:spPr>
          <a:xfrm>
            <a:off x="4086785" y="1030459"/>
            <a:ext cx="9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171B4A-FDCE-411B-979D-F5CA7E1C8594}"/>
              </a:ext>
            </a:extLst>
          </p:cNvPr>
          <p:cNvSpPr txBox="1"/>
          <p:nvPr/>
        </p:nvSpPr>
        <p:spPr>
          <a:xfrm>
            <a:off x="6388337" y="1016020"/>
            <a:ext cx="216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DE9B2-721E-47A2-A3ED-97C9DAF01A5B}"/>
              </a:ext>
            </a:extLst>
          </p:cNvPr>
          <p:cNvSpPr txBox="1"/>
          <p:nvPr/>
        </p:nvSpPr>
        <p:spPr>
          <a:xfrm>
            <a:off x="707280" y="1016020"/>
            <a:ext cx="216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Schematic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3DEB0E-2559-42B1-815D-94E7FE10BDF5}"/>
              </a:ext>
            </a:extLst>
          </p:cNvPr>
          <p:cNvCxnSpPr/>
          <p:nvPr/>
        </p:nvCxnSpPr>
        <p:spPr>
          <a:xfrm>
            <a:off x="476738" y="1553679"/>
            <a:ext cx="8362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799881E-C0DF-4902-BEC4-52D9DBEDA3AE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1590917" y="3857673"/>
            <a:ext cx="427893" cy="43239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A63DFA9-C99E-4A21-BBE9-26FE57AE83AB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 flipV="1">
            <a:off x="1590917" y="4290065"/>
            <a:ext cx="427893" cy="35033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2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39DD-CBDF-45A0-BACF-56C3AAC8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Boolean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5FA3A-338D-4D30-9B96-8498F876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122" name="Picture 2" descr="Image result for boolean network immune system">
            <a:extLst>
              <a:ext uri="{FF2B5EF4-FFF2-40B4-BE49-F238E27FC236}">
                <a16:creationId xmlns:a16="http://schemas.microsoft.com/office/drawing/2014/main" id="{AB7B28BE-0494-4CFC-A039-635BE0351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69" y="1655750"/>
            <a:ext cx="6330462" cy="438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0F360-9D67-41EF-B8F2-FC9ADA947823}"/>
              </a:ext>
            </a:extLst>
          </p:cNvPr>
          <p:cNvSpPr txBox="1"/>
          <p:nvPr/>
        </p:nvSpPr>
        <p:spPr>
          <a:xfrm>
            <a:off x="347771" y="943661"/>
            <a:ext cx="502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Innate and adaptive immunity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FE24B3-8FB9-4F67-AE43-781DD155F121}"/>
              </a:ext>
            </a:extLst>
          </p:cNvPr>
          <p:cNvSpPr/>
          <p:nvPr/>
        </p:nvSpPr>
        <p:spPr>
          <a:xfrm>
            <a:off x="2973754" y="6226865"/>
            <a:ext cx="6170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222222"/>
                </a:solidFill>
              </a:rPr>
              <a:t>Thakar</a:t>
            </a:r>
            <a:r>
              <a:rPr lang="en-US" sz="1000" dirty="0">
                <a:solidFill>
                  <a:srgbClr val="222222"/>
                </a:solidFill>
              </a:rPr>
              <a:t>, </a:t>
            </a:r>
            <a:r>
              <a:rPr lang="en-US" sz="1000" dirty="0" err="1">
                <a:solidFill>
                  <a:srgbClr val="222222"/>
                </a:solidFill>
              </a:rPr>
              <a:t>Juilee</a:t>
            </a:r>
            <a:r>
              <a:rPr lang="en-US" sz="1000" dirty="0">
                <a:solidFill>
                  <a:srgbClr val="222222"/>
                </a:solidFill>
              </a:rPr>
              <a:t>, et al. "Network model of immune responses reveals key effectors to single and co-infection dynamics by a respiratory bacterium and a gastrointestinal helminth." </a:t>
            </a:r>
            <a:r>
              <a:rPr lang="en-US" sz="1000" i="1" dirty="0" err="1">
                <a:solidFill>
                  <a:srgbClr val="222222"/>
                </a:solidFill>
              </a:rPr>
              <a:t>PLoS</a:t>
            </a:r>
            <a:r>
              <a:rPr lang="en-US" sz="1000" i="1" dirty="0">
                <a:solidFill>
                  <a:srgbClr val="222222"/>
                </a:solidFill>
              </a:rPr>
              <a:t> computational biology</a:t>
            </a:r>
            <a:r>
              <a:rPr lang="en-US" sz="1000" dirty="0">
                <a:solidFill>
                  <a:srgbClr val="222222"/>
                </a:solidFill>
              </a:rPr>
              <a:t> 8.1 (2012): e1002345.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620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A581-03DA-4779-B3BD-CE45D5EF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helpful?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1047-E4DB-4BC7-9F1D-145AACCA2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3583"/>
            <a:ext cx="7886700" cy="936721"/>
          </a:xfrm>
        </p:spPr>
        <p:txBody>
          <a:bodyPr>
            <a:normAutofit/>
          </a:bodyPr>
          <a:lstStyle/>
          <a:p>
            <a:r>
              <a:rPr lang="en-US" dirty="0"/>
              <a:t>Thinking through a model prior to simulation or equation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7005E-53EF-42F9-B1CF-66FA6CAD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Image result for jak stat signaling pathway">
            <a:extLst>
              <a:ext uri="{FF2B5EF4-FFF2-40B4-BE49-F238E27FC236}">
                <a16:creationId xmlns:a16="http://schemas.microsoft.com/office/drawing/2014/main" id="{414ADD67-332E-4601-B86C-14B9BB99A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397" y="1929324"/>
            <a:ext cx="6013206" cy="46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FA167D9-8953-4829-9705-D8DA9BA00308}"/>
              </a:ext>
            </a:extLst>
          </p:cNvPr>
          <p:cNvSpPr/>
          <p:nvPr/>
        </p:nvSpPr>
        <p:spPr>
          <a:xfrm>
            <a:off x="3075343" y="3105638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069BB8-1EE9-4497-A47F-18C75EE7B608}"/>
              </a:ext>
            </a:extLst>
          </p:cNvPr>
          <p:cNvGrpSpPr/>
          <p:nvPr/>
        </p:nvGrpSpPr>
        <p:grpSpPr>
          <a:xfrm>
            <a:off x="2610755" y="3791438"/>
            <a:ext cx="807488" cy="2071076"/>
            <a:chOff x="2610755" y="3791438"/>
            <a:chExt cx="807488" cy="207107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56A7F9-E398-4814-AC79-AA8E544640B4}"/>
                </a:ext>
              </a:extLst>
            </p:cNvPr>
            <p:cNvSpPr/>
            <p:nvPr/>
          </p:nvSpPr>
          <p:spPr>
            <a:xfrm>
              <a:off x="2610755" y="5176714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191A927-AAA9-43C3-A0E9-CD79CDD10446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2953655" y="3791438"/>
              <a:ext cx="464588" cy="138527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E7A341-EE57-495C-90BC-0BF6689C4E08}"/>
              </a:ext>
            </a:extLst>
          </p:cNvPr>
          <p:cNvGrpSpPr/>
          <p:nvPr/>
        </p:nvGrpSpPr>
        <p:grpSpPr>
          <a:xfrm>
            <a:off x="3196122" y="3689858"/>
            <a:ext cx="1461154" cy="1587289"/>
            <a:chOff x="3196122" y="3689858"/>
            <a:chExt cx="1461154" cy="158728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9896CE-2F4B-49DC-94A4-F4B4667095C2}"/>
                </a:ext>
              </a:extLst>
            </p:cNvPr>
            <p:cNvSpPr/>
            <p:nvPr/>
          </p:nvSpPr>
          <p:spPr>
            <a:xfrm>
              <a:off x="3971476" y="3689858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479CD5-6128-4E39-B92E-2CE71E3AD12B}"/>
                </a:ext>
              </a:extLst>
            </p:cNvPr>
            <p:cNvCxnSpPr>
              <a:cxnSpLocks/>
              <a:stCxn id="8" idx="7"/>
              <a:endCxn id="15" idx="3"/>
            </p:cNvCxnSpPr>
            <p:nvPr/>
          </p:nvCxnSpPr>
          <p:spPr>
            <a:xfrm flipV="1">
              <a:off x="3196122" y="4275225"/>
              <a:ext cx="875787" cy="100192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617C24-B40C-4018-9B22-C07D07031CCF}"/>
              </a:ext>
            </a:extLst>
          </p:cNvPr>
          <p:cNvGrpSpPr/>
          <p:nvPr/>
        </p:nvGrpSpPr>
        <p:grpSpPr>
          <a:xfrm rot="4838064">
            <a:off x="3531257" y="3965330"/>
            <a:ext cx="258905" cy="672585"/>
            <a:chOff x="-754684" y="1815798"/>
            <a:chExt cx="258905" cy="111960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571741-243F-4B88-A826-8A583E559B6F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39BE00-A441-4913-AF72-99B7B2CC7E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962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A581-03DA-4779-B3BD-CE45D5EF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helpful?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1047-E4DB-4BC7-9F1D-145AACCA2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6541"/>
            <a:ext cx="7886700" cy="936721"/>
          </a:xfrm>
        </p:spPr>
        <p:txBody>
          <a:bodyPr>
            <a:normAutofit/>
          </a:bodyPr>
          <a:lstStyle/>
          <a:p>
            <a:r>
              <a:rPr lang="en-US" dirty="0"/>
              <a:t>Thinking through a model prior to simulation or equation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7005E-53EF-42F9-B1CF-66FA6CAD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A167D9-8953-4829-9705-D8DA9BA00308}"/>
              </a:ext>
            </a:extLst>
          </p:cNvPr>
          <p:cNvSpPr/>
          <p:nvPr/>
        </p:nvSpPr>
        <p:spPr>
          <a:xfrm>
            <a:off x="3075343" y="3105638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56A7F9-E398-4814-AC79-AA8E544640B4}"/>
              </a:ext>
            </a:extLst>
          </p:cNvPr>
          <p:cNvSpPr/>
          <p:nvPr/>
        </p:nvSpPr>
        <p:spPr>
          <a:xfrm>
            <a:off x="2610755" y="5176714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91A927-AAA9-43C3-A0E9-CD79CDD1044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953655" y="3791438"/>
            <a:ext cx="464588" cy="1385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99896CE-2F4B-49DC-94A4-F4B4667095C2}"/>
              </a:ext>
            </a:extLst>
          </p:cNvPr>
          <p:cNvSpPr/>
          <p:nvPr/>
        </p:nvSpPr>
        <p:spPr>
          <a:xfrm>
            <a:off x="3971476" y="3689858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479CD5-6128-4E39-B92E-2CE71E3AD12B}"/>
              </a:ext>
            </a:extLst>
          </p:cNvPr>
          <p:cNvCxnSpPr>
            <a:cxnSpLocks/>
            <a:stCxn id="8" idx="7"/>
            <a:endCxn id="15" idx="3"/>
          </p:cNvCxnSpPr>
          <p:nvPr/>
        </p:nvCxnSpPr>
        <p:spPr>
          <a:xfrm flipV="1">
            <a:off x="3196122" y="4275225"/>
            <a:ext cx="875787" cy="1001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617C24-B40C-4018-9B22-C07D07031CCF}"/>
              </a:ext>
            </a:extLst>
          </p:cNvPr>
          <p:cNvGrpSpPr/>
          <p:nvPr/>
        </p:nvGrpSpPr>
        <p:grpSpPr>
          <a:xfrm rot="4838064">
            <a:off x="3531257" y="3965330"/>
            <a:ext cx="258905" cy="672585"/>
            <a:chOff x="-754684" y="1815798"/>
            <a:chExt cx="258905" cy="111960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571741-243F-4B88-A826-8A583E559B6F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39BE00-A441-4913-AF72-99B7B2CC7E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28A239-AE63-4783-8AFB-D29291872617}"/>
              </a:ext>
            </a:extLst>
          </p:cNvPr>
          <p:cNvSpPr txBox="1"/>
          <p:nvPr/>
        </p:nvSpPr>
        <p:spPr>
          <a:xfrm>
            <a:off x="6191250" y="1908583"/>
            <a:ext cx="2952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Transition rules: </a:t>
            </a:r>
          </a:p>
          <a:p>
            <a:r>
              <a:rPr lang="en-US" sz="2400" dirty="0"/>
              <a:t>If A, then B</a:t>
            </a:r>
          </a:p>
          <a:p>
            <a:r>
              <a:rPr lang="en-US" sz="2400" dirty="0"/>
              <a:t>If B, then C</a:t>
            </a:r>
          </a:p>
          <a:p>
            <a:r>
              <a:rPr lang="en-US" sz="2400" dirty="0"/>
              <a:t>If C, then NOT B</a:t>
            </a:r>
          </a:p>
          <a:p>
            <a:endParaRPr lang="en-US" sz="2400" dirty="0"/>
          </a:p>
          <a:p>
            <a:r>
              <a:rPr lang="en-US" sz="2400" dirty="0"/>
              <a:t>If A and NOT C, then B</a:t>
            </a:r>
          </a:p>
          <a:p>
            <a:r>
              <a:rPr lang="en-US" sz="2400" dirty="0"/>
              <a:t>If B, then C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06320776-698B-4D7B-9E4A-3423A5FC1898}"/>
              </a:ext>
            </a:extLst>
          </p:cNvPr>
          <p:cNvSpPr/>
          <p:nvPr/>
        </p:nvSpPr>
        <p:spPr>
          <a:xfrm>
            <a:off x="5909654" y="3243115"/>
            <a:ext cx="281596" cy="7573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4C5E01-5640-41AE-AF49-143E06DC192B}"/>
              </a:ext>
            </a:extLst>
          </p:cNvPr>
          <p:cNvGrpSpPr/>
          <p:nvPr/>
        </p:nvGrpSpPr>
        <p:grpSpPr>
          <a:xfrm>
            <a:off x="380585" y="2131055"/>
            <a:ext cx="1308574" cy="2490143"/>
            <a:chOff x="380585" y="2131055"/>
            <a:chExt cx="1308574" cy="24901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C622E7-9429-40C1-9A1B-0646CFFB06A1}"/>
                </a:ext>
              </a:extLst>
            </p:cNvPr>
            <p:cNvSpPr txBox="1"/>
            <p:nvPr/>
          </p:nvSpPr>
          <p:spPr>
            <a:xfrm>
              <a:off x="443930" y="2131055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/>
                <a:t>States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BC9B22-0345-46D2-B45A-ED569BB8736C}"/>
                </a:ext>
              </a:extLst>
            </p:cNvPr>
            <p:cNvSpPr txBox="1"/>
            <p:nvPr/>
          </p:nvSpPr>
          <p:spPr>
            <a:xfrm>
              <a:off x="692833" y="2638734"/>
              <a:ext cx="64519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C55D8D-5F2F-4ABF-B09D-061EE694E171}"/>
                </a:ext>
              </a:extLst>
            </p:cNvPr>
            <p:cNvSpPr txBox="1"/>
            <p:nvPr/>
          </p:nvSpPr>
          <p:spPr>
            <a:xfrm>
              <a:off x="692833" y="3166598"/>
              <a:ext cx="64519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110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CAE8E1-AA12-4C89-A26D-58F6044FC602}"/>
                </a:ext>
              </a:extLst>
            </p:cNvPr>
            <p:cNvSpPr txBox="1"/>
            <p:nvPr/>
          </p:nvSpPr>
          <p:spPr>
            <a:xfrm>
              <a:off x="692833" y="3694462"/>
              <a:ext cx="64519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418AE-5691-404A-BFA8-E5E8D7680E0F}"/>
                </a:ext>
              </a:extLst>
            </p:cNvPr>
            <p:cNvSpPr txBox="1"/>
            <p:nvPr/>
          </p:nvSpPr>
          <p:spPr>
            <a:xfrm>
              <a:off x="692833" y="4221088"/>
              <a:ext cx="64519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101</a:t>
              </a:r>
            </a:p>
          </p:txBody>
        </p:sp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589D3183-E902-4029-BE38-34FDC653222F}"/>
                </a:ext>
              </a:extLst>
            </p:cNvPr>
            <p:cNvSpPr/>
            <p:nvPr/>
          </p:nvSpPr>
          <p:spPr>
            <a:xfrm>
              <a:off x="380585" y="3446489"/>
              <a:ext cx="281596" cy="44674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59CD9E0B-8213-4ACC-B291-4F9F03AC3C8A}"/>
                </a:ext>
              </a:extLst>
            </p:cNvPr>
            <p:cNvSpPr/>
            <p:nvPr/>
          </p:nvSpPr>
          <p:spPr>
            <a:xfrm>
              <a:off x="380585" y="2889735"/>
              <a:ext cx="281596" cy="44674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Arrow: Curved Right 28">
              <a:extLst>
                <a:ext uri="{FF2B5EF4-FFF2-40B4-BE49-F238E27FC236}">
                  <a16:creationId xmlns:a16="http://schemas.microsoft.com/office/drawing/2014/main" id="{018F4F8B-7185-49BB-A826-59CA1750E4BE}"/>
                </a:ext>
              </a:extLst>
            </p:cNvPr>
            <p:cNvSpPr/>
            <p:nvPr/>
          </p:nvSpPr>
          <p:spPr>
            <a:xfrm>
              <a:off x="380585" y="3997716"/>
              <a:ext cx="281596" cy="44674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Arrow: Curved Right 29">
              <a:extLst>
                <a:ext uri="{FF2B5EF4-FFF2-40B4-BE49-F238E27FC236}">
                  <a16:creationId xmlns:a16="http://schemas.microsoft.com/office/drawing/2014/main" id="{8EB60E8E-ED62-43A1-BD32-67AFDA4D737C}"/>
                </a:ext>
              </a:extLst>
            </p:cNvPr>
            <p:cNvSpPr/>
            <p:nvPr/>
          </p:nvSpPr>
          <p:spPr>
            <a:xfrm rot="10800000">
              <a:off x="1407563" y="2769123"/>
              <a:ext cx="281596" cy="173142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9898CF-A2D0-42D0-AE6E-D78664360111}"/>
              </a:ext>
            </a:extLst>
          </p:cNvPr>
          <p:cNvGrpSpPr/>
          <p:nvPr/>
        </p:nvGrpSpPr>
        <p:grpSpPr>
          <a:xfrm>
            <a:off x="4339150" y="4532899"/>
            <a:ext cx="4891828" cy="2082448"/>
            <a:chOff x="4339150" y="4532899"/>
            <a:chExt cx="4891828" cy="20824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1D7888-C0C5-450F-BB4E-AF04F41C5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009" t="12485" r="3850"/>
            <a:stretch/>
          </p:blipFill>
          <p:spPr>
            <a:xfrm>
              <a:off x="4339150" y="4532899"/>
              <a:ext cx="2775023" cy="172596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5826DC-B1E3-4CB8-A486-AAD8A58B703B}"/>
                </a:ext>
              </a:extLst>
            </p:cNvPr>
            <p:cNvSpPr/>
            <p:nvPr/>
          </p:nvSpPr>
          <p:spPr>
            <a:xfrm>
              <a:off x="5027848" y="6215237"/>
              <a:ext cx="42031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>
                  <a:solidFill>
                    <a:srgbClr val="222222"/>
                  </a:solidFill>
                  <a:latin typeface="Arial" panose="020B0604020202020204" pitchFamily="34" charset="0"/>
                </a:rPr>
                <a:t>Yoshiura</a:t>
              </a:r>
              <a:r>
                <a:rPr lang="en-US" sz="1000" dirty="0">
                  <a:solidFill>
                    <a:srgbClr val="222222"/>
                  </a:solidFill>
                  <a:latin typeface="Arial" panose="020B0604020202020204" pitchFamily="34" charset="0"/>
                </a:rPr>
                <a:t>, Shigeki, et al. "Ultradian oscillations of Stat, </a:t>
              </a:r>
              <a:r>
                <a:rPr lang="en-US" sz="1000" dirty="0" err="1">
                  <a:solidFill>
                    <a:srgbClr val="222222"/>
                  </a:solidFill>
                  <a:latin typeface="Arial" panose="020B0604020202020204" pitchFamily="34" charset="0"/>
                </a:rPr>
                <a:t>Smad</a:t>
              </a:r>
              <a:r>
                <a:rPr lang="en-US" sz="1000" dirty="0">
                  <a:solidFill>
                    <a:srgbClr val="222222"/>
                  </a:solidFill>
                  <a:latin typeface="Arial" panose="020B0604020202020204" pitchFamily="34" charset="0"/>
                </a:rPr>
                <a:t>, and Hes1 expression in response to serum." </a:t>
              </a:r>
              <a:r>
                <a:rPr lang="en-US" sz="1000" i="1" dirty="0" err="1">
                  <a:solidFill>
                    <a:srgbClr val="222222"/>
                  </a:solidFill>
                  <a:latin typeface="Arial" panose="020B0604020202020204" pitchFamily="34" charset="0"/>
                </a:rPr>
                <a:t>PNAS</a:t>
              </a:r>
              <a:r>
                <a:rPr lang="en-US" sz="1000" dirty="0">
                  <a:solidFill>
                    <a:srgbClr val="222222"/>
                  </a:solidFill>
                  <a:latin typeface="Arial" panose="020B0604020202020204" pitchFamily="34" charset="0"/>
                </a:rPr>
                <a:t> 104.27 (2007): 11292-11297.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269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A61B-2E6D-4238-9555-860AC969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</a:t>
            </a:r>
            <a:r>
              <a:rPr lang="en-US" dirty="0" err="1"/>
              <a:t>ApoCIII</a:t>
            </a:r>
            <a:r>
              <a:rPr lang="en-US" dirty="0"/>
              <a:t> and TG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15F20-0ED6-432B-91CF-A0C24033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1B8153-0053-4792-9464-68473D3D97B9}"/>
              </a:ext>
            </a:extLst>
          </p:cNvPr>
          <p:cNvSpPr/>
          <p:nvPr/>
        </p:nvSpPr>
        <p:spPr>
          <a:xfrm>
            <a:off x="382955" y="2092378"/>
            <a:ext cx="840641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93DCFA-59A0-4C59-98D5-C583BD2CE849}"/>
              </a:ext>
            </a:extLst>
          </p:cNvPr>
          <p:cNvSpPr/>
          <p:nvPr/>
        </p:nvSpPr>
        <p:spPr>
          <a:xfrm>
            <a:off x="2536581" y="2092378"/>
            <a:ext cx="975946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CIII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CCBA10-F4BE-448A-9D3E-E96A61475131}"/>
              </a:ext>
            </a:extLst>
          </p:cNvPr>
          <p:cNvSpPr/>
          <p:nvPr/>
        </p:nvSpPr>
        <p:spPr>
          <a:xfrm>
            <a:off x="1362808" y="3404578"/>
            <a:ext cx="1535722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TG-C3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1D2A0E-002E-41CD-96E4-5FD77772997E}"/>
              </a:ext>
            </a:extLst>
          </p:cNvPr>
          <p:cNvCxnSpPr>
            <a:cxnSpLocks/>
            <a:stCxn id="5" idx="6"/>
            <a:endCxn id="16" idx="0"/>
          </p:cNvCxnSpPr>
          <p:nvPr/>
        </p:nvCxnSpPr>
        <p:spPr>
          <a:xfrm>
            <a:off x="1223596" y="2435278"/>
            <a:ext cx="907073" cy="969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B4AA75-7676-4AC7-8136-7B811FCC779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0800000" flipV="1">
            <a:off x="2130669" y="2435278"/>
            <a:ext cx="405912" cy="969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0BF1CC7-5E7B-408B-A691-4A71A9052184}"/>
              </a:ext>
            </a:extLst>
          </p:cNvPr>
          <p:cNvSpPr/>
          <p:nvPr/>
        </p:nvSpPr>
        <p:spPr>
          <a:xfrm>
            <a:off x="4177812" y="2092378"/>
            <a:ext cx="103505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FC3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D751B9-2D69-479A-A097-697A8189F02C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3512527" y="2435278"/>
            <a:ext cx="665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E4A1B55C-76FD-4E0D-ACC6-4C6BB6A851F6}"/>
              </a:ext>
            </a:extLst>
          </p:cNvPr>
          <p:cNvSpPr/>
          <p:nvPr/>
        </p:nvSpPr>
        <p:spPr>
          <a:xfrm>
            <a:off x="312617" y="1850759"/>
            <a:ext cx="401589" cy="342898"/>
          </a:xfrm>
          <a:prstGeom prst="arc">
            <a:avLst>
              <a:gd name="adj1" fmla="val 6695004"/>
              <a:gd name="adj2" fmla="val 14179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4DF5924E-ED6E-4C11-A624-650F4F5C8507}"/>
              </a:ext>
            </a:extLst>
          </p:cNvPr>
          <p:cNvSpPr/>
          <p:nvPr/>
        </p:nvSpPr>
        <p:spPr>
          <a:xfrm>
            <a:off x="2454587" y="1883007"/>
            <a:ext cx="401589" cy="342898"/>
          </a:xfrm>
          <a:prstGeom prst="arc">
            <a:avLst>
              <a:gd name="adj1" fmla="val 6695004"/>
              <a:gd name="adj2" fmla="val 14179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883163-9595-41BD-B064-A9A6BAC564C4}"/>
              </a:ext>
            </a:extLst>
          </p:cNvPr>
          <p:cNvSpPr txBox="1"/>
          <p:nvPr/>
        </p:nvSpPr>
        <p:spPr>
          <a:xfrm>
            <a:off x="963964" y="1740736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A9890C-26D9-4FA2-8B60-21FBA8167EB7}"/>
              </a:ext>
            </a:extLst>
          </p:cNvPr>
          <p:cNvSpPr txBox="1"/>
          <p:nvPr/>
        </p:nvSpPr>
        <p:spPr>
          <a:xfrm>
            <a:off x="3198687" y="1652174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F7CEAF-2C9D-4DBE-83D2-C461F192F518}"/>
              </a:ext>
            </a:extLst>
          </p:cNvPr>
          <p:cNvSpPr txBox="1"/>
          <p:nvPr/>
        </p:nvSpPr>
        <p:spPr>
          <a:xfrm>
            <a:off x="2490438" y="3962439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1137CD-94BC-47EC-B926-67A1DA3790FA}"/>
              </a:ext>
            </a:extLst>
          </p:cNvPr>
          <p:cNvSpPr txBox="1"/>
          <p:nvPr/>
        </p:nvSpPr>
        <p:spPr>
          <a:xfrm>
            <a:off x="4928758" y="1652174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178F0D-8E17-4720-B756-34C08E8BD4D7}"/>
              </a:ext>
            </a:extLst>
          </p:cNvPr>
          <p:cNvSpPr txBox="1"/>
          <p:nvPr/>
        </p:nvSpPr>
        <p:spPr>
          <a:xfrm>
            <a:off x="6890619" y="873990"/>
            <a:ext cx="134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States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C37FD1-F029-466E-9106-E029D0631D46}"/>
              </a:ext>
            </a:extLst>
          </p:cNvPr>
          <p:cNvGrpSpPr/>
          <p:nvPr/>
        </p:nvGrpSpPr>
        <p:grpSpPr>
          <a:xfrm>
            <a:off x="5786931" y="1557994"/>
            <a:ext cx="1775750" cy="510380"/>
            <a:chOff x="7862765" y="3852648"/>
            <a:chExt cx="1775750" cy="51038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EE72A-0440-4F2E-B6BA-E2B8AFA65409}"/>
                </a:ext>
              </a:extLst>
            </p:cNvPr>
            <p:cNvSpPr txBox="1"/>
            <p:nvPr/>
          </p:nvSpPr>
          <p:spPr>
            <a:xfrm>
              <a:off x="7862765" y="3993696"/>
              <a:ext cx="121846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4</a:t>
              </a:r>
              <a:r>
                <a:rPr lang="en-US" dirty="0"/>
                <a:t> possible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8D1285B-31FE-43C6-A516-6911E9CBA5B6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9081227" y="3852648"/>
              <a:ext cx="557288" cy="325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0F1BDEC-D6AB-4566-BDA1-23EE0006BA0A}"/>
              </a:ext>
            </a:extLst>
          </p:cNvPr>
          <p:cNvSpPr txBox="1"/>
          <p:nvPr/>
        </p:nvSpPr>
        <p:spPr>
          <a:xfrm>
            <a:off x="479967" y="4598013"/>
            <a:ext cx="1974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A and ~C</a:t>
            </a:r>
          </a:p>
          <a:p>
            <a:r>
              <a:rPr lang="en-US" sz="2400" dirty="0"/>
              <a:t>B = B</a:t>
            </a:r>
          </a:p>
          <a:p>
            <a:r>
              <a:rPr lang="en-US" sz="2400" dirty="0"/>
              <a:t>C = A and B</a:t>
            </a:r>
          </a:p>
          <a:p>
            <a:r>
              <a:rPr lang="en-US" sz="2400" dirty="0"/>
              <a:t>D = 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42E6FD-8A88-4782-B993-D2BD45BEFB55}"/>
              </a:ext>
            </a:extLst>
          </p:cNvPr>
          <p:cNvGrpSpPr/>
          <p:nvPr/>
        </p:nvGrpSpPr>
        <p:grpSpPr>
          <a:xfrm rot="9005363">
            <a:off x="1121625" y="2763549"/>
            <a:ext cx="258905" cy="791145"/>
            <a:chOff x="-754684" y="1815798"/>
            <a:chExt cx="258905" cy="111960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71D0E0-DE5E-4B6B-B1E8-70F010746E35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8F2225-75A3-4AB6-A6EA-F71D8045A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33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A61B-2E6D-4238-9555-860AC969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</a:t>
            </a:r>
            <a:r>
              <a:rPr lang="en-US" dirty="0" err="1"/>
              <a:t>ApoCIII</a:t>
            </a:r>
            <a:r>
              <a:rPr lang="en-US" dirty="0"/>
              <a:t> and TG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15F20-0ED6-432B-91CF-A0C24033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1B8153-0053-4792-9464-68473D3D97B9}"/>
              </a:ext>
            </a:extLst>
          </p:cNvPr>
          <p:cNvSpPr/>
          <p:nvPr/>
        </p:nvSpPr>
        <p:spPr>
          <a:xfrm>
            <a:off x="382955" y="2092378"/>
            <a:ext cx="840641" cy="685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93DCFA-59A0-4C59-98D5-C583BD2CE849}"/>
              </a:ext>
            </a:extLst>
          </p:cNvPr>
          <p:cNvSpPr/>
          <p:nvPr/>
        </p:nvSpPr>
        <p:spPr>
          <a:xfrm>
            <a:off x="2536581" y="2092378"/>
            <a:ext cx="975946" cy="685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CIII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CCBA10-F4BE-448A-9D3E-E96A61475131}"/>
              </a:ext>
            </a:extLst>
          </p:cNvPr>
          <p:cNvSpPr/>
          <p:nvPr/>
        </p:nvSpPr>
        <p:spPr>
          <a:xfrm>
            <a:off x="1362808" y="3404578"/>
            <a:ext cx="1535722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TG-C3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1D2A0E-002E-41CD-96E4-5FD77772997E}"/>
              </a:ext>
            </a:extLst>
          </p:cNvPr>
          <p:cNvCxnSpPr>
            <a:cxnSpLocks/>
            <a:stCxn id="5" idx="6"/>
            <a:endCxn id="16" idx="0"/>
          </p:cNvCxnSpPr>
          <p:nvPr/>
        </p:nvCxnSpPr>
        <p:spPr>
          <a:xfrm>
            <a:off x="1223596" y="2435278"/>
            <a:ext cx="907073" cy="969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B4AA75-7676-4AC7-8136-7B811FCC779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0800000" flipV="1">
            <a:off x="2130669" y="2435278"/>
            <a:ext cx="405912" cy="969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0BF1CC7-5E7B-408B-A691-4A71A9052184}"/>
              </a:ext>
            </a:extLst>
          </p:cNvPr>
          <p:cNvSpPr/>
          <p:nvPr/>
        </p:nvSpPr>
        <p:spPr>
          <a:xfrm>
            <a:off x="4177812" y="2092378"/>
            <a:ext cx="103505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FC3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D751B9-2D69-479A-A097-697A8189F02C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3512527" y="2435278"/>
            <a:ext cx="665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9C65E2-0F4C-4A0C-8B3C-6FD23D2ABC9E}"/>
              </a:ext>
            </a:extLst>
          </p:cNvPr>
          <p:cNvGrpSpPr/>
          <p:nvPr/>
        </p:nvGrpSpPr>
        <p:grpSpPr>
          <a:xfrm rot="9005363">
            <a:off x="1121625" y="2763549"/>
            <a:ext cx="258905" cy="791145"/>
            <a:chOff x="-754684" y="1815798"/>
            <a:chExt cx="258905" cy="11196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F07E00-A061-4067-8C47-0AD298E819CA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D05829A-62F8-4C1B-B01C-EC2084777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E4A1B55C-76FD-4E0D-ACC6-4C6BB6A851F6}"/>
              </a:ext>
            </a:extLst>
          </p:cNvPr>
          <p:cNvSpPr/>
          <p:nvPr/>
        </p:nvSpPr>
        <p:spPr>
          <a:xfrm>
            <a:off x="312617" y="1850759"/>
            <a:ext cx="401589" cy="342898"/>
          </a:xfrm>
          <a:prstGeom prst="arc">
            <a:avLst>
              <a:gd name="adj1" fmla="val 6695004"/>
              <a:gd name="adj2" fmla="val 14179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4DF5924E-ED6E-4C11-A624-650F4F5C8507}"/>
              </a:ext>
            </a:extLst>
          </p:cNvPr>
          <p:cNvSpPr/>
          <p:nvPr/>
        </p:nvSpPr>
        <p:spPr>
          <a:xfrm>
            <a:off x="2454587" y="1883007"/>
            <a:ext cx="401589" cy="342898"/>
          </a:xfrm>
          <a:prstGeom prst="arc">
            <a:avLst>
              <a:gd name="adj1" fmla="val 6695004"/>
              <a:gd name="adj2" fmla="val 14179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883163-9595-41BD-B064-A9A6BAC564C4}"/>
              </a:ext>
            </a:extLst>
          </p:cNvPr>
          <p:cNvSpPr txBox="1"/>
          <p:nvPr/>
        </p:nvSpPr>
        <p:spPr>
          <a:xfrm>
            <a:off x="963964" y="1740736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A9890C-26D9-4FA2-8B60-21FBA8167EB7}"/>
              </a:ext>
            </a:extLst>
          </p:cNvPr>
          <p:cNvSpPr txBox="1"/>
          <p:nvPr/>
        </p:nvSpPr>
        <p:spPr>
          <a:xfrm>
            <a:off x="3198687" y="1652174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F7CEAF-2C9D-4DBE-83D2-C461F192F518}"/>
              </a:ext>
            </a:extLst>
          </p:cNvPr>
          <p:cNvSpPr txBox="1"/>
          <p:nvPr/>
        </p:nvSpPr>
        <p:spPr>
          <a:xfrm>
            <a:off x="2490438" y="3962439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1137CD-94BC-47EC-B926-67A1DA3790FA}"/>
              </a:ext>
            </a:extLst>
          </p:cNvPr>
          <p:cNvSpPr txBox="1"/>
          <p:nvPr/>
        </p:nvSpPr>
        <p:spPr>
          <a:xfrm>
            <a:off x="4928758" y="1652174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102D51-1BF0-4ADC-9D6D-B28F1CD26C56}"/>
              </a:ext>
            </a:extLst>
          </p:cNvPr>
          <p:cNvSpPr txBox="1"/>
          <p:nvPr/>
        </p:nvSpPr>
        <p:spPr>
          <a:xfrm>
            <a:off x="6995408" y="86876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States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8CFEB5-20E1-4E75-9443-5A801845B7C0}"/>
              </a:ext>
            </a:extLst>
          </p:cNvPr>
          <p:cNvSpPr txBox="1"/>
          <p:nvPr/>
        </p:nvSpPr>
        <p:spPr>
          <a:xfrm>
            <a:off x="7094592" y="1376446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FA5030-D5A2-4AED-8763-A32C2AF080B3}"/>
              </a:ext>
            </a:extLst>
          </p:cNvPr>
          <p:cNvSpPr txBox="1"/>
          <p:nvPr/>
        </p:nvSpPr>
        <p:spPr>
          <a:xfrm>
            <a:off x="479967" y="4598013"/>
            <a:ext cx="1974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A and ~C</a:t>
            </a:r>
          </a:p>
          <a:p>
            <a:r>
              <a:rPr lang="en-US" sz="2400" dirty="0"/>
              <a:t>B = B</a:t>
            </a:r>
          </a:p>
          <a:p>
            <a:r>
              <a:rPr lang="en-US" sz="2400" dirty="0"/>
              <a:t>C = A and B</a:t>
            </a:r>
          </a:p>
          <a:p>
            <a:r>
              <a:rPr lang="en-US" sz="2400" dirty="0"/>
              <a:t>D = B</a:t>
            </a:r>
          </a:p>
        </p:txBody>
      </p:sp>
    </p:spTree>
    <p:extLst>
      <p:ext uri="{BB962C8B-B14F-4D97-AF65-F5344CB8AC3E}">
        <p14:creationId xmlns:p14="http://schemas.microsoft.com/office/powerpoint/2010/main" val="273885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A61B-2E6D-4238-9555-860AC969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</a:t>
            </a:r>
            <a:r>
              <a:rPr lang="en-US" dirty="0" err="1"/>
              <a:t>ApoCIII</a:t>
            </a:r>
            <a:r>
              <a:rPr lang="en-US" dirty="0"/>
              <a:t> and TG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15F20-0ED6-432B-91CF-A0C24033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05EC-C9E2-43ED-98B7-684E5AF0738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1B8153-0053-4792-9464-68473D3D97B9}"/>
              </a:ext>
            </a:extLst>
          </p:cNvPr>
          <p:cNvSpPr/>
          <p:nvPr/>
        </p:nvSpPr>
        <p:spPr>
          <a:xfrm>
            <a:off x="382955" y="2092378"/>
            <a:ext cx="840641" cy="685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93DCFA-59A0-4C59-98D5-C583BD2CE849}"/>
              </a:ext>
            </a:extLst>
          </p:cNvPr>
          <p:cNvSpPr/>
          <p:nvPr/>
        </p:nvSpPr>
        <p:spPr>
          <a:xfrm>
            <a:off x="2536581" y="2092378"/>
            <a:ext cx="975946" cy="685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CIII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CCBA10-F4BE-448A-9D3E-E96A61475131}"/>
              </a:ext>
            </a:extLst>
          </p:cNvPr>
          <p:cNvSpPr/>
          <p:nvPr/>
        </p:nvSpPr>
        <p:spPr>
          <a:xfrm>
            <a:off x="1362808" y="3404578"/>
            <a:ext cx="1535722" cy="685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TG-C3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1D2A0E-002E-41CD-96E4-5FD77772997E}"/>
              </a:ext>
            </a:extLst>
          </p:cNvPr>
          <p:cNvCxnSpPr>
            <a:cxnSpLocks/>
            <a:stCxn id="5" idx="6"/>
            <a:endCxn id="16" idx="0"/>
          </p:cNvCxnSpPr>
          <p:nvPr/>
        </p:nvCxnSpPr>
        <p:spPr>
          <a:xfrm>
            <a:off x="1223596" y="2435278"/>
            <a:ext cx="907073" cy="969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B4AA75-7676-4AC7-8136-7B811FCC779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0800000" flipV="1">
            <a:off x="2130669" y="2435278"/>
            <a:ext cx="405912" cy="9693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0BF1CC7-5E7B-408B-A691-4A71A9052184}"/>
              </a:ext>
            </a:extLst>
          </p:cNvPr>
          <p:cNvSpPr/>
          <p:nvPr/>
        </p:nvSpPr>
        <p:spPr>
          <a:xfrm>
            <a:off x="4177812" y="2092378"/>
            <a:ext cx="1035050" cy="685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FC3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D751B9-2D69-479A-A097-697A8189F02C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3512527" y="2435278"/>
            <a:ext cx="665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9C65E2-0F4C-4A0C-8B3C-6FD23D2ABC9E}"/>
              </a:ext>
            </a:extLst>
          </p:cNvPr>
          <p:cNvGrpSpPr/>
          <p:nvPr/>
        </p:nvGrpSpPr>
        <p:grpSpPr>
          <a:xfrm rot="9005363">
            <a:off x="1121625" y="2763549"/>
            <a:ext cx="258905" cy="791145"/>
            <a:chOff x="-754684" y="1815798"/>
            <a:chExt cx="258905" cy="11196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F07E00-A061-4067-8C47-0AD298E819CA}"/>
                </a:ext>
              </a:extLst>
            </p:cNvPr>
            <p:cNvCxnSpPr/>
            <p:nvPr/>
          </p:nvCxnSpPr>
          <p:spPr>
            <a:xfrm>
              <a:off x="-625231" y="1815798"/>
              <a:ext cx="0" cy="1119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D05829A-62F8-4C1B-B01C-EC2084777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4684" y="2935399"/>
              <a:ext cx="2589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E4A1B55C-76FD-4E0D-ACC6-4C6BB6A851F6}"/>
              </a:ext>
            </a:extLst>
          </p:cNvPr>
          <p:cNvSpPr/>
          <p:nvPr/>
        </p:nvSpPr>
        <p:spPr>
          <a:xfrm>
            <a:off x="312617" y="1850759"/>
            <a:ext cx="401589" cy="342898"/>
          </a:xfrm>
          <a:prstGeom prst="arc">
            <a:avLst>
              <a:gd name="adj1" fmla="val 6695004"/>
              <a:gd name="adj2" fmla="val 14179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4DF5924E-ED6E-4C11-A624-650F4F5C8507}"/>
              </a:ext>
            </a:extLst>
          </p:cNvPr>
          <p:cNvSpPr/>
          <p:nvPr/>
        </p:nvSpPr>
        <p:spPr>
          <a:xfrm>
            <a:off x="2454587" y="1883007"/>
            <a:ext cx="401589" cy="342898"/>
          </a:xfrm>
          <a:prstGeom prst="arc">
            <a:avLst>
              <a:gd name="adj1" fmla="val 6695004"/>
              <a:gd name="adj2" fmla="val 14179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883163-9595-41BD-B064-A9A6BAC564C4}"/>
              </a:ext>
            </a:extLst>
          </p:cNvPr>
          <p:cNvSpPr txBox="1"/>
          <p:nvPr/>
        </p:nvSpPr>
        <p:spPr>
          <a:xfrm>
            <a:off x="963964" y="1740736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A9890C-26D9-4FA2-8B60-21FBA8167EB7}"/>
              </a:ext>
            </a:extLst>
          </p:cNvPr>
          <p:cNvSpPr txBox="1"/>
          <p:nvPr/>
        </p:nvSpPr>
        <p:spPr>
          <a:xfrm>
            <a:off x="3198687" y="1652174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F7CEAF-2C9D-4DBE-83D2-C461F192F518}"/>
              </a:ext>
            </a:extLst>
          </p:cNvPr>
          <p:cNvSpPr txBox="1"/>
          <p:nvPr/>
        </p:nvSpPr>
        <p:spPr>
          <a:xfrm>
            <a:off x="2490438" y="3962439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1137CD-94BC-47EC-B926-67A1DA3790FA}"/>
              </a:ext>
            </a:extLst>
          </p:cNvPr>
          <p:cNvSpPr txBox="1"/>
          <p:nvPr/>
        </p:nvSpPr>
        <p:spPr>
          <a:xfrm>
            <a:off x="4928758" y="1652174"/>
            <a:ext cx="73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102D51-1BF0-4ADC-9D6D-B28F1CD26C56}"/>
              </a:ext>
            </a:extLst>
          </p:cNvPr>
          <p:cNvSpPr txBox="1"/>
          <p:nvPr/>
        </p:nvSpPr>
        <p:spPr>
          <a:xfrm>
            <a:off x="6995408" y="86876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States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8CFEB5-20E1-4E75-9443-5A801845B7C0}"/>
              </a:ext>
            </a:extLst>
          </p:cNvPr>
          <p:cNvSpPr txBox="1"/>
          <p:nvPr/>
        </p:nvSpPr>
        <p:spPr>
          <a:xfrm>
            <a:off x="7094592" y="1376446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AF0566-ADA9-4667-BF3B-6BA37AEEBE09}"/>
              </a:ext>
            </a:extLst>
          </p:cNvPr>
          <p:cNvSpPr txBox="1"/>
          <p:nvPr/>
        </p:nvSpPr>
        <p:spPr>
          <a:xfrm>
            <a:off x="7094592" y="1904310"/>
            <a:ext cx="9446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1111</a:t>
            </a:r>
          </a:p>
        </p:txBody>
      </p:sp>
      <p:sp>
        <p:nvSpPr>
          <p:cNvPr id="63" name="Arrow: Curved Right 62">
            <a:extLst>
              <a:ext uri="{FF2B5EF4-FFF2-40B4-BE49-F238E27FC236}">
                <a16:creationId xmlns:a16="http://schemas.microsoft.com/office/drawing/2014/main" id="{BC41D04F-C31A-4C34-A9ED-146A130F7641}"/>
              </a:ext>
            </a:extLst>
          </p:cNvPr>
          <p:cNvSpPr/>
          <p:nvPr/>
        </p:nvSpPr>
        <p:spPr>
          <a:xfrm>
            <a:off x="6705418" y="1627447"/>
            <a:ext cx="281596" cy="4467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EE4A7C-3EBD-4065-8514-F672AACB91CD}"/>
              </a:ext>
            </a:extLst>
          </p:cNvPr>
          <p:cNvSpPr txBox="1"/>
          <p:nvPr/>
        </p:nvSpPr>
        <p:spPr>
          <a:xfrm>
            <a:off x="479967" y="4598013"/>
            <a:ext cx="1974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A and ~C</a:t>
            </a:r>
          </a:p>
          <a:p>
            <a:r>
              <a:rPr lang="en-US" sz="2400" dirty="0"/>
              <a:t>B = B</a:t>
            </a:r>
          </a:p>
          <a:p>
            <a:r>
              <a:rPr lang="en-US" sz="2400" dirty="0"/>
              <a:t>C = A and B</a:t>
            </a:r>
          </a:p>
          <a:p>
            <a:r>
              <a:rPr lang="en-US" sz="2400" dirty="0"/>
              <a:t>D = B</a:t>
            </a:r>
          </a:p>
        </p:txBody>
      </p:sp>
    </p:spTree>
    <p:extLst>
      <p:ext uri="{BB962C8B-B14F-4D97-AF65-F5344CB8AC3E}">
        <p14:creationId xmlns:p14="http://schemas.microsoft.com/office/powerpoint/2010/main" val="29333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12812</TotalTime>
  <Words>750</Words>
  <Application>Microsoft Office PowerPoint</Application>
  <PresentationFormat>On-screen Show (4:3)</PresentationFormat>
  <Paragraphs>281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What is a Boolean model?</vt:lpstr>
      <vt:lpstr>Types of Boolean (logic) relationships</vt:lpstr>
      <vt:lpstr>More complex Boolean models</vt:lpstr>
      <vt:lpstr>How is this helpful?</vt:lpstr>
      <vt:lpstr>How is this helpful?</vt:lpstr>
      <vt:lpstr>An example: ApoCIII and TG</vt:lpstr>
      <vt:lpstr>An example: ApoCIII and TG</vt:lpstr>
      <vt:lpstr>An example: ApoCIII and TG</vt:lpstr>
      <vt:lpstr>An example: ApoCIII and TG</vt:lpstr>
      <vt:lpstr>An example: ApoCIII and TG</vt:lpstr>
      <vt:lpstr>An example: ApoCIII and TG</vt:lpstr>
      <vt:lpstr>An example: ApoCIII and TG</vt:lpstr>
      <vt:lpstr>An example: ApoCIII and TG</vt:lpstr>
      <vt:lpstr>Boolean dynamics of network motifs</vt:lpstr>
      <vt:lpstr>Why is this useful for us?</vt:lpstr>
      <vt:lpstr>A note on controllability</vt:lpstr>
      <vt:lpstr>Has anyone made a GEM Boolean?</vt:lpstr>
      <vt:lpstr>What can you do new with  Boolean modeling?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Cook</dc:creator>
  <cp:lastModifiedBy>Daniel John Cook</cp:lastModifiedBy>
  <cp:revision>495</cp:revision>
  <dcterms:created xsi:type="dcterms:W3CDTF">2017-11-04T18:40:51Z</dcterms:created>
  <dcterms:modified xsi:type="dcterms:W3CDTF">2018-08-29T13:38:51Z</dcterms:modified>
</cp:coreProperties>
</file>