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648" r:id="rId4"/>
  </p:sldMasterIdLst>
  <p:notesMasterIdLst>
    <p:notesMasterId r:id="rId38"/>
  </p:notesMasterIdLst>
  <p:handoutMasterIdLst>
    <p:handoutMasterId r:id="rId39"/>
  </p:handoutMasterIdLst>
  <p:sldIdLst>
    <p:sldId id="265" r:id="rId5"/>
    <p:sldId id="354" r:id="rId6"/>
    <p:sldId id="320" r:id="rId7"/>
    <p:sldId id="321" r:id="rId8"/>
    <p:sldId id="322" r:id="rId9"/>
    <p:sldId id="323" r:id="rId10"/>
    <p:sldId id="314" r:id="rId11"/>
    <p:sldId id="325" r:id="rId12"/>
    <p:sldId id="326" r:id="rId13"/>
    <p:sldId id="328" r:id="rId14"/>
    <p:sldId id="329" r:id="rId15"/>
    <p:sldId id="330" r:id="rId16"/>
    <p:sldId id="331" r:id="rId17"/>
    <p:sldId id="332" r:id="rId18"/>
    <p:sldId id="345" r:id="rId19"/>
    <p:sldId id="327" r:id="rId20"/>
    <p:sldId id="350" r:id="rId21"/>
    <p:sldId id="352" r:id="rId22"/>
    <p:sldId id="351" r:id="rId23"/>
    <p:sldId id="353" r:id="rId24"/>
    <p:sldId id="349" r:id="rId25"/>
    <p:sldId id="333" r:id="rId26"/>
    <p:sldId id="346" r:id="rId27"/>
    <p:sldId id="335" r:id="rId28"/>
    <p:sldId id="336" r:id="rId29"/>
    <p:sldId id="347" r:id="rId30"/>
    <p:sldId id="348" r:id="rId31"/>
    <p:sldId id="339" r:id="rId32"/>
    <p:sldId id="340" r:id="rId33"/>
    <p:sldId id="341" r:id="rId34"/>
    <p:sldId id="342" r:id="rId35"/>
    <p:sldId id="343" r:id="rId36"/>
    <p:sldId id="344" r:id="rId37"/>
  </p:sldIdLst>
  <p:sldSz cx="12188825" cy="6858000"/>
  <p:notesSz cx="6858000" cy="9144000"/>
  <p:custDataLst>
    <p:tags r:id="rId40"/>
  </p:custDataLst>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29" autoAdjust="0"/>
  </p:normalViewPr>
  <p:slideViewPr>
    <p:cSldViewPr showGuides="1">
      <p:cViewPr varScale="1">
        <p:scale>
          <a:sx n="86" d="100"/>
          <a:sy n="86" d="100"/>
        </p:scale>
        <p:origin x="562" y="5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p:scale>
          <a:sx n="90" d="100"/>
          <a:sy n="90" d="100"/>
        </p:scale>
        <p:origin x="2946" y="2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כותרת עליונה 1"/>
          <p:cNvSpPr>
            <a:spLocks noGrp="1"/>
          </p:cNvSpPr>
          <p:nvPr>
            <p:ph type="hdr" sz="quarter"/>
          </p:nvPr>
        </p:nvSpPr>
        <p:spPr>
          <a:xfrm>
            <a:off x="3884400" y="0"/>
            <a:ext cx="29736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תאריך 2"/>
          <p:cNvSpPr>
            <a:spLocks noGrp="1"/>
          </p:cNvSpPr>
          <p:nvPr>
            <p:ph type="dt" sz="quarter" idx="1"/>
          </p:nvPr>
        </p:nvSpPr>
        <p:spPr>
          <a:xfrm>
            <a:off x="0" y="0"/>
            <a:ext cx="2971800" cy="458788"/>
          </a:xfrm>
          <a:prstGeom prst="rect">
            <a:avLst/>
          </a:prstGeom>
        </p:spPr>
        <p:txBody>
          <a:bodyPr vert="horz" lIns="91440" tIns="45720" rIns="91440" bIns="45720" rtlCol="1"/>
          <a:lstStyle>
            <a:lvl1pPr algn="r" rtl="1">
              <a:defRPr sz="1200"/>
            </a:lvl1pPr>
          </a:lstStyle>
          <a:p>
            <a:pPr algn="l" rtl="1"/>
            <a:fld id="{F88E257E-95FC-46EC-9539-284032A70F37}" type="datetime8">
              <a:rPr lang="he-IL" smtClean="0">
                <a:latin typeface="Tahoma" panose="020B0604030504040204" pitchFamily="34" charset="0"/>
                <a:ea typeface="Tahoma" panose="020B0604030504040204" pitchFamily="34" charset="0"/>
                <a:cs typeface="Tahoma" panose="020B0604030504040204" pitchFamily="34" charset="0"/>
              </a:rPr>
              <a:t>16 אפריל 20</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כותרת תחתונה 3"/>
          <p:cNvSpPr>
            <a:spLocks noGrp="1"/>
          </p:cNvSpPr>
          <p:nvPr>
            <p:ph type="ftr" sz="quarter" idx="2"/>
          </p:nvPr>
        </p:nvSpPr>
        <p:spPr>
          <a:xfrm>
            <a:off x="3884400" y="8685213"/>
            <a:ext cx="29736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8787"/>
          </a:xfrm>
          <a:prstGeom prst="rect">
            <a:avLst/>
          </a:prstGeom>
        </p:spPr>
        <p:txBody>
          <a:bodyPr vert="horz" lIns="91440" tIns="45720" rIns="91440" bIns="45720" rtlCol="1" anchor="b"/>
          <a:lstStyle>
            <a:lvl1pPr algn="r" rtl="1">
              <a:defRPr sz="1200"/>
            </a:lvl1pPr>
          </a:lstStyle>
          <a:p>
            <a:pPr algn="l" rtl="1"/>
            <a:fld id="{D9F912AB-2776-42F2-A957-313FC7EFEDB9}"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מציין מיקום של תמונת שקופית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8" name="מציין מיקום כותרת עליונה 1"/>
          <p:cNvSpPr>
            <a:spLocks noGrp="1"/>
          </p:cNvSpPr>
          <p:nvPr>
            <p:ph type="hdr" sz="quarter"/>
          </p:nvPr>
        </p:nvSpPr>
        <p:spPr>
          <a:xfrm>
            <a:off x="3884400" y="0"/>
            <a:ext cx="29736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תאריך 2"/>
          <p:cNvSpPr>
            <a:spLocks noGrp="1"/>
          </p:cNvSpPr>
          <p:nvPr>
            <p:ph type="dt" sz="quarter" idx="1"/>
          </p:nvPr>
        </p:nvSpPr>
        <p:spPr>
          <a:xfrm>
            <a:off x="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F88E257E-95FC-46EC-9539-284032A70F37}" type="datetime8">
              <a:rPr lang="he-IL" noProof="0" smtClean="0"/>
              <a:pPr algn="l"/>
              <a:t>16 אפריל 20</a:t>
            </a:fld>
            <a:endParaRPr lang="he-IL" noProof="0" dirty="0"/>
          </a:p>
        </p:txBody>
      </p:sp>
      <p:sp>
        <p:nvSpPr>
          <p:cNvPr id="10" name="מציין מיקום כותרת תחתונה 3"/>
          <p:cNvSpPr>
            <a:spLocks noGrp="1"/>
          </p:cNvSpPr>
          <p:nvPr>
            <p:ph type="ftr" sz="quarter" idx="4"/>
          </p:nvPr>
        </p:nvSpPr>
        <p:spPr>
          <a:xfrm>
            <a:off x="3884400" y="8685213"/>
            <a:ext cx="29736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1" name="מציין מיקום של מספר שקופית 4"/>
          <p:cNvSpPr>
            <a:spLocks noGrp="1"/>
          </p:cNvSpPr>
          <p:nvPr>
            <p:ph type="sldNum" sz="quarter" idx="5"/>
          </p:nvPr>
        </p:nvSpPr>
        <p:spPr>
          <a:xfrm>
            <a:off x="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D9F912AB-2776-42F2-A957-313FC7EFEDB9}" type="slidenum">
              <a:rPr lang="he-IL" noProof="0" smtClean="0"/>
              <a:pPr algn="l"/>
              <a:t>‹#›</a:t>
            </a:fld>
            <a:endParaRPr lang="he-IL"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smtClean="0"/>
              <a:pPr algn="l"/>
              <a:t>1</a:t>
            </a:fld>
            <a:endParaRPr lang="he-IL" dirty="0"/>
          </a:p>
        </p:txBody>
      </p:sp>
    </p:spTree>
    <p:extLst>
      <p:ext uri="{BB962C8B-B14F-4D97-AF65-F5344CB8AC3E}">
        <p14:creationId xmlns:p14="http://schemas.microsoft.com/office/powerpoint/2010/main" val="1259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10</a:t>
            </a:fld>
            <a:endParaRPr lang="he-IL" noProof="0" dirty="0"/>
          </a:p>
        </p:txBody>
      </p:sp>
    </p:spTree>
    <p:extLst>
      <p:ext uri="{BB962C8B-B14F-4D97-AF65-F5344CB8AC3E}">
        <p14:creationId xmlns:p14="http://schemas.microsoft.com/office/powerpoint/2010/main" val="409824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11</a:t>
            </a:fld>
            <a:endParaRPr lang="he-IL" noProof="0" dirty="0"/>
          </a:p>
        </p:txBody>
      </p:sp>
    </p:spTree>
    <p:extLst>
      <p:ext uri="{BB962C8B-B14F-4D97-AF65-F5344CB8AC3E}">
        <p14:creationId xmlns:p14="http://schemas.microsoft.com/office/powerpoint/2010/main" val="212961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12</a:t>
            </a:fld>
            <a:endParaRPr lang="he-IL" noProof="0" dirty="0"/>
          </a:p>
        </p:txBody>
      </p:sp>
    </p:spTree>
    <p:extLst>
      <p:ext uri="{BB962C8B-B14F-4D97-AF65-F5344CB8AC3E}">
        <p14:creationId xmlns:p14="http://schemas.microsoft.com/office/powerpoint/2010/main" val="3624950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13</a:t>
            </a:fld>
            <a:endParaRPr lang="he-IL" noProof="0" dirty="0"/>
          </a:p>
        </p:txBody>
      </p:sp>
    </p:spTree>
    <p:extLst>
      <p:ext uri="{BB962C8B-B14F-4D97-AF65-F5344CB8AC3E}">
        <p14:creationId xmlns:p14="http://schemas.microsoft.com/office/powerpoint/2010/main" val="458107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14</a:t>
            </a:fld>
            <a:endParaRPr lang="he-IL" noProof="0" dirty="0"/>
          </a:p>
        </p:txBody>
      </p:sp>
    </p:spTree>
    <p:extLst>
      <p:ext uri="{BB962C8B-B14F-4D97-AF65-F5344CB8AC3E}">
        <p14:creationId xmlns:p14="http://schemas.microsoft.com/office/powerpoint/2010/main" val="3950915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15</a:t>
            </a:fld>
            <a:endParaRPr lang="he-IL" noProof="0" dirty="0"/>
          </a:p>
        </p:txBody>
      </p:sp>
    </p:spTree>
    <p:extLst>
      <p:ext uri="{BB962C8B-B14F-4D97-AF65-F5344CB8AC3E}">
        <p14:creationId xmlns:p14="http://schemas.microsoft.com/office/powerpoint/2010/main" val="3200762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16</a:t>
            </a:fld>
            <a:endParaRPr lang="he-IL" noProof="0" dirty="0"/>
          </a:p>
        </p:txBody>
      </p:sp>
    </p:spTree>
    <p:extLst>
      <p:ext uri="{BB962C8B-B14F-4D97-AF65-F5344CB8AC3E}">
        <p14:creationId xmlns:p14="http://schemas.microsoft.com/office/powerpoint/2010/main" val="1763020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17</a:t>
            </a:fld>
            <a:endParaRPr lang="he-IL" noProof="0" dirty="0"/>
          </a:p>
        </p:txBody>
      </p:sp>
    </p:spTree>
    <p:extLst>
      <p:ext uri="{BB962C8B-B14F-4D97-AF65-F5344CB8AC3E}">
        <p14:creationId xmlns:p14="http://schemas.microsoft.com/office/powerpoint/2010/main" val="3823826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18</a:t>
            </a:fld>
            <a:endParaRPr lang="he-IL" noProof="0" dirty="0"/>
          </a:p>
        </p:txBody>
      </p:sp>
    </p:spTree>
    <p:extLst>
      <p:ext uri="{BB962C8B-B14F-4D97-AF65-F5344CB8AC3E}">
        <p14:creationId xmlns:p14="http://schemas.microsoft.com/office/powerpoint/2010/main" val="2885083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19</a:t>
            </a:fld>
            <a:endParaRPr lang="he-IL" noProof="0" dirty="0"/>
          </a:p>
        </p:txBody>
      </p:sp>
    </p:spTree>
    <p:extLst>
      <p:ext uri="{BB962C8B-B14F-4D97-AF65-F5344CB8AC3E}">
        <p14:creationId xmlns:p14="http://schemas.microsoft.com/office/powerpoint/2010/main" val="52365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a:t>
            </a:fld>
            <a:endParaRPr lang="he-IL" noProof="0" dirty="0"/>
          </a:p>
        </p:txBody>
      </p:sp>
    </p:spTree>
    <p:extLst>
      <p:ext uri="{BB962C8B-B14F-4D97-AF65-F5344CB8AC3E}">
        <p14:creationId xmlns:p14="http://schemas.microsoft.com/office/powerpoint/2010/main" val="847773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20</a:t>
            </a:fld>
            <a:endParaRPr lang="he-IL" noProof="0" dirty="0"/>
          </a:p>
        </p:txBody>
      </p:sp>
    </p:spTree>
    <p:extLst>
      <p:ext uri="{BB962C8B-B14F-4D97-AF65-F5344CB8AC3E}">
        <p14:creationId xmlns:p14="http://schemas.microsoft.com/office/powerpoint/2010/main" val="797869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21</a:t>
            </a:fld>
            <a:endParaRPr lang="he-IL" noProof="0" dirty="0"/>
          </a:p>
        </p:txBody>
      </p:sp>
    </p:spTree>
    <p:extLst>
      <p:ext uri="{BB962C8B-B14F-4D97-AF65-F5344CB8AC3E}">
        <p14:creationId xmlns:p14="http://schemas.microsoft.com/office/powerpoint/2010/main" val="3327513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22</a:t>
            </a:fld>
            <a:endParaRPr lang="he-IL" noProof="0" dirty="0"/>
          </a:p>
        </p:txBody>
      </p:sp>
    </p:spTree>
    <p:extLst>
      <p:ext uri="{BB962C8B-B14F-4D97-AF65-F5344CB8AC3E}">
        <p14:creationId xmlns:p14="http://schemas.microsoft.com/office/powerpoint/2010/main" val="3940560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23</a:t>
            </a:fld>
            <a:endParaRPr lang="he-IL" noProof="0" dirty="0"/>
          </a:p>
        </p:txBody>
      </p:sp>
    </p:spTree>
    <p:extLst>
      <p:ext uri="{BB962C8B-B14F-4D97-AF65-F5344CB8AC3E}">
        <p14:creationId xmlns:p14="http://schemas.microsoft.com/office/powerpoint/2010/main" val="3529557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24</a:t>
            </a:fld>
            <a:endParaRPr lang="he-IL" noProof="0" dirty="0"/>
          </a:p>
        </p:txBody>
      </p:sp>
    </p:spTree>
    <p:extLst>
      <p:ext uri="{BB962C8B-B14F-4D97-AF65-F5344CB8AC3E}">
        <p14:creationId xmlns:p14="http://schemas.microsoft.com/office/powerpoint/2010/main" val="419810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25</a:t>
            </a:fld>
            <a:endParaRPr lang="he-IL" noProof="0" dirty="0"/>
          </a:p>
        </p:txBody>
      </p:sp>
    </p:spTree>
    <p:extLst>
      <p:ext uri="{BB962C8B-B14F-4D97-AF65-F5344CB8AC3E}">
        <p14:creationId xmlns:p14="http://schemas.microsoft.com/office/powerpoint/2010/main" val="741293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26</a:t>
            </a:fld>
            <a:endParaRPr lang="he-IL" noProof="0" dirty="0"/>
          </a:p>
        </p:txBody>
      </p:sp>
    </p:spTree>
    <p:extLst>
      <p:ext uri="{BB962C8B-B14F-4D97-AF65-F5344CB8AC3E}">
        <p14:creationId xmlns:p14="http://schemas.microsoft.com/office/powerpoint/2010/main" val="276098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27</a:t>
            </a:fld>
            <a:endParaRPr lang="he-IL" noProof="0" dirty="0"/>
          </a:p>
        </p:txBody>
      </p:sp>
    </p:spTree>
    <p:extLst>
      <p:ext uri="{BB962C8B-B14F-4D97-AF65-F5344CB8AC3E}">
        <p14:creationId xmlns:p14="http://schemas.microsoft.com/office/powerpoint/2010/main" val="1555950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28</a:t>
            </a:fld>
            <a:endParaRPr lang="he-IL" noProof="0" dirty="0"/>
          </a:p>
        </p:txBody>
      </p:sp>
    </p:spTree>
    <p:extLst>
      <p:ext uri="{BB962C8B-B14F-4D97-AF65-F5344CB8AC3E}">
        <p14:creationId xmlns:p14="http://schemas.microsoft.com/office/powerpoint/2010/main" val="2713909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29</a:t>
            </a:fld>
            <a:endParaRPr lang="he-IL" noProof="0" dirty="0"/>
          </a:p>
        </p:txBody>
      </p:sp>
    </p:spTree>
    <p:extLst>
      <p:ext uri="{BB962C8B-B14F-4D97-AF65-F5344CB8AC3E}">
        <p14:creationId xmlns:p14="http://schemas.microsoft.com/office/powerpoint/2010/main" val="403762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a:t>
            </a:fld>
            <a:endParaRPr lang="he-IL" noProof="0" dirty="0"/>
          </a:p>
        </p:txBody>
      </p:sp>
    </p:spTree>
    <p:extLst>
      <p:ext uri="{BB962C8B-B14F-4D97-AF65-F5344CB8AC3E}">
        <p14:creationId xmlns:p14="http://schemas.microsoft.com/office/powerpoint/2010/main" val="568326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30</a:t>
            </a:fld>
            <a:endParaRPr lang="he-IL" noProof="0" dirty="0"/>
          </a:p>
        </p:txBody>
      </p:sp>
    </p:spTree>
    <p:extLst>
      <p:ext uri="{BB962C8B-B14F-4D97-AF65-F5344CB8AC3E}">
        <p14:creationId xmlns:p14="http://schemas.microsoft.com/office/powerpoint/2010/main" val="259036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31</a:t>
            </a:fld>
            <a:endParaRPr lang="he-IL" noProof="0" dirty="0"/>
          </a:p>
        </p:txBody>
      </p:sp>
    </p:spTree>
    <p:extLst>
      <p:ext uri="{BB962C8B-B14F-4D97-AF65-F5344CB8AC3E}">
        <p14:creationId xmlns:p14="http://schemas.microsoft.com/office/powerpoint/2010/main" val="1325950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32</a:t>
            </a:fld>
            <a:endParaRPr lang="he-IL" noProof="0" dirty="0"/>
          </a:p>
        </p:txBody>
      </p:sp>
    </p:spTree>
    <p:extLst>
      <p:ext uri="{BB962C8B-B14F-4D97-AF65-F5344CB8AC3E}">
        <p14:creationId xmlns:p14="http://schemas.microsoft.com/office/powerpoint/2010/main" val="4096429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33</a:t>
            </a:fld>
            <a:endParaRPr lang="he-IL" noProof="0" dirty="0"/>
          </a:p>
        </p:txBody>
      </p:sp>
    </p:spTree>
    <p:extLst>
      <p:ext uri="{BB962C8B-B14F-4D97-AF65-F5344CB8AC3E}">
        <p14:creationId xmlns:p14="http://schemas.microsoft.com/office/powerpoint/2010/main" val="1254406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4</a:t>
            </a:fld>
            <a:endParaRPr lang="he-IL" noProof="0" dirty="0"/>
          </a:p>
        </p:txBody>
      </p:sp>
    </p:spTree>
    <p:extLst>
      <p:ext uri="{BB962C8B-B14F-4D97-AF65-F5344CB8AC3E}">
        <p14:creationId xmlns:p14="http://schemas.microsoft.com/office/powerpoint/2010/main" val="74270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5</a:t>
            </a:fld>
            <a:endParaRPr lang="he-IL" noProof="0" dirty="0"/>
          </a:p>
        </p:txBody>
      </p:sp>
    </p:spTree>
    <p:extLst>
      <p:ext uri="{BB962C8B-B14F-4D97-AF65-F5344CB8AC3E}">
        <p14:creationId xmlns:p14="http://schemas.microsoft.com/office/powerpoint/2010/main" val="382051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6</a:t>
            </a:fld>
            <a:endParaRPr lang="he-IL" noProof="0" dirty="0"/>
          </a:p>
        </p:txBody>
      </p:sp>
    </p:spTree>
    <p:extLst>
      <p:ext uri="{BB962C8B-B14F-4D97-AF65-F5344CB8AC3E}">
        <p14:creationId xmlns:p14="http://schemas.microsoft.com/office/powerpoint/2010/main" val="869058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7</a:t>
            </a:fld>
            <a:endParaRPr lang="he-IL" noProof="0" dirty="0"/>
          </a:p>
        </p:txBody>
      </p:sp>
    </p:spTree>
    <p:extLst>
      <p:ext uri="{BB962C8B-B14F-4D97-AF65-F5344CB8AC3E}">
        <p14:creationId xmlns:p14="http://schemas.microsoft.com/office/powerpoint/2010/main" val="266656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8</a:t>
            </a:fld>
            <a:endParaRPr lang="he-IL" noProof="0" dirty="0"/>
          </a:p>
        </p:txBody>
      </p:sp>
    </p:spTree>
    <p:extLst>
      <p:ext uri="{BB962C8B-B14F-4D97-AF65-F5344CB8AC3E}">
        <p14:creationId xmlns:p14="http://schemas.microsoft.com/office/powerpoint/2010/main" val="218359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9</a:t>
            </a:fld>
            <a:endParaRPr lang="he-IL" noProof="0" dirty="0"/>
          </a:p>
        </p:txBody>
      </p:sp>
    </p:spTree>
    <p:extLst>
      <p:ext uri="{BB962C8B-B14F-4D97-AF65-F5344CB8AC3E}">
        <p14:creationId xmlns:p14="http://schemas.microsoft.com/office/powerpoint/2010/main" val="2326833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3503612" y="1905000"/>
            <a:ext cx="8229600" cy="2895600"/>
          </a:xfrm>
        </p:spPr>
        <p:txBody>
          <a:bodyPr rtlCol="1" anchor="b">
            <a:normAutofit/>
          </a:bodyPr>
          <a:lstStyle>
            <a:lvl1pPr algn="r" rtl="1">
              <a:lnSpc>
                <a:spcPct val="80000"/>
              </a:lnSpc>
              <a:defRPr sz="6600">
                <a:solidFill>
                  <a:schemeClr val="tx1"/>
                </a:solidFill>
              </a:defRPr>
            </a:lvl1pPr>
          </a:lstStyle>
          <a:p>
            <a:pPr rtl="1"/>
            <a:r>
              <a:rPr lang="he-IL" noProof="0"/>
              <a:t>לחץ כדי לערוך סגנון כותרת של תבנית בסיס</a:t>
            </a:r>
            <a:endParaRPr lang="he-IL" noProof="0" dirty="0"/>
          </a:p>
        </p:txBody>
      </p:sp>
      <p:sp>
        <p:nvSpPr>
          <p:cNvPr id="3" name="כותרת משנה 2"/>
          <p:cNvSpPr>
            <a:spLocks noGrp="1"/>
          </p:cNvSpPr>
          <p:nvPr>
            <p:ph type="subTitle" idx="1"/>
          </p:nvPr>
        </p:nvSpPr>
        <p:spPr>
          <a:xfrm>
            <a:off x="3503611" y="4876800"/>
            <a:ext cx="8229600" cy="1219200"/>
          </a:xfrm>
        </p:spPr>
        <p:txBody>
          <a:bodyPr rtlCol="1">
            <a:normAutofit/>
          </a:bodyPr>
          <a:lstStyle>
            <a:lvl1pPr marL="0" indent="0" algn="r" rtl="1">
              <a:spcBef>
                <a:spcPts val="0"/>
              </a:spcBef>
              <a:buNone/>
              <a:defRPr sz="2000" cap="all" spc="200" baseline="0">
                <a:solidFill>
                  <a:schemeClr val="accent1"/>
                </a:solidFill>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noProof="0"/>
              <a:t>לחץ כדי לערוך סגנון כותרת משנה של תבנית בסיס</a:t>
            </a:r>
            <a:endParaRPr lang="he-IL"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87055194-3DD5-4EFE-B1F0-0A8EABDAB8D5}" type="datetime8">
              <a:rPr lang="he-IL" smtClean="0"/>
              <a:pPr/>
              <a:t>16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522413" y="381001"/>
            <a:ext cx="1524001" cy="5638800"/>
          </a:xfrm>
        </p:spPr>
        <p:txBody>
          <a:bodyPr vert="eaVert"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a:xfrm>
            <a:off x="3273813" y="381001"/>
            <a:ext cx="7391399" cy="5638800"/>
          </a:xfrm>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6BA5DE0C-9F4E-4F6A-B430-4879BBD5F9BB}" type="datetime8">
              <a:rPr lang="he-IL" smtClean="0"/>
              <a:pPr/>
              <a:t>16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p:txBody>
          <a:bodyPr rtlCol="1"/>
          <a:lstStyle>
            <a:lvl5pPr algn="r" rtl="1">
              <a:defRPr/>
            </a:lvl5pPr>
            <a:lvl6pPr algn="r" rtl="1">
              <a:defRPr/>
            </a:lvl6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842B30E4-EE6A-43C9-AF8F-44192DEF1F96}" type="datetime8">
              <a:rPr lang="he-IL" smtClean="0"/>
              <a:pPr/>
              <a:t>16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2894012" y="2514600"/>
            <a:ext cx="8692399" cy="2819400"/>
          </a:xfrm>
        </p:spPr>
        <p:txBody>
          <a:bodyPr rtlCol="1" anchor="b">
            <a:normAutofit/>
          </a:bodyPr>
          <a:lstStyle>
            <a:lvl1pPr algn="r" rtl="1">
              <a:lnSpc>
                <a:spcPct val="80000"/>
              </a:lnSpc>
              <a:defRPr sz="4800" b="0" cap="none" baseline="0"/>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2899611" y="5410200"/>
            <a:ext cx="8687333" cy="609601"/>
          </a:xfrm>
        </p:spPr>
        <p:txBody>
          <a:bodyPr rtlCol="1" anchor="t">
            <a:normAutofit/>
          </a:bodyPr>
          <a:lstStyle>
            <a:lvl1pPr marL="0" indent="0" algn="r" rtl="1">
              <a:spcBef>
                <a:spcPts val="0"/>
              </a:spcBef>
              <a:buNone/>
              <a:defRPr sz="2000" cap="all" spc="200" baseline="0">
                <a:solidFill>
                  <a:schemeClr val="accent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noProof="0"/>
              <a:t>לחץ כדי לערוך סגנונות טקסט של תבנית בסיס</a:t>
            </a:r>
          </a:p>
        </p:txBody>
      </p:sp>
      <p:sp>
        <p:nvSpPr>
          <p:cNvPr id="4" name="מציין מיקום תאריך 3"/>
          <p:cNvSpPr>
            <a:spLocks noGrp="1"/>
          </p:cNvSpPr>
          <p:nvPr>
            <p:ph type="dt" sz="half" idx="10"/>
          </p:nvPr>
        </p:nvSpPr>
        <p:spPr/>
        <p:txBody>
          <a:bodyPr rtlCol="1"/>
          <a:lstStyle>
            <a:lvl1pPr>
              <a:defRPr/>
            </a:lvl1pPr>
          </a:lstStyle>
          <a:p>
            <a:fld id="{BB640AB3-A3E7-45E1-B171-0A79FECCC844}" type="datetime8">
              <a:rPr lang="he-IL" smtClean="0"/>
              <a:pPr/>
              <a:t>16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sz="half" idx="1"/>
          </p:nvPr>
        </p:nvSpPr>
        <p:spPr>
          <a:xfrm>
            <a:off x="1504781" y="1905001"/>
            <a:ext cx="4419599" cy="41148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וכן 3"/>
          <p:cNvSpPr>
            <a:spLocks noGrp="1"/>
          </p:cNvSpPr>
          <p:nvPr>
            <p:ph sz="half" idx="2"/>
          </p:nvPr>
        </p:nvSpPr>
        <p:spPr>
          <a:xfrm>
            <a:off x="6229183" y="1905001"/>
            <a:ext cx="4419600" cy="41148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תאריך 4"/>
          <p:cNvSpPr>
            <a:spLocks noGrp="1"/>
          </p:cNvSpPr>
          <p:nvPr>
            <p:ph type="dt" sz="half" idx="10"/>
          </p:nvPr>
        </p:nvSpPr>
        <p:spPr/>
        <p:txBody>
          <a:bodyPr rtlCol="1"/>
          <a:lstStyle>
            <a:lvl1pPr>
              <a:defRPr/>
            </a:lvl1pPr>
          </a:lstStyle>
          <a:p>
            <a:fld id="{619B7978-A4ED-4FD8-9C9F-9B3E1C0BAE13}" type="datetime8">
              <a:rPr lang="he-IL" smtClean="0"/>
              <a:pPr/>
              <a:t>16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smtClean="0"/>
              <a:t>‹#›</a:t>
            </a:fld>
            <a:endParaRPr lang="he-IL"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1522411" y="1905000"/>
            <a:ext cx="4416552" cy="762000"/>
          </a:xfrm>
        </p:spPr>
        <p:txBody>
          <a:bodyPr rtlCol="1" anchor="ctr">
            <a:noAutofit/>
          </a:bodyPr>
          <a:lstStyle>
            <a:lvl1pPr marL="0" indent="0" algn="r" rtl="1">
              <a:spcBef>
                <a:spcPts val="0"/>
              </a:spcBef>
              <a:buNone/>
              <a:defRPr sz="2000" b="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4" name="מציין מיקום תוכן 3"/>
          <p:cNvSpPr>
            <a:spLocks noGrp="1"/>
          </p:cNvSpPr>
          <p:nvPr>
            <p:ph sz="half" idx="2"/>
          </p:nvPr>
        </p:nvSpPr>
        <p:spPr>
          <a:xfrm>
            <a:off x="1522411" y="2743201"/>
            <a:ext cx="4416552" cy="32766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6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טקסט 4"/>
          <p:cNvSpPr>
            <a:spLocks noGrp="1"/>
          </p:cNvSpPr>
          <p:nvPr>
            <p:ph type="body" sz="quarter" idx="3"/>
          </p:nvPr>
        </p:nvSpPr>
        <p:spPr>
          <a:xfrm>
            <a:off x="6249861" y="1905000"/>
            <a:ext cx="4416552" cy="762000"/>
          </a:xfrm>
        </p:spPr>
        <p:txBody>
          <a:bodyPr rtlCol="1" anchor="ctr">
            <a:noAutofit/>
          </a:bodyPr>
          <a:lstStyle>
            <a:lvl1pPr marL="0" indent="0" algn="r" rtl="1">
              <a:spcBef>
                <a:spcPts val="0"/>
              </a:spcBef>
              <a:buNone/>
              <a:defRPr sz="2000" b="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6" name="מציין מיקום תוכן 5"/>
          <p:cNvSpPr>
            <a:spLocks noGrp="1"/>
          </p:cNvSpPr>
          <p:nvPr>
            <p:ph sz="quarter" idx="4"/>
          </p:nvPr>
        </p:nvSpPr>
        <p:spPr>
          <a:xfrm>
            <a:off x="6249861" y="2743201"/>
            <a:ext cx="4416552" cy="32766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6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7" name="מציין מיקום תאריך 6"/>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B7D0E6D8-C907-4C24-8D9D-11CF9E45280B}" type="datetime8">
              <a:rPr lang="he-IL" smtClean="0"/>
              <a:pPr/>
              <a:t>16 אפריל 20</a:t>
            </a:fld>
            <a:endParaRPr lang="he-IL" dirty="0"/>
          </a:p>
        </p:txBody>
      </p:sp>
      <p:sp>
        <p:nvSpPr>
          <p:cNvPr id="8" name="מציין מיקום כותרת תחתונה 7"/>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של מספר שקופית 8"/>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2A013F82-EE5E-44EE-A61D-E31C6657F26F}" type="slidenum">
              <a:rPr lang="he-IL" noProof="0" smtClean="0"/>
              <a:pPr/>
              <a:t>‹#›</a:t>
            </a:fld>
            <a:endParaRPr lang="he-IL"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אריך 2"/>
          <p:cNvSpPr>
            <a:spLocks noGrp="1"/>
          </p:cNvSpPr>
          <p:nvPr>
            <p:ph type="dt" sz="half" idx="10"/>
          </p:nvPr>
        </p:nvSpPr>
        <p:spPr/>
        <p:txBody>
          <a:bodyPr rtlCol="1"/>
          <a:lstStyle>
            <a:lvl1pPr>
              <a:defRPr/>
            </a:lvl1pPr>
          </a:lstStyle>
          <a:p>
            <a:fld id="{63962DC1-B8BD-4928-A135-BAF072F87775}" type="datetime8">
              <a:rPr lang="he-IL" smtClean="0"/>
              <a:pPr/>
              <a:t>16 אפריל 20</a:t>
            </a:fld>
            <a:endParaRPr lang="he-IL" dirty="0"/>
          </a:p>
        </p:txBody>
      </p:sp>
      <p:sp>
        <p:nvSpPr>
          <p:cNvPr id="4" name="מציין מיקום כותרת תחתונה 3"/>
          <p:cNvSpPr>
            <a:spLocks noGrp="1"/>
          </p:cNvSpPr>
          <p:nvPr>
            <p:ph type="ftr" sz="quarter" idx="11"/>
          </p:nvPr>
        </p:nvSpPr>
        <p:spPr/>
        <p:txBody>
          <a:bodyPr rtlCol="1"/>
          <a:lstStyle/>
          <a:p>
            <a:pPr rtl="1"/>
            <a:endParaRPr lang="he-IL" noProof="0" dirty="0"/>
          </a:p>
        </p:txBody>
      </p:sp>
      <p:sp>
        <p:nvSpPr>
          <p:cNvPr id="5" name="מציין מיקום של מספר שקופית 4"/>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bg>
      <p:bgPr>
        <a:solidFill>
          <a:schemeClr val="bg2"/>
        </a:solidFill>
        <a:effectLst/>
      </p:bgPr>
    </p:bg>
    <p:spTree>
      <p:nvGrpSpPr>
        <p:cNvPr id="1" name=""/>
        <p:cNvGrpSpPr/>
        <p:nvPr/>
      </p:nvGrpSpPr>
      <p:grpSpPr>
        <a:xfrm>
          <a:off x="0" y="0"/>
          <a:ext cx="0" cy="0"/>
          <a:chOff x="0" y="0"/>
          <a:chExt cx="0" cy="0"/>
        </a:xfrm>
      </p:grpSpPr>
      <p:sp>
        <p:nvSpPr>
          <p:cNvPr id="2" name="מציין מיקום תאריך 1"/>
          <p:cNvSpPr>
            <a:spLocks noGrp="1"/>
          </p:cNvSpPr>
          <p:nvPr>
            <p:ph type="dt" sz="half" idx="10"/>
          </p:nvPr>
        </p:nvSpPr>
        <p:spPr/>
        <p:txBody>
          <a:bodyPr rtlCol="1"/>
          <a:lstStyle>
            <a:lvl1pPr>
              <a:defRPr/>
            </a:lvl1pPr>
          </a:lstStyle>
          <a:p>
            <a:fld id="{AC697E99-AED0-4DE1-92D1-EE330CDD0AC8}" type="datetime8">
              <a:rPr lang="he-IL" smtClean="0"/>
              <a:pPr/>
              <a:t>16 אפריל 20</a:t>
            </a:fld>
            <a:endParaRPr lang="he-IL" dirty="0"/>
          </a:p>
        </p:txBody>
      </p:sp>
      <p:sp>
        <p:nvSpPr>
          <p:cNvPr id="3" name="מציין מיקום כותרת תחתונה 2"/>
          <p:cNvSpPr>
            <a:spLocks noGrp="1"/>
          </p:cNvSpPr>
          <p:nvPr>
            <p:ph type="ftr" sz="quarter" idx="11"/>
          </p:nvPr>
        </p:nvSpPr>
        <p:spPr/>
        <p:txBody>
          <a:bodyPr rtlCol="1"/>
          <a:lstStyle/>
          <a:p>
            <a:pPr rtl="1"/>
            <a:endParaRPr lang="he-IL" noProof="0" dirty="0"/>
          </a:p>
        </p:txBody>
      </p:sp>
      <p:sp>
        <p:nvSpPr>
          <p:cNvPr id="4" name="מציין מיקום של מספר שקופית 3"/>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7618412" y="2015490"/>
            <a:ext cx="3596607" cy="2667000"/>
          </a:xfrm>
        </p:spPr>
        <p:txBody>
          <a:bodyPr rtlCol="1" anchor="b">
            <a:noAutofit/>
          </a:bodyPr>
          <a:lstStyle>
            <a:lvl1pPr algn="r" rtl="1">
              <a:lnSpc>
                <a:spcPct val="90000"/>
              </a:lnSpc>
              <a:defRPr sz="3600" b="0" baseline="0">
                <a:solidFill>
                  <a:schemeClr val="tx1"/>
                </a:solidFill>
              </a:defRPr>
            </a:lvl1pPr>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a:xfrm>
            <a:off x="912812" y="824593"/>
            <a:ext cx="6400800" cy="53340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טקסט 3"/>
          <p:cNvSpPr>
            <a:spLocks noGrp="1"/>
          </p:cNvSpPr>
          <p:nvPr>
            <p:ph type="body" sz="half" idx="2"/>
          </p:nvPr>
        </p:nvSpPr>
        <p:spPr>
          <a:xfrm>
            <a:off x="7618412" y="4786993"/>
            <a:ext cx="3581399" cy="1371600"/>
          </a:xfrm>
        </p:spPr>
        <p:txBody>
          <a:bodyPr rtlCol="1">
            <a:normAutofit/>
          </a:bodyPr>
          <a:lstStyle>
            <a:lvl1pPr marL="0" indent="0" algn="r" rtl="1">
              <a:lnSpc>
                <a:spcPct val="90000"/>
              </a:lnSpc>
              <a:spcBef>
                <a:spcPts val="1200"/>
              </a:spcBef>
              <a:buNone/>
              <a:defRPr sz="18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תאריך 4"/>
          <p:cNvSpPr>
            <a:spLocks noGrp="1"/>
          </p:cNvSpPr>
          <p:nvPr>
            <p:ph type="dt" sz="half" idx="10"/>
          </p:nvPr>
        </p:nvSpPr>
        <p:spPr/>
        <p:txBody>
          <a:bodyPr rtlCol="1"/>
          <a:lstStyle>
            <a:lvl1pPr>
              <a:defRPr/>
            </a:lvl1pPr>
          </a:lstStyle>
          <a:p>
            <a:fld id="{EF314660-FF17-479A-9ECA-198AA1EEE574}" type="datetime8">
              <a:rPr lang="he-IL" smtClean="0"/>
              <a:pPr/>
              <a:t>16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מציין מיקום תמונה 2"/>
          <p:cNvSpPr>
            <a:spLocks noGrp="1"/>
          </p:cNvSpPr>
          <p:nvPr>
            <p:ph type="pic" idx="1"/>
          </p:nvPr>
        </p:nvSpPr>
        <p:spPr>
          <a:xfrm>
            <a:off x="988413" y="714102"/>
            <a:ext cx="6400799" cy="5334000"/>
          </a:xfrm>
          <a:solidFill>
            <a:schemeClr val="bg2"/>
          </a:solidFill>
          <a:ln w="76200">
            <a:solidFill>
              <a:schemeClr val="tx1"/>
            </a:solidFill>
            <a:miter lim="800000"/>
          </a:ln>
        </p:spPr>
        <p:txBody>
          <a:bodyPr rtlCol="1">
            <a:normAutofit/>
          </a:bodyPr>
          <a:lstStyle>
            <a:lvl1pPr marL="0" indent="0" algn="ctr" rtl="1">
              <a:buNone/>
              <a:defRPr sz="24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noProof="0"/>
              <a:t>לחץ על הסמל כדי להוסיף תמונה</a:t>
            </a:r>
            <a:endParaRPr lang="he-IL" noProof="0" dirty="0"/>
          </a:p>
        </p:txBody>
      </p:sp>
      <p:sp>
        <p:nvSpPr>
          <p:cNvPr id="2" name="כותרת 1"/>
          <p:cNvSpPr>
            <a:spLocks noGrp="1"/>
          </p:cNvSpPr>
          <p:nvPr>
            <p:ph type="title"/>
          </p:nvPr>
        </p:nvSpPr>
        <p:spPr>
          <a:xfrm>
            <a:off x="7694612" y="1939833"/>
            <a:ext cx="3596607" cy="2667000"/>
          </a:xfrm>
        </p:spPr>
        <p:txBody>
          <a:bodyPr rtlCol="1" anchor="b">
            <a:normAutofit/>
          </a:bodyPr>
          <a:lstStyle>
            <a:lvl1pPr algn="r" rtl="1">
              <a:lnSpc>
                <a:spcPct val="90000"/>
              </a:lnSpc>
              <a:defRPr sz="3600" b="0" i="0" baseline="0">
                <a:solidFill>
                  <a:schemeClr val="tx1"/>
                </a:solidFill>
              </a:defRPr>
            </a:lvl1pPr>
          </a:lstStyle>
          <a:p>
            <a:pPr rtl="1"/>
            <a:r>
              <a:rPr lang="he-IL" noProof="0"/>
              <a:t>לחץ כדי לערוך סגנון כותרת של תבנית בסיס</a:t>
            </a:r>
            <a:endParaRPr lang="he-IL" noProof="0" dirty="0"/>
          </a:p>
        </p:txBody>
      </p:sp>
      <p:sp>
        <p:nvSpPr>
          <p:cNvPr id="4" name="מציין מיקום טקסט 3"/>
          <p:cNvSpPr>
            <a:spLocks noGrp="1"/>
          </p:cNvSpPr>
          <p:nvPr>
            <p:ph type="body" sz="half" idx="2"/>
          </p:nvPr>
        </p:nvSpPr>
        <p:spPr>
          <a:xfrm>
            <a:off x="7704221" y="4683033"/>
            <a:ext cx="3581399" cy="1371600"/>
          </a:xfrm>
        </p:spPr>
        <p:txBody>
          <a:bodyPr rtlCol="1">
            <a:normAutofit/>
          </a:bodyPr>
          <a:lstStyle>
            <a:lvl1pPr marL="0" indent="0" algn="r" rtl="1">
              <a:lnSpc>
                <a:spcPct val="90000"/>
              </a:lnSpc>
              <a:spcBef>
                <a:spcPts val="1200"/>
              </a:spcBef>
              <a:buNone/>
              <a:defRPr sz="18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תאריך 4"/>
          <p:cNvSpPr>
            <a:spLocks noGrp="1"/>
          </p:cNvSpPr>
          <p:nvPr>
            <p:ph type="dt" sz="half" idx="10"/>
          </p:nvPr>
        </p:nvSpPr>
        <p:spPr/>
        <p:txBody>
          <a:bodyPr rtlCol="1"/>
          <a:lstStyle>
            <a:lvl1pPr>
              <a:defRPr/>
            </a:lvl1pPr>
          </a:lstStyle>
          <a:p>
            <a:fld id="{0D797C58-6FD9-409C-B974-9785D604D0D3}" type="datetime8">
              <a:rPr lang="he-IL" smtClean="0"/>
              <a:pPr/>
              <a:t>16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a:pPr/>
              <a:t>‹#›</a:t>
            </a:fld>
            <a:endParaRPr lang="he-IL"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כותרת 1"/>
          <p:cNvSpPr>
            <a:spLocks noGrp="1"/>
          </p:cNvSpPr>
          <p:nvPr>
            <p:ph type="title"/>
          </p:nvPr>
        </p:nvSpPr>
        <p:spPr>
          <a:xfrm>
            <a:off x="1522413" y="381000"/>
            <a:ext cx="9144001" cy="1371600"/>
          </a:xfrm>
          <a:prstGeom prst="rect">
            <a:avLst/>
          </a:prstGeom>
        </p:spPr>
        <p:txBody>
          <a:bodyPr vert="horz" lIns="91440" tIns="45720" rIns="91440" bIns="45720" rtlCol="1" anchor="b">
            <a:normAutofit/>
          </a:bodyPr>
          <a:lstStyle/>
          <a:p>
            <a:pPr rtl="1"/>
            <a:r>
              <a:rPr lang="he-IL" noProof="0" dirty="0"/>
              <a:t>לחץ כדי לערוך סגנון כותרת של תבנית בסיס</a:t>
            </a:r>
          </a:p>
        </p:txBody>
      </p:sp>
      <p:sp>
        <p:nvSpPr>
          <p:cNvPr id="3" name="מציין מיקום טקסט 2"/>
          <p:cNvSpPr>
            <a:spLocks noGrp="1"/>
          </p:cNvSpPr>
          <p:nvPr>
            <p:ph type="body" idx="1"/>
          </p:nvPr>
        </p:nvSpPr>
        <p:spPr>
          <a:xfrm>
            <a:off x="1522413" y="1904999"/>
            <a:ext cx="9134391" cy="4114801"/>
          </a:xfrm>
          <a:prstGeom prst="rect">
            <a:avLst/>
          </a:prstGeom>
        </p:spPr>
        <p:txBody>
          <a:bodyPr vert="horz" lIns="91440" tIns="45720" rIns="91440" bIns="45720" rtlCol="1">
            <a:normAutofit/>
          </a:bodyPr>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תאריך 3"/>
          <p:cNvSpPr>
            <a:spLocks noGrp="1"/>
          </p:cNvSpPr>
          <p:nvPr>
            <p:ph type="dt" sz="half" idx="2"/>
          </p:nvPr>
        </p:nvSpPr>
        <p:spPr>
          <a:xfrm>
            <a:off x="2513012" y="6400800"/>
            <a:ext cx="1450800" cy="276228"/>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0B048401-D412-4A8B-948E-220992EEE568}" type="datetime8">
              <a:rPr lang="he-IL" noProof="0" smtClean="0"/>
              <a:pPr/>
              <a:t>16 אפריל 20</a:t>
            </a:fld>
            <a:endParaRPr lang="he-IL" noProof="0" dirty="0"/>
          </a:p>
        </p:txBody>
      </p:sp>
      <p:sp>
        <p:nvSpPr>
          <p:cNvPr id="5" name="מציין מיקום כותרת תחתונה 4"/>
          <p:cNvSpPr>
            <a:spLocks noGrp="1"/>
          </p:cNvSpPr>
          <p:nvPr>
            <p:ph type="ftr" sz="quarter" idx="3"/>
          </p:nvPr>
        </p:nvSpPr>
        <p:spPr>
          <a:xfrm>
            <a:off x="4113212" y="6400800"/>
            <a:ext cx="6552000" cy="276228"/>
          </a:xfrm>
          <a:prstGeom prst="rect">
            <a:avLst/>
          </a:prstGeom>
        </p:spPr>
        <p:txBody>
          <a:bodyPr vert="horz" lIns="91440" tIns="45720" rIns="91440" bIns="45720" rtlCol="1" anchor="ctr"/>
          <a:lstStyle>
            <a:lvl1pPr algn="r"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6" name="מציין מיקום של מספר שקופית 5"/>
          <p:cNvSpPr>
            <a:spLocks noGrp="1"/>
          </p:cNvSpPr>
          <p:nvPr>
            <p:ph type="sldNum" sz="quarter" idx="4"/>
          </p:nvPr>
        </p:nvSpPr>
        <p:spPr>
          <a:xfrm>
            <a:off x="1522413" y="6400800"/>
            <a:ext cx="838800" cy="276228"/>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2A013F82-EE5E-44EE-A61D-E31C6657F26F}" type="slidenum">
              <a:rPr lang="he-IL" noProof="0" smtClean="0"/>
              <a:pPr/>
              <a:t>‹#›</a:t>
            </a:fld>
            <a:endParaRPr lang="he-IL"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1" eaLnBrk="1" latinLnBrk="0" hangingPunct="1">
        <a:lnSpc>
          <a:spcPct val="90000"/>
        </a:lnSpc>
        <a:spcBef>
          <a:spcPct val="0"/>
        </a:spcBef>
        <a:buNone/>
        <a:defRPr sz="3600" kern="1200" spc="1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asketball-reference.com/team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ctrTitle"/>
          </p:nvPr>
        </p:nvSpPr>
        <p:spPr>
          <a:xfrm>
            <a:off x="3503612" y="1628800"/>
            <a:ext cx="8229600" cy="2895600"/>
          </a:xfrm>
        </p:spPr>
        <p:txBody>
          <a:bodyPr rtlCol="1">
            <a:normAutofit fontScale="90000"/>
          </a:bodyPr>
          <a:lstStyle/>
          <a:p>
            <a:pPr rtl="1"/>
            <a:r>
              <a:rPr lang="he-IL" sz="8000" b="1" dirty="0">
                <a:latin typeface="Times New Roman" panose="02020603050405020304" pitchFamily="18" charset="0"/>
                <a:cs typeface="Times New Roman" panose="02020603050405020304" pitchFamily="18" charset="0"/>
              </a:rPr>
              <a:t>פרויקט סוף קורס</a:t>
            </a:r>
            <a:br>
              <a:rPr lang="he-IL" sz="8000" b="1" dirty="0">
                <a:latin typeface="Times New Roman" panose="02020603050405020304" pitchFamily="18" charset="0"/>
                <a:cs typeface="Times New Roman" panose="02020603050405020304" pitchFamily="18" charset="0"/>
              </a:rPr>
            </a:br>
            <a:br>
              <a:rPr lang="he-IL" sz="8000" b="1" dirty="0">
                <a:latin typeface="Times New Roman" panose="02020603050405020304" pitchFamily="18" charset="0"/>
                <a:cs typeface="Times New Roman" panose="02020603050405020304" pitchFamily="18" charset="0"/>
              </a:rPr>
            </a:br>
            <a:r>
              <a:rPr lang="he-IL" sz="8000" b="1" dirty="0">
                <a:latin typeface="Times New Roman" panose="02020603050405020304" pitchFamily="18" charset="0"/>
                <a:cs typeface="Times New Roman" panose="02020603050405020304" pitchFamily="18" charset="0"/>
              </a:rPr>
              <a:t>מבוא למדעי הנתונים</a:t>
            </a:r>
          </a:p>
        </p:txBody>
      </p:sp>
      <p:sp>
        <p:nvSpPr>
          <p:cNvPr id="4" name="כותרת משנה 3"/>
          <p:cNvSpPr>
            <a:spLocks noGrp="1"/>
          </p:cNvSpPr>
          <p:nvPr>
            <p:ph type="subTitle" idx="1"/>
          </p:nvPr>
        </p:nvSpPr>
        <p:spPr/>
        <p:txBody>
          <a:bodyPr rtlCol="1">
            <a:normAutofit lnSpcReduction="10000"/>
          </a:bodyPr>
          <a:lstStyle/>
          <a:p>
            <a:pPr rtl="1"/>
            <a:r>
              <a:rPr lang="he-IL" sz="2800" dirty="0">
                <a:latin typeface="Times New Roman" panose="02020603050405020304" pitchFamily="18" charset="0"/>
                <a:cs typeface="Times New Roman" panose="02020603050405020304" pitchFamily="18" charset="0"/>
              </a:rPr>
              <a:t>מגישים:</a:t>
            </a:r>
          </a:p>
          <a:p>
            <a:pPr rtl="1"/>
            <a:r>
              <a:rPr lang="he-IL" sz="2800" dirty="0">
                <a:latin typeface="Times New Roman" panose="02020603050405020304" pitchFamily="18" charset="0"/>
                <a:cs typeface="Times New Roman" panose="02020603050405020304" pitchFamily="18" charset="0"/>
              </a:rPr>
              <a:t>רונן וייס, 305588899</a:t>
            </a:r>
          </a:p>
          <a:p>
            <a:r>
              <a:rPr lang="he-IL" sz="2800" dirty="0">
                <a:latin typeface="Times New Roman" panose="02020603050405020304" pitchFamily="18" charset="0"/>
                <a:cs typeface="Times New Roman" panose="02020603050405020304" pitchFamily="18" charset="0"/>
              </a:rPr>
              <a:t>נתנאל באבא, 203628979</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pic>
        <p:nvPicPr>
          <p:cNvPr id="2" name="תמונה 1">
            <a:extLst>
              <a:ext uri="{FF2B5EF4-FFF2-40B4-BE49-F238E27FC236}">
                <a16:creationId xmlns:a16="http://schemas.microsoft.com/office/drawing/2014/main" id="{B5D88219-3628-458B-92EA-757FEA37A0F0}"/>
              </a:ext>
            </a:extLst>
          </p:cNvPr>
          <p:cNvPicPr>
            <a:picLocks noChangeAspect="1"/>
          </p:cNvPicPr>
          <p:nvPr/>
        </p:nvPicPr>
        <p:blipFill>
          <a:blip r:embed="rId3"/>
          <a:stretch>
            <a:fillRect/>
          </a:stretch>
        </p:blipFill>
        <p:spPr>
          <a:xfrm>
            <a:off x="2061964" y="1628800"/>
            <a:ext cx="8516640" cy="4739893"/>
          </a:xfrm>
          <a:prstGeom prst="rect">
            <a:avLst/>
          </a:prstGeom>
        </p:spPr>
      </p:pic>
      <p:sp>
        <p:nvSpPr>
          <p:cNvPr id="5" name="מלבן 4">
            <a:extLst>
              <a:ext uri="{FF2B5EF4-FFF2-40B4-BE49-F238E27FC236}">
                <a16:creationId xmlns:a16="http://schemas.microsoft.com/office/drawing/2014/main" id="{1133A396-A15D-4F05-B7C6-03B7EEEDDF06}"/>
              </a:ext>
            </a:extLst>
          </p:cNvPr>
          <p:cNvSpPr/>
          <p:nvPr/>
        </p:nvSpPr>
        <p:spPr>
          <a:xfrm>
            <a:off x="2133972" y="1052736"/>
            <a:ext cx="4320481" cy="461665"/>
          </a:xfrm>
          <a:prstGeom prst="rect">
            <a:avLst/>
          </a:prstGeom>
          <a:noFill/>
        </p:spPr>
        <p:txBody>
          <a:bodyPr wrap="square" lIns="91440" tIns="45720" rIns="91440" bIns="45720">
            <a:spAutoFit/>
          </a:bodyPr>
          <a:lstStyle/>
          <a:p>
            <a:pPr lvl="1"/>
            <a:r>
              <a:rPr lang="he-IL" sz="2400" dirty="0">
                <a:latin typeface="The Serif Hand Light" panose="020B0604020202020204" pitchFamily="66" charset="0"/>
                <a:cs typeface="Times New Roman" panose="02020603050405020304" pitchFamily="18" charset="0"/>
              </a:rPr>
              <a:t>כמה מאמנים הוחלפו בכל שנה?</a:t>
            </a:r>
          </a:p>
        </p:txBody>
      </p:sp>
    </p:spTree>
    <p:extLst>
      <p:ext uri="{BB962C8B-B14F-4D97-AF65-F5344CB8AC3E}">
        <p14:creationId xmlns:p14="http://schemas.microsoft.com/office/powerpoint/2010/main" val="144232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989956" y="1052736"/>
            <a:ext cx="6408712"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כמה פיטורים היו לכל אחוז הצלחה של המאמן הראשון?</a:t>
            </a:r>
          </a:p>
        </p:txBody>
      </p:sp>
      <p:pic>
        <p:nvPicPr>
          <p:cNvPr id="3" name="תמונה 2">
            <a:extLst>
              <a:ext uri="{FF2B5EF4-FFF2-40B4-BE49-F238E27FC236}">
                <a16:creationId xmlns:a16="http://schemas.microsoft.com/office/drawing/2014/main" id="{76F61734-C6AE-4F9D-982C-4BFF36E50708}"/>
              </a:ext>
            </a:extLst>
          </p:cNvPr>
          <p:cNvPicPr>
            <a:picLocks noChangeAspect="1"/>
          </p:cNvPicPr>
          <p:nvPr/>
        </p:nvPicPr>
        <p:blipFill>
          <a:blip r:embed="rId3"/>
          <a:stretch>
            <a:fillRect/>
          </a:stretch>
        </p:blipFill>
        <p:spPr>
          <a:xfrm>
            <a:off x="2070843" y="1639562"/>
            <a:ext cx="8488065" cy="4741766"/>
          </a:xfrm>
          <a:prstGeom prst="rect">
            <a:avLst/>
          </a:prstGeom>
        </p:spPr>
      </p:pic>
    </p:spTree>
    <p:extLst>
      <p:ext uri="{BB962C8B-B14F-4D97-AF65-F5344CB8AC3E}">
        <p14:creationId xmlns:p14="http://schemas.microsoft.com/office/powerpoint/2010/main" val="381969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57669CD2-6D96-4064-B5EA-92C4455FE14E}"/>
              </a:ext>
            </a:extLst>
          </p:cNvPr>
          <p:cNvPicPr>
            <a:picLocks noChangeAspect="1"/>
          </p:cNvPicPr>
          <p:nvPr/>
        </p:nvPicPr>
        <p:blipFill>
          <a:blip r:embed="rId3"/>
          <a:stretch>
            <a:fillRect/>
          </a:stretch>
        </p:blipFill>
        <p:spPr>
          <a:xfrm>
            <a:off x="1827675" y="1705815"/>
            <a:ext cx="9019265" cy="4675513"/>
          </a:xfrm>
          <a:prstGeom prst="rect">
            <a:avLst/>
          </a:prstGeom>
        </p:spPr>
      </p:pic>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8352928"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כמה החלפות הצליחו וכמה נכשלו בחלוקה לפי אחוז הפרש (כמות מספרית)</a:t>
            </a:r>
          </a:p>
        </p:txBody>
      </p:sp>
    </p:spTree>
    <p:extLst>
      <p:ext uri="{BB962C8B-B14F-4D97-AF65-F5344CB8AC3E}">
        <p14:creationId xmlns:p14="http://schemas.microsoft.com/office/powerpoint/2010/main" val="29254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8352928"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כמה החלפות הצליחו וכמה נכשלו בחלוקה לפי אחוז הפרש (באחוזים)</a:t>
            </a:r>
          </a:p>
        </p:txBody>
      </p:sp>
      <p:pic>
        <p:nvPicPr>
          <p:cNvPr id="3" name="תמונה 2">
            <a:extLst>
              <a:ext uri="{FF2B5EF4-FFF2-40B4-BE49-F238E27FC236}">
                <a16:creationId xmlns:a16="http://schemas.microsoft.com/office/drawing/2014/main" id="{8A3B65AF-BFDA-4B7A-8B69-C8E6EB636FCF}"/>
              </a:ext>
            </a:extLst>
          </p:cNvPr>
          <p:cNvPicPr>
            <a:picLocks noChangeAspect="1"/>
          </p:cNvPicPr>
          <p:nvPr/>
        </p:nvPicPr>
        <p:blipFill>
          <a:blip r:embed="rId3"/>
          <a:stretch>
            <a:fillRect/>
          </a:stretch>
        </p:blipFill>
        <p:spPr>
          <a:xfrm>
            <a:off x="2043980" y="1700808"/>
            <a:ext cx="8658944" cy="4714973"/>
          </a:xfrm>
          <a:prstGeom prst="rect">
            <a:avLst/>
          </a:prstGeom>
        </p:spPr>
      </p:pic>
    </p:spTree>
    <p:extLst>
      <p:ext uri="{BB962C8B-B14F-4D97-AF65-F5344CB8AC3E}">
        <p14:creationId xmlns:p14="http://schemas.microsoft.com/office/powerpoint/2010/main" val="83466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6624736"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חלוקת החלפות מוצלחות לפי שנים (בהפרש של 0% ו5%)</a:t>
            </a:r>
          </a:p>
        </p:txBody>
      </p:sp>
      <p:pic>
        <p:nvPicPr>
          <p:cNvPr id="2" name="תמונה 1">
            <a:extLst>
              <a:ext uri="{FF2B5EF4-FFF2-40B4-BE49-F238E27FC236}">
                <a16:creationId xmlns:a16="http://schemas.microsoft.com/office/drawing/2014/main" id="{AA1E9D5B-E036-43D6-AA36-6A77B718A0CD}"/>
              </a:ext>
            </a:extLst>
          </p:cNvPr>
          <p:cNvPicPr>
            <a:picLocks noChangeAspect="1"/>
          </p:cNvPicPr>
          <p:nvPr/>
        </p:nvPicPr>
        <p:blipFill>
          <a:blip r:embed="rId3"/>
          <a:stretch>
            <a:fillRect/>
          </a:stretch>
        </p:blipFill>
        <p:spPr>
          <a:xfrm>
            <a:off x="1845940" y="1628800"/>
            <a:ext cx="9029650" cy="4799972"/>
          </a:xfrm>
          <a:prstGeom prst="rect">
            <a:avLst/>
          </a:prstGeom>
        </p:spPr>
      </p:pic>
    </p:spTree>
    <p:extLst>
      <p:ext uri="{BB962C8B-B14F-4D97-AF65-F5344CB8AC3E}">
        <p14:creationId xmlns:p14="http://schemas.microsoft.com/office/powerpoint/2010/main" val="360779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5264698" y="2875002"/>
            <a:ext cx="1659429"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חיזוי</a:t>
            </a:r>
          </a:p>
        </p:txBody>
      </p:sp>
    </p:spTree>
    <p:extLst>
      <p:ext uri="{BB962C8B-B14F-4D97-AF65-F5344CB8AC3E}">
        <p14:creationId xmlns:p14="http://schemas.microsoft.com/office/powerpoint/2010/main" val="369095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593884" y="31806"/>
            <a:ext cx="4286750" cy="1107996"/>
          </a:xfrm>
          <a:prstGeom prst="rect">
            <a:avLst/>
          </a:prstGeom>
          <a:noFill/>
        </p:spPr>
        <p:txBody>
          <a:bodyPr wrap="none" lIns="91440" tIns="45720" rIns="91440" bIns="45720">
            <a:spAutoFit/>
          </a:bodyPr>
          <a:lstStyle/>
          <a:p>
            <a:r>
              <a:rPr lang="he-IL" sz="6600" b="1"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מודולי</a:t>
            </a: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החיזוי</a:t>
            </a:r>
          </a:p>
        </p:txBody>
      </p:sp>
      <p:sp>
        <p:nvSpPr>
          <p:cNvPr id="6" name="מציין מיקום תוכן 13">
            <a:extLst>
              <a:ext uri="{FF2B5EF4-FFF2-40B4-BE49-F238E27FC236}">
                <a16:creationId xmlns:a16="http://schemas.microsoft.com/office/drawing/2014/main" id="{517CCB63-BE06-4496-8793-CEACCFD030BE}"/>
              </a:ext>
            </a:extLst>
          </p:cNvPr>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ביצענו שני מודולים של חיזוי:</a:t>
            </a:r>
          </a:p>
          <a:p>
            <a:pPr marL="696912" lvl="1" indent="-457200">
              <a:buFont typeface="+mj-lt"/>
              <a:buAutoNum type="arabicPeriod"/>
            </a:pPr>
            <a:r>
              <a:rPr lang="he-IL" dirty="0">
                <a:latin typeface="Times New Roman" panose="02020603050405020304" pitchFamily="18" charset="0"/>
                <a:cs typeface="Times New Roman" panose="02020603050405020304" pitchFamily="18" charset="0"/>
              </a:rPr>
              <a:t>חיזוי עבור רשומה חדשה – האם ישתלם לפטר מאמן בהתאם למאזן שלו</a:t>
            </a:r>
          </a:p>
          <a:p>
            <a:pPr marL="696912" lvl="1" indent="-457200">
              <a:buFont typeface="+mj-lt"/>
              <a:buAutoNum type="arabicPeriod"/>
            </a:pPr>
            <a:r>
              <a:rPr lang="he-IL" dirty="0">
                <a:latin typeface="Times New Roman" panose="02020603050405020304" pitchFamily="18" charset="0"/>
                <a:cs typeface="Times New Roman" panose="02020603050405020304" pitchFamily="18" charset="0"/>
              </a:rPr>
              <a:t>חיזוי תוצאת הפיטורין – בהינתן שבוצעה החלפת מאמן באמצע העונה, חיזוי אחוזי ההצלחה של המאמן המחליף, בהתאם לכמות המשחקים שהמאמן הראשון ביצע</a:t>
            </a:r>
          </a:p>
        </p:txBody>
      </p:sp>
    </p:spTree>
    <p:extLst>
      <p:ext uri="{BB962C8B-B14F-4D97-AF65-F5344CB8AC3E}">
        <p14:creationId xmlns:p14="http://schemas.microsoft.com/office/powerpoint/2010/main" val="20286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98754" y="31806"/>
            <a:ext cx="1108188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חיזוי – האם ישתלם להחליף</a:t>
            </a:r>
          </a:p>
        </p:txBody>
      </p:sp>
      <p:sp>
        <p:nvSpPr>
          <p:cNvPr id="9" name="מלבן 8">
            <a:extLst>
              <a:ext uri="{FF2B5EF4-FFF2-40B4-BE49-F238E27FC236}">
                <a16:creationId xmlns:a16="http://schemas.microsoft.com/office/drawing/2014/main" id="{87412179-8065-4ECC-897E-78DBEDD544B8}"/>
              </a:ext>
            </a:extLst>
          </p:cNvPr>
          <p:cNvSpPr/>
          <p:nvPr/>
        </p:nvSpPr>
        <p:spPr>
          <a:xfrm>
            <a:off x="8049904" y="1988840"/>
            <a:ext cx="3995004" cy="769441"/>
          </a:xfrm>
          <a:prstGeom prst="rect">
            <a:avLst/>
          </a:prstGeom>
          <a:noFill/>
        </p:spPr>
        <p:txBody>
          <a:bodyPr wrap="none" lIns="91440" tIns="45720" rIns="91440" bIns="45720">
            <a:spAutoFit/>
          </a:bodyPr>
          <a:lstStyle/>
          <a:p>
            <a:pPr algn="ctr"/>
            <a:r>
              <a:rPr lang="he-IL"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ל0% הפרש</a:t>
            </a:r>
            <a:endPar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מלבן 9">
            <a:extLst>
              <a:ext uri="{FF2B5EF4-FFF2-40B4-BE49-F238E27FC236}">
                <a16:creationId xmlns:a16="http://schemas.microsoft.com/office/drawing/2014/main" id="{7025C8C1-35C6-4399-85D1-3E0A2C343632}"/>
              </a:ext>
            </a:extLst>
          </p:cNvPr>
          <p:cNvSpPr/>
          <p:nvPr/>
        </p:nvSpPr>
        <p:spPr>
          <a:xfrm>
            <a:off x="8035508" y="4437112"/>
            <a:ext cx="3995004" cy="769441"/>
          </a:xfrm>
          <a:prstGeom prst="rect">
            <a:avLst/>
          </a:prstGeom>
          <a:noFill/>
        </p:spPr>
        <p:txBody>
          <a:bodyPr wrap="none" lIns="91440" tIns="45720" rIns="91440" bIns="45720">
            <a:spAutoFit/>
          </a:bodyPr>
          <a:lstStyle/>
          <a:p>
            <a:pPr algn="ctr"/>
            <a:r>
              <a:rPr lang="he-IL"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ל5% הפרש</a:t>
            </a:r>
            <a:endPar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תמונה 4">
            <a:extLst>
              <a:ext uri="{FF2B5EF4-FFF2-40B4-BE49-F238E27FC236}">
                <a16:creationId xmlns:a16="http://schemas.microsoft.com/office/drawing/2014/main" id="{917C919A-9C98-428C-BE45-281DD02070C0}"/>
              </a:ext>
            </a:extLst>
          </p:cNvPr>
          <p:cNvPicPr>
            <a:picLocks noChangeAspect="1"/>
          </p:cNvPicPr>
          <p:nvPr/>
        </p:nvPicPr>
        <p:blipFill>
          <a:blip r:embed="rId3"/>
          <a:stretch>
            <a:fillRect/>
          </a:stretch>
        </p:blipFill>
        <p:spPr>
          <a:xfrm>
            <a:off x="549796" y="1905793"/>
            <a:ext cx="6306865" cy="1704975"/>
          </a:xfrm>
          <a:prstGeom prst="rect">
            <a:avLst/>
          </a:prstGeom>
        </p:spPr>
      </p:pic>
      <p:pic>
        <p:nvPicPr>
          <p:cNvPr id="6" name="תמונה 5">
            <a:extLst>
              <a:ext uri="{FF2B5EF4-FFF2-40B4-BE49-F238E27FC236}">
                <a16:creationId xmlns:a16="http://schemas.microsoft.com/office/drawing/2014/main" id="{DE22DA24-1B11-40CE-89A0-66BD3088EEA5}"/>
              </a:ext>
            </a:extLst>
          </p:cNvPr>
          <p:cNvPicPr>
            <a:picLocks noChangeAspect="1"/>
          </p:cNvPicPr>
          <p:nvPr/>
        </p:nvPicPr>
        <p:blipFill>
          <a:blip r:embed="rId4"/>
          <a:stretch>
            <a:fillRect/>
          </a:stretch>
        </p:blipFill>
        <p:spPr>
          <a:xfrm>
            <a:off x="549796" y="4221088"/>
            <a:ext cx="6306865" cy="1733550"/>
          </a:xfrm>
          <a:prstGeom prst="rect">
            <a:avLst/>
          </a:prstGeom>
        </p:spPr>
      </p:pic>
    </p:spTree>
    <p:extLst>
      <p:ext uri="{BB962C8B-B14F-4D97-AF65-F5344CB8AC3E}">
        <p14:creationId xmlns:p14="http://schemas.microsoft.com/office/powerpoint/2010/main" val="46505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98754" y="31806"/>
            <a:ext cx="1108188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חיזוי – האם ישתלם להחליף</a:t>
            </a:r>
          </a:p>
        </p:txBody>
      </p:sp>
      <p:sp>
        <p:nvSpPr>
          <p:cNvPr id="6" name="מציין מיקום תוכן 13">
            <a:extLst>
              <a:ext uri="{FF2B5EF4-FFF2-40B4-BE49-F238E27FC236}">
                <a16:creationId xmlns:a16="http://schemas.microsoft.com/office/drawing/2014/main" id="{951BBEC5-89EF-4693-B561-B19E69AB090C}"/>
              </a:ext>
            </a:extLst>
          </p:cNvPr>
          <p:cNvSpPr>
            <a:spLocks noGrp="1"/>
          </p:cNvSpPr>
          <p:nvPr>
            <p:ph idx="1"/>
          </p:nvPr>
        </p:nvSpPr>
        <p:spPr>
          <a:xfrm>
            <a:off x="1629916" y="1556792"/>
            <a:ext cx="9134391" cy="4114801"/>
          </a:xfrm>
        </p:spPr>
        <p:txBody>
          <a:bodyPr rtlCol="1">
            <a:normAutofit/>
          </a:bodyPr>
          <a:lstStyle/>
          <a:p>
            <a:pPr marL="696912" lvl="1" indent="-457200"/>
            <a:r>
              <a:rPr lang="he-IL" dirty="0">
                <a:latin typeface="Times New Roman" panose="02020603050405020304" pitchFamily="18" charset="0"/>
                <a:cs typeface="Times New Roman" panose="02020603050405020304" pitchFamily="18" charset="0"/>
              </a:rPr>
              <a:t>המודל שלנו בדק את הנתונים ללא המידע האם ההחלפה הצליחה או לא (לפי הגדרות של 0% הפרש או 5% הפרש שהוסברו בתחילת המצגת)</a:t>
            </a:r>
          </a:p>
          <a:p>
            <a:pPr marL="696912" lvl="1" indent="-457200"/>
            <a:r>
              <a:rPr lang="he-IL" dirty="0">
                <a:latin typeface="Times New Roman" panose="02020603050405020304" pitchFamily="18" charset="0"/>
                <a:cs typeface="Times New Roman" panose="02020603050405020304" pitchFamily="18" charset="0"/>
              </a:rPr>
              <a:t>כאשר בדקנו את תוצאות החיזוי מול נתוני האמת, היה קל לראות שאם אנו מתייחסים לבדיקה של מעל 0% הפרש – אלגוריתם </a:t>
            </a:r>
            <a:r>
              <a:rPr lang="en-US" dirty="0">
                <a:latin typeface="Times New Roman" panose="02020603050405020304" pitchFamily="18" charset="0"/>
                <a:cs typeface="Times New Roman" panose="02020603050405020304" pitchFamily="18" charset="0"/>
              </a:rPr>
              <a:t>KNN</a:t>
            </a:r>
            <a:r>
              <a:rPr lang="he-IL" dirty="0">
                <a:latin typeface="Times New Roman" panose="02020603050405020304" pitchFamily="18" charset="0"/>
                <a:cs typeface="Times New Roman" panose="02020603050405020304" pitchFamily="18" charset="0"/>
              </a:rPr>
              <a:t> ייתן לנו את החיזוי הטוב ביותר – 78% אחוזי דיוק בחיזוי</a:t>
            </a:r>
          </a:p>
          <a:p>
            <a:pPr marL="696912" lvl="1" indent="-457200"/>
            <a:r>
              <a:rPr lang="he-IL" dirty="0">
                <a:latin typeface="Times New Roman" panose="02020603050405020304" pitchFamily="18" charset="0"/>
                <a:cs typeface="Times New Roman" panose="02020603050405020304" pitchFamily="18" charset="0"/>
              </a:rPr>
              <a:t>עבור בדיקה של מעל 5% הפרש – אלגוריתם </a:t>
            </a:r>
            <a:r>
              <a:rPr lang="en-US" dirty="0">
                <a:latin typeface="Times New Roman" panose="02020603050405020304" pitchFamily="18" charset="0"/>
                <a:cs typeface="Times New Roman" panose="02020603050405020304" pitchFamily="18" charset="0"/>
              </a:rPr>
              <a:t>KNN</a:t>
            </a:r>
            <a:r>
              <a:rPr lang="he-IL" dirty="0">
                <a:latin typeface="Times New Roman" panose="02020603050405020304" pitchFamily="18" charset="0"/>
                <a:cs typeface="Times New Roman" panose="02020603050405020304" pitchFamily="18" charset="0"/>
              </a:rPr>
              <a:t> ייתן לנו את החיזוי הטוב ביותר – 82% דיוק</a:t>
            </a:r>
          </a:p>
          <a:p>
            <a:pPr marL="696912" lvl="1" indent="-457200"/>
            <a:r>
              <a:rPr lang="he-IL" dirty="0">
                <a:latin typeface="Times New Roman" panose="02020603050405020304" pitchFamily="18" charset="0"/>
                <a:cs typeface="Times New Roman" panose="02020603050405020304" pitchFamily="18" charset="0"/>
              </a:rPr>
              <a:t>גם באלגוריתמי חיזוי אחרים שנבחנו, לא היו אחוזי דיוק גבוהים יותר עם המידע שנאסף</a:t>
            </a:r>
          </a:p>
          <a:p>
            <a:pPr marL="696912" lvl="1" indent="-457200"/>
            <a:r>
              <a:rPr lang="he-IL" dirty="0">
                <a:latin typeface="Times New Roman" panose="02020603050405020304" pitchFamily="18" charset="0"/>
                <a:cs typeface="Times New Roman" panose="02020603050405020304" pitchFamily="18" charset="0"/>
              </a:rPr>
              <a:t>לא נמצא אלגוריתם חיזוי שנותן אחוזי דיוק משמעותיים שניתן יהיה להתחשב בהם בהחלטות עתידיות</a:t>
            </a:r>
          </a:p>
        </p:txBody>
      </p:sp>
    </p:spTree>
    <p:extLst>
      <p:ext uri="{BB962C8B-B14F-4D97-AF65-F5344CB8AC3E}">
        <p14:creationId xmlns:p14="http://schemas.microsoft.com/office/powerpoint/2010/main" val="167575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261764" y="31806"/>
            <a:ext cx="11618870" cy="2123658"/>
          </a:xfrm>
          <a:prstGeom prst="rect">
            <a:avLst/>
          </a:prstGeom>
          <a:noFill/>
        </p:spPr>
        <p:txBody>
          <a:bodyPr wrap="squar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חיזוי – אחוזי ההצלחה של החלפ</a:t>
            </a:r>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 המאמן</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5C0D5ED0-B824-43AE-8466-E9F934E1FED7}"/>
              </a:ext>
            </a:extLst>
          </p:cNvPr>
          <p:cNvPicPr>
            <a:picLocks noChangeAspect="1"/>
          </p:cNvPicPr>
          <p:nvPr/>
        </p:nvPicPr>
        <p:blipFill>
          <a:blip r:embed="rId3"/>
          <a:stretch>
            <a:fillRect/>
          </a:stretch>
        </p:blipFill>
        <p:spPr>
          <a:xfrm>
            <a:off x="1103312" y="2228850"/>
            <a:ext cx="9982200" cy="2400300"/>
          </a:xfrm>
          <a:prstGeom prst="rect">
            <a:avLst/>
          </a:prstGeom>
        </p:spPr>
      </p:pic>
    </p:spTree>
    <p:extLst>
      <p:ext uri="{BB962C8B-B14F-4D97-AF65-F5344CB8AC3E}">
        <p14:creationId xmlns:p14="http://schemas.microsoft.com/office/powerpoint/2010/main" val="1808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13">
            <a:extLst>
              <a:ext uri="{FF2B5EF4-FFF2-40B4-BE49-F238E27FC236}">
                <a16:creationId xmlns:a16="http://schemas.microsoft.com/office/drawing/2014/main" id="{79C0E5D0-1BD6-4F1C-8EDB-38A0697E0E6A}"/>
              </a:ext>
            </a:extLst>
          </p:cNvPr>
          <p:cNvSpPr txBox="1">
            <a:spLocks/>
          </p:cNvSpPr>
          <p:nvPr/>
        </p:nvSpPr>
        <p:spPr>
          <a:xfrm>
            <a:off x="1917948" y="3140968"/>
            <a:ext cx="8064896" cy="1666529"/>
          </a:xfrm>
          <a:prstGeom prst="rect">
            <a:avLst/>
          </a:prstGeom>
        </p:spPr>
        <p:txBody>
          <a:bodyPr vert="horz" lIns="91440" tIns="45720" rIns="91440" bIns="45720" rtlCol="1" anchor="t">
            <a:normAutofit/>
          </a:bodyPr>
          <a:lstStyle>
            <a:lvl1pPr marL="0" indent="0" algn="r" defTabSz="914400" rtl="1"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defTabSz="914400" rtl="1"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2pPr>
            <a:lvl3pPr marL="914400" indent="0" algn="r" defTabSz="914400" rtl="1"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3pPr>
            <a:lvl4pPr marL="1371600" indent="0" algn="r" defTabSz="914400" rtl="1"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4pPr>
            <a:lvl5pPr marL="1828800" indent="0" algn="r" defTabSz="914400" rtl="1"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5pPr>
            <a:lvl6pPr marL="22860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r" defTabSz="914400" rtl="1"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algn="ctr"/>
            <a:r>
              <a:rPr lang="he-IL" sz="2800" dirty="0">
                <a:solidFill>
                  <a:schemeClr val="tx2"/>
                </a:solidFill>
                <a:latin typeface="Times New Roman" panose="02020603050405020304" pitchFamily="18" charset="0"/>
                <a:cs typeface="Times New Roman" panose="02020603050405020304" pitchFamily="18" charset="0"/>
              </a:rPr>
              <a:t>האם משתלם לפטר מאמן באמצע העונה בליגת ה-</a:t>
            </a:r>
            <a:r>
              <a:rPr lang="en-US" sz="2800" dirty="0">
                <a:solidFill>
                  <a:schemeClr val="tx2"/>
                </a:solidFill>
                <a:latin typeface="Times New Roman" panose="02020603050405020304" pitchFamily="18" charset="0"/>
                <a:cs typeface="Times New Roman" panose="02020603050405020304" pitchFamily="18" charset="0"/>
              </a:rPr>
              <a:t>?NBA</a:t>
            </a:r>
            <a:endParaRPr lang="he-IL" sz="2800" dirty="0">
              <a:solidFill>
                <a:schemeClr val="tx2"/>
              </a:solidFill>
              <a:latin typeface="Times New Roman" panose="02020603050405020304" pitchFamily="18" charset="0"/>
              <a:cs typeface="Times New Roman" panose="02020603050405020304" pitchFamily="18" charset="0"/>
            </a:endParaRPr>
          </a:p>
        </p:txBody>
      </p:sp>
      <p:sp>
        <p:nvSpPr>
          <p:cNvPr id="5" name="מלבן 4">
            <a:extLst>
              <a:ext uri="{FF2B5EF4-FFF2-40B4-BE49-F238E27FC236}">
                <a16:creationId xmlns:a16="http://schemas.microsoft.com/office/drawing/2014/main" id="{284B1A4F-906D-4153-AA40-8CB2251E7AA8}"/>
              </a:ext>
            </a:extLst>
          </p:cNvPr>
          <p:cNvSpPr/>
          <p:nvPr/>
        </p:nvSpPr>
        <p:spPr>
          <a:xfrm>
            <a:off x="3790155" y="1681067"/>
            <a:ext cx="4547149" cy="1107996"/>
          </a:xfrm>
          <a:prstGeom prst="rect">
            <a:avLst/>
          </a:prstGeom>
          <a:noFill/>
        </p:spPr>
        <p:txBody>
          <a:bodyPr wrap="squar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שאלת המחקר</a:t>
            </a:r>
          </a:p>
        </p:txBody>
      </p:sp>
    </p:spTree>
    <p:extLst>
      <p:ext uri="{BB962C8B-B14F-4D97-AF65-F5344CB8AC3E}">
        <p14:creationId xmlns:p14="http://schemas.microsoft.com/office/powerpoint/2010/main" val="275119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תוכן 13">
            <a:extLst>
              <a:ext uri="{FF2B5EF4-FFF2-40B4-BE49-F238E27FC236}">
                <a16:creationId xmlns:a16="http://schemas.microsoft.com/office/drawing/2014/main" id="{951BBEC5-89EF-4693-B561-B19E69AB090C}"/>
              </a:ext>
            </a:extLst>
          </p:cNvPr>
          <p:cNvSpPr>
            <a:spLocks noGrp="1"/>
          </p:cNvSpPr>
          <p:nvPr>
            <p:ph idx="1"/>
          </p:nvPr>
        </p:nvSpPr>
        <p:spPr>
          <a:xfrm>
            <a:off x="1917948" y="2276872"/>
            <a:ext cx="9134391" cy="4114801"/>
          </a:xfrm>
        </p:spPr>
        <p:txBody>
          <a:bodyPr rtlCol="1">
            <a:normAutofit/>
          </a:bodyPr>
          <a:lstStyle/>
          <a:p>
            <a:pPr marL="696912" lvl="1" indent="-457200"/>
            <a:r>
              <a:rPr lang="he-IL" dirty="0">
                <a:latin typeface="Times New Roman" panose="02020603050405020304" pitchFamily="18" charset="0"/>
                <a:cs typeface="Times New Roman" panose="02020603050405020304" pitchFamily="18" charset="0"/>
              </a:rPr>
              <a:t>המודל שלנו בדק את הנתונים ללא אחוזי ההצלחה של המאמן השני. כאן אין חשיבות להגדרה של הצלחה (0% הפרש או 5% הפרש)</a:t>
            </a:r>
            <a:r>
              <a:rPr lang="en-US" dirty="0">
                <a:latin typeface="Times New Roman" panose="02020603050405020304" pitchFamily="18" charset="0"/>
                <a:cs typeface="Times New Roman" panose="02020603050405020304" pitchFamily="18" charset="0"/>
              </a:rPr>
              <a:t> </a:t>
            </a:r>
            <a:r>
              <a:rPr lang="he-IL" dirty="0">
                <a:latin typeface="Times New Roman" panose="02020603050405020304" pitchFamily="18" charset="0"/>
                <a:cs typeface="Times New Roman" panose="02020603050405020304" pitchFamily="18" charset="0"/>
              </a:rPr>
              <a:t>מכיוון שאנחנו מדברים על נתונים אבסולוטיים</a:t>
            </a:r>
          </a:p>
          <a:p>
            <a:pPr marL="696912" lvl="1" indent="-457200"/>
            <a:r>
              <a:rPr lang="he-IL" dirty="0">
                <a:latin typeface="Times New Roman" panose="02020603050405020304" pitchFamily="18" charset="0"/>
                <a:cs typeface="Times New Roman" panose="02020603050405020304" pitchFamily="18" charset="0"/>
              </a:rPr>
              <a:t>בדקנו היתכנות לחיזוי אחוזי ההצלחה של המאמן השני על בסיס אחוזי ההצלחה של המאמן הראשון וכמות המשחקים שעברו בעונה</a:t>
            </a:r>
          </a:p>
          <a:p>
            <a:pPr marL="696912" lvl="1" indent="-457200"/>
            <a:r>
              <a:rPr lang="he-IL" dirty="0">
                <a:latin typeface="Times New Roman" panose="02020603050405020304" pitchFamily="18" charset="0"/>
                <a:cs typeface="Times New Roman" panose="02020603050405020304" pitchFamily="18" charset="0"/>
              </a:rPr>
              <a:t>לא נמצא אלגוריתם חיזוי שנותן אחוזי דיוק משמעותיים שניתן יהיה להתחשב בהם בהחלטות עתידיות</a:t>
            </a:r>
          </a:p>
        </p:txBody>
      </p:sp>
      <p:sp>
        <p:nvSpPr>
          <p:cNvPr id="7" name="מלבן 6">
            <a:extLst>
              <a:ext uri="{FF2B5EF4-FFF2-40B4-BE49-F238E27FC236}">
                <a16:creationId xmlns:a16="http://schemas.microsoft.com/office/drawing/2014/main" id="{0F6F5DB0-708E-4C55-9C12-EE486E4BD2CE}"/>
              </a:ext>
            </a:extLst>
          </p:cNvPr>
          <p:cNvSpPr/>
          <p:nvPr/>
        </p:nvSpPr>
        <p:spPr>
          <a:xfrm>
            <a:off x="261764" y="31806"/>
            <a:ext cx="11618870" cy="2123658"/>
          </a:xfrm>
          <a:prstGeom prst="rect">
            <a:avLst/>
          </a:prstGeom>
          <a:noFill/>
        </p:spPr>
        <p:txBody>
          <a:bodyPr wrap="squar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חיזוי – אחוזי ההצלחה של החלפ</a:t>
            </a:r>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 המאמן</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78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4889595" y="2875002"/>
            <a:ext cx="2409634"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מסקנות</a:t>
            </a:r>
          </a:p>
        </p:txBody>
      </p:sp>
    </p:spTree>
    <p:extLst>
      <p:ext uri="{BB962C8B-B14F-4D97-AF65-F5344CB8AC3E}">
        <p14:creationId xmlns:p14="http://schemas.microsoft.com/office/powerpoint/2010/main" val="195752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ניתן לראות כי לאורך השנים ישנם יותר פיטורים של מאמנים בקבוצות בליגה. אנו מניחים כי דבר זה נובע בעקבות שינוי בהלך הרוח המשתנה לפי השנים (אדם שביצועיו ירודים ככל הנראה לא יצליח, תפיסה של השנים האחרונות).</a:t>
            </a:r>
          </a:p>
          <a:p>
            <a:r>
              <a:rPr lang="he-IL" dirty="0">
                <a:latin typeface="Times New Roman" panose="02020603050405020304" pitchFamily="18" charset="0"/>
                <a:cs typeface="Times New Roman" panose="02020603050405020304" pitchFamily="18" charset="0"/>
              </a:rPr>
              <a:t>ככל שיש יותר פיטורים לא בהכרח שאחוזי וכמות ההצלחות גדלה, גם בשינוי בין שני ההפרשים (0% ו5%). לפי הנתונים ניתן לראות כי רוב הפיטורים קורים לאחר מספר משחקים מצומצם מאוד שאחוז ההצלחה נמוך שכנראה מחליטים להחליף את המאמן בלקיחת סיכון לגבי המאמן הבא. קורה מצבים גם שהמאמן השני מוחלף והשלישי גם כן כך שאחוזי ההצלחה הם מול מעט מאוד משחקים הקיימים בעונה.</a:t>
            </a:r>
          </a:p>
        </p:txBody>
      </p:sp>
      <p:sp>
        <p:nvSpPr>
          <p:cNvPr id="4" name="מלבן 3">
            <a:extLst>
              <a:ext uri="{FF2B5EF4-FFF2-40B4-BE49-F238E27FC236}">
                <a16:creationId xmlns:a16="http://schemas.microsoft.com/office/drawing/2014/main" id="{CE2849DA-7348-4A16-A747-95C52780E045}"/>
              </a:ext>
            </a:extLst>
          </p:cNvPr>
          <p:cNvSpPr/>
          <p:nvPr/>
        </p:nvSpPr>
        <p:spPr>
          <a:xfrm>
            <a:off x="9471000" y="31806"/>
            <a:ext cx="2409634"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מסקנות</a:t>
            </a:r>
          </a:p>
        </p:txBody>
      </p:sp>
    </p:spTree>
    <p:extLst>
      <p:ext uri="{BB962C8B-B14F-4D97-AF65-F5344CB8AC3E}">
        <p14:creationId xmlns:p14="http://schemas.microsoft.com/office/powerpoint/2010/main" val="418901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5136457" y="2875002"/>
            <a:ext cx="1915910"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סיכום</a:t>
            </a:r>
          </a:p>
        </p:txBody>
      </p:sp>
    </p:spTree>
    <p:extLst>
      <p:ext uri="{BB962C8B-B14F-4D97-AF65-F5344CB8AC3E}">
        <p14:creationId xmlns:p14="http://schemas.microsoft.com/office/powerpoint/2010/main" val="6412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שאלת המחקר הייתה "האם משתלם לפטר מאמן באמצע העונה בליגת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 והתשובה הינה שיש זמנים מסוימים בעונה שכן משתלם לפטר את המאמן וגם מה מוגדר מבחינת הבעלים כהצלחה בעת פיטור מאמן.</a:t>
            </a:r>
          </a:p>
          <a:p>
            <a:r>
              <a:rPr lang="he-IL" dirty="0">
                <a:latin typeface="Times New Roman" panose="02020603050405020304" pitchFamily="18" charset="0"/>
                <a:cs typeface="Times New Roman" panose="02020603050405020304" pitchFamily="18" charset="0"/>
              </a:rPr>
              <a:t>במידה ומספר המשחקים הינו פחות משליש מסך כל המשחקים ומאזן המאמן הינו נמוך יש סיכוי סביר שההחלפה תהה יעילה ואחוז ההצלחה של המאמן הבא יהיה טוב מהמאמן הקודם.</a:t>
            </a:r>
          </a:p>
          <a:p>
            <a:r>
              <a:rPr lang="he-IL" dirty="0">
                <a:latin typeface="Times New Roman" panose="02020603050405020304" pitchFamily="18" charset="0"/>
                <a:cs typeface="Times New Roman" panose="02020603050405020304" pitchFamily="18" charset="0"/>
              </a:rPr>
              <a:t>ככל שיש יותר חילופים במהלך השנה של מאמנים אחוזי הסיכוי להצלחה גדלים גם כן.</a:t>
            </a:r>
          </a:p>
        </p:txBody>
      </p:sp>
      <p:sp>
        <p:nvSpPr>
          <p:cNvPr id="4" name="מלבן 3">
            <a:extLst>
              <a:ext uri="{FF2B5EF4-FFF2-40B4-BE49-F238E27FC236}">
                <a16:creationId xmlns:a16="http://schemas.microsoft.com/office/drawing/2014/main" id="{CE2849DA-7348-4A16-A747-95C52780E045}"/>
              </a:ext>
            </a:extLst>
          </p:cNvPr>
          <p:cNvSpPr/>
          <p:nvPr/>
        </p:nvSpPr>
        <p:spPr>
          <a:xfrm>
            <a:off x="9964724" y="31806"/>
            <a:ext cx="191591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סיכום</a:t>
            </a:r>
          </a:p>
        </p:txBody>
      </p:sp>
    </p:spTree>
    <p:extLst>
      <p:ext uri="{BB962C8B-B14F-4D97-AF65-F5344CB8AC3E}">
        <p14:creationId xmlns:p14="http://schemas.microsoft.com/office/powerpoint/2010/main" val="92774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הנתונים הינם מעטים אך ממצים מאוד את המסקנות לגבי 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במידה והיו יותר נתונים היינו מגיעים למסקנות רבות יותר.</a:t>
            </a:r>
          </a:p>
          <a:p>
            <a:r>
              <a:rPr lang="he-IL" dirty="0">
                <a:latin typeface="Times New Roman" panose="02020603050405020304" pitchFamily="18" charset="0"/>
                <a:cs typeface="Times New Roman" panose="02020603050405020304" pitchFamily="18" charset="0"/>
              </a:rPr>
              <a:t>שאלת המחקר תלויה בהנחות יסוד שלפעמים לא ניתן להניח במהלך העונה אבל ניתן להבין מתי דפוס של פיטורי מאמן יכולים להצליח ומתי סביר שלא.</a:t>
            </a:r>
          </a:p>
          <a:p>
            <a:r>
              <a:rPr lang="he-IL" dirty="0">
                <a:latin typeface="Times New Roman" panose="02020603050405020304" pitchFamily="18" charset="0"/>
                <a:cs typeface="Times New Roman" panose="02020603050405020304" pitchFamily="18" charset="0"/>
              </a:rPr>
              <a:t>הדגש בעבודה היה יותר על הזחלן והנתונים ופחות על החיזוי, אנו מאמינים שבאם היה מידע נוסף תוצאות החיזוי היו גדלות משמעותית וכך גם מסקנות מדויקות יותר.</a:t>
            </a:r>
          </a:p>
        </p:txBody>
      </p:sp>
      <p:sp>
        <p:nvSpPr>
          <p:cNvPr id="4" name="מלבן 3">
            <a:extLst>
              <a:ext uri="{FF2B5EF4-FFF2-40B4-BE49-F238E27FC236}">
                <a16:creationId xmlns:a16="http://schemas.microsoft.com/office/drawing/2014/main" id="{CE2849DA-7348-4A16-A747-95C52780E045}"/>
              </a:ext>
            </a:extLst>
          </p:cNvPr>
          <p:cNvSpPr/>
          <p:nvPr/>
        </p:nvSpPr>
        <p:spPr>
          <a:xfrm>
            <a:off x="5744018" y="31806"/>
            <a:ext cx="6136616"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סיכום בנימה אישית</a:t>
            </a:r>
          </a:p>
        </p:txBody>
      </p:sp>
    </p:spTree>
    <p:extLst>
      <p:ext uri="{BB962C8B-B14F-4D97-AF65-F5344CB8AC3E}">
        <p14:creationId xmlns:p14="http://schemas.microsoft.com/office/powerpoint/2010/main" val="18953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3444490" y="2875002"/>
            <a:ext cx="5299849"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תודה על הקריאה</a:t>
            </a:r>
          </a:p>
        </p:txBody>
      </p:sp>
    </p:spTree>
    <p:extLst>
      <p:ext uri="{BB962C8B-B14F-4D97-AF65-F5344CB8AC3E}">
        <p14:creationId xmlns:p14="http://schemas.microsoft.com/office/powerpoint/2010/main" val="150682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4912039" y="2875002"/>
            <a:ext cx="2364750"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נספחים</a:t>
            </a:r>
          </a:p>
        </p:txBody>
      </p:sp>
    </p:spTree>
    <p:extLst>
      <p:ext uri="{BB962C8B-B14F-4D97-AF65-F5344CB8AC3E}">
        <p14:creationId xmlns:p14="http://schemas.microsoft.com/office/powerpoint/2010/main" val="381597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661979" y="31806"/>
            <a:ext cx="4218655"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Crawler.py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8" name="תמונה 7">
            <a:extLst>
              <a:ext uri="{FF2B5EF4-FFF2-40B4-BE49-F238E27FC236}">
                <a16:creationId xmlns:a16="http://schemas.microsoft.com/office/drawing/2014/main" id="{95E1FC7E-EF40-45FD-8C25-4BD5E9D50E06}"/>
              </a:ext>
            </a:extLst>
          </p:cNvPr>
          <p:cNvPicPr>
            <a:picLocks noChangeAspect="1"/>
          </p:cNvPicPr>
          <p:nvPr/>
        </p:nvPicPr>
        <p:blipFill>
          <a:blip r:embed="rId3"/>
          <a:stretch>
            <a:fillRect/>
          </a:stretch>
        </p:blipFill>
        <p:spPr>
          <a:xfrm>
            <a:off x="549796" y="404664"/>
            <a:ext cx="4154232" cy="5229200"/>
          </a:xfrm>
          <a:prstGeom prst="rect">
            <a:avLst/>
          </a:prstGeom>
        </p:spPr>
      </p:pic>
      <p:pic>
        <p:nvPicPr>
          <p:cNvPr id="9" name="תמונה 8">
            <a:extLst>
              <a:ext uri="{FF2B5EF4-FFF2-40B4-BE49-F238E27FC236}">
                <a16:creationId xmlns:a16="http://schemas.microsoft.com/office/drawing/2014/main" id="{D5D1FF5B-F501-4407-9431-A35BC4606E2C}"/>
              </a:ext>
            </a:extLst>
          </p:cNvPr>
          <p:cNvPicPr>
            <a:picLocks noChangeAspect="1"/>
          </p:cNvPicPr>
          <p:nvPr/>
        </p:nvPicPr>
        <p:blipFill>
          <a:blip r:embed="rId4"/>
          <a:stretch>
            <a:fillRect/>
          </a:stretch>
        </p:blipFill>
        <p:spPr>
          <a:xfrm>
            <a:off x="5086300" y="1484784"/>
            <a:ext cx="6734175" cy="5010150"/>
          </a:xfrm>
          <a:prstGeom prst="rect">
            <a:avLst/>
          </a:prstGeom>
        </p:spPr>
      </p:pic>
    </p:spTree>
    <p:extLst>
      <p:ext uri="{BB962C8B-B14F-4D97-AF65-F5344CB8AC3E}">
        <p14:creationId xmlns:p14="http://schemas.microsoft.com/office/powerpoint/2010/main" val="42268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661979" y="31806"/>
            <a:ext cx="4218655"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Crawler.py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2BE1F859-0DAE-4FA0-9D1C-2A7503409286}"/>
              </a:ext>
            </a:extLst>
          </p:cNvPr>
          <p:cNvPicPr>
            <a:picLocks noChangeAspect="1"/>
          </p:cNvPicPr>
          <p:nvPr/>
        </p:nvPicPr>
        <p:blipFill>
          <a:blip r:embed="rId3"/>
          <a:stretch>
            <a:fillRect/>
          </a:stretch>
        </p:blipFill>
        <p:spPr>
          <a:xfrm>
            <a:off x="3246437" y="1724025"/>
            <a:ext cx="5695950" cy="3409950"/>
          </a:xfrm>
          <a:prstGeom prst="rect">
            <a:avLst/>
          </a:prstGeom>
        </p:spPr>
      </p:pic>
    </p:spTree>
    <p:extLst>
      <p:ext uri="{BB962C8B-B14F-4D97-AF65-F5344CB8AC3E}">
        <p14:creationId xmlns:p14="http://schemas.microsoft.com/office/powerpoint/2010/main" val="47178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lnSpcReduction="10000"/>
          </a:bodyPr>
          <a:lstStyle/>
          <a:p>
            <a:r>
              <a:rPr lang="he-IL" dirty="0">
                <a:latin typeface="Times New Roman" panose="02020603050405020304" pitchFamily="18" charset="0"/>
                <a:cs typeface="Times New Roman" panose="02020603050405020304" pitchFamily="18" charset="0"/>
              </a:rPr>
              <a:t>בשלב הראשון בנינו זחלן שמביא את נתוני המאמנים מהאתר המצורף מטה מהעונה הראשונה (1946) ועד לעונה האחרונה שהושלמה ב 2019: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hlinkClick r:id="rId3"/>
              </a:rPr>
              <a:t>https://www.basketball-reference.com/teams/</a:t>
            </a:r>
            <a:endParaRPr lang="en-US" dirty="0">
              <a:latin typeface="Times New Roman" panose="02020603050405020304" pitchFamily="18" charset="0"/>
              <a:cs typeface="Times New Roman" panose="02020603050405020304" pitchFamily="18" charset="0"/>
            </a:endParaRPr>
          </a:p>
          <a:p>
            <a:r>
              <a:rPr lang="he-IL" dirty="0">
                <a:latin typeface="Times New Roman" panose="02020603050405020304" pitchFamily="18" charset="0"/>
                <a:cs typeface="Times New Roman" panose="02020603050405020304" pitchFamily="18" charset="0"/>
              </a:rPr>
              <a:t>המידע סודר ב </a:t>
            </a:r>
            <a:r>
              <a:rPr lang="en-US" dirty="0" err="1">
                <a:latin typeface="Times New Roman" panose="02020603050405020304" pitchFamily="18" charset="0"/>
                <a:cs typeface="Times New Roman" panose="02020603050405020304" pitchFamily="18" charset="0"/>
              </a:rPr>
              <a:t>DataSets</a:t>
            </a:r>
            <a:r>
              <a:rPr lang="he-IL" dirty="0">
                <a:latin typeface="Times New Roman" panose="02020603050405020304" pitchFamily="18" charset="0"/>
                <a:cs typeface="Times New Roman" panose="02020603050405020304" pitchFamily="18" charset="0"/>
              </a:rPr>
              <a:t> שונים עבור כל קבוצה בנפרד.</a:t>
            </a:r>
          </a:p>
          <a:p>
            <a:r>
              <a:rPr lang="he-IL" dirty="0">
                <a:latin typeface="Times New Roman" panose="02020603050405020304" pitchFamily="18" charset="0"/>
                <a:cs typeface="Times New Roman" panose="02020603050405020304" pitchFamily="18" charset="0"/>
              </a:rPr>
              <a:t>המידע סודר לפי שנים – כל מאמן קיבל עמודה על שמו, המאזן שלו, כמות </a:t>
            </a:r>
            <a:r>
              <a:rPr lang="he-IL" dirty="0" err="1">
                <a:latin typeface="Times New Roman" panose="02020603050405020304" pitchFamily="18" charset="0"/>
                <a:cs typeface="Times New Roman" panose="02020603050405020304" pitchFamily="18" charset="0"/>
              </a:rPr>
              <a:t>הנצחונות</a:t>
            </a:r>
            <a:r>
              <a:rPr lang="he-IL" dirty="0">
                <a:latin typeface="Times New Roman" panose="02020603050405020304" pitchFamily="18" charset="0"/>
                <a:cs typeface="Times New Roman" panose="02020603050405020304" pitchFamily="18" charset="0"/>
              </a:rPr>
              <a:t>, כמות ההפסדים ואחוז ההצלחה שלו. סה"כ 5 עמודות </a:t>
            </a:r>
            <a:r>
              <a:rPr lang="en-US" dirty="0">
                <a:latin typeface="Times New Roman" panose="02020603050405020304" pitchFamily="18" charset="0"/>
                <a:cs typeface="Times New Roman" panose="02020603050405020304" pitchFamily="18" charset="0"/>
              </a:rPr>
              <a:t>X</a:t>
            </a:r>
            <a:r>
              <a:rPr lang="he-IL" dirty="0">
                <a:latin typeface="Times New Roman" panose="02020603050405020304" pitchFamily="18" charset="0"/>
                <a:cs typeface="Times New Roman" panose="02020603050405020304" pitchFamily="18" charset="0"/>
              </a:rPr>
              <a:t> מקסימום 4 מאמנים לקבוצה בעונה = 20 עמודות בקבצי המידע הראשוניים.</a:t>
            </a:r>
          </a:p>
          <a:p>
            <a:r>
              <a:rPr lang="he-IL" dirty="0">
                <a:latin typeface="Times New Roman" panose="02020603050405020304" pitchFamily="18" charset="0"/>
                <a:cs typeface="Times New Roman" panose="02020603050405020304" pitchFamily="18" charset="0"/>
              </a:rPr>
              <a:t>איחדנו את כלל המידע ב</a:t>
            </a:r>
            <a:r>
              <a:rPr lang="en-US" dirty="0">
                <a:latin typeface="Times New Roman" panose="02020603050405020304" pitchFamily="18" charset="0"/>
                <a:cs typeface="Times New Roman" panose="02020603050405020304" pitchFamily="18" charset="0"/>
              </a:rPr>
              <a:t> </a:t>
            </a:r>
            <a:r>
              <a:rPr lang="he-IL"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DataSets</a:t>
            </a:r>
            <a:r>
              <a:rPr lang="he-IL" dirty="0">
                <a:latin typeface="Times New Roman" panose="02020603050405020304" pitchFamily="18" charset="0"/>
                <a:cs typeface="Times New Roman" panose="02020603050405020304" pitchFamily="18" charset="0"/>
              </a:rPr>
              <a:t> שונים בסגנונות שונים: אחד לניתוח סטטיסטי ותצוגה גרפית והשני מצומצם עבור חיזוי עתידי. בנוסף, ביצענו חילוק נוסף לפי הפרש ההצלחה. בדקנו פעם אחת שהצלחה מוגדרת שאם המאמן הבא הצליח בלפחות 0% מקודמו ופעם שניה שהצלחה מוגדרת אם המאמן הבא הצליח בלפחות 5% מקודמו.</a:t>
            </a:r>
          </a:p>
        </p:txBody>
      </p:sp>
      <p:sp>
        <p:nvSpPr>
          <p:cNvPr id="4" name="מלבן 3">
            <a:extLst>
              <a:ext uri="{FF2B5EF4-FFF2-40B4-BE49-F238E27FC236}">
                <a16:creationId xmlns:a16="http://schemas.microsoft.com/office/drawing/2014/main" id="{CE2849DA-7348-4A16-A747-95C52780E045}"/>
              </a:ext>
            </a:extLst>
          </p:cNvPr>
          <p:cNvSpPr/>
          <p:nvPr/>
        </p:nvSpPr>
        <p:spPr>
          <a:xfrm>
            <a:off x="6066222" y="31806"/>
            <a:ext cx="5814412" cy="1107996"/>
          </a:xfrm>
          <a:prstGeom prst="rect">
            <a:avLst/>
          </a:prstGeom>
          <a:noFill/>
        </p:spPr>
        <p:txBody>
          <a:bodyPr wrap="none" lIns="91440" tIns="45720" rIns="91440" bIns="45720">
            <a:spAutoFit/>
          </a:bodyPr>
          <a:lstStyle/>
          <a:p>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איך הושגה תשובה</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71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4164291" y="31806"/>
            <a:ext cx="7716343"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Data_preperation.py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תמונה 2">
            <a:extLst>
              <a:ext uri="{FF2B5EF4-FFF2-40B4-BE49-F238E27FC236}">
                <a16:creationId xmlns:a16="http://schemas.microsoft.com/office/drawing/2014/main" id="{DC77BCE4-97AB-4524-BF28-BC144B06D032}"/>
              </a:ext>
            </a:extLst>
          </p:cNvPr>
          <p:cNvPicPr>
            <a:picLocks noChangeAspect="1"/>
          </p:cNvPicPr>
          <p:nvPr/>
        </p:nvPicPr>
        <p:blipFill>
          <a:blip r:embed="rId3"/>
          <a:stretch>
            <a:fillRect/>
          </a:stretch>
        </p:blipFill>
        <p:spPr>
          <a:xfrm>
            <a:off x="314497" y="1052736"/>
            <a:ext cx="8923534" cy="5004593"/>
          </a:xfrm>
          <a:prstGeom prst="rect">
            <a:avLst/>
          </a:prstGeom>
        </p:spPr>
      </p:pic>
      <p:pic>
        <p:nvPicPr>
          <p:cNvPr id="5" name="תמונה 4">
            <a:extLst>
              <a:ext uri="{FF2B5EF4-FFF2-40B4-BE49-F238E27FC236}">
                <a16:creationId xmlns:a16="http://schemas.microsoft.com/office/drawing/2014/main" id="{9E6E694A-48A4-4E07-AC78-A1E7518F431D}"/>
              </a:ext>
            </a:extLst>
          </p:cNvPr>
          <p:cNvPicPr>
            <a:picLocks noChangeAspect="1"/>
          </p:cNvPicPr>
          <p:nvPr/>
        </p:nvPicPr>
        <p:blipFill>
          <a:blip r:embed="rId4"/>
          <a:stretch>
            <a:fillRect/>
          </a:stretch>
        </p:blipFill>
        <p:spPr>
          <a:xfrm>
            <a:off x="4942284" y="2924944"/>
            <a:ext cx="6859539" cy="3609832"/>
          </a:xfrm>
          <a:prstGeom prst="rect">
            <a:avLst/>
          </a:prstGeom>
        </p:spPr>
      </p:pic>
    </p:spTree>
    <p:extLst>
      <p:ext uri="{BB962C8B-B14F-4D97-AF65-F5344CB8AC3E}">
        <p14:creationId xmlns:p14="http://schemas.microsoft.com/office/powerpoint/2010/main" val="121590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4164291" y="31806"/>
            <a:ext cx="7716343"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Data_preperation.py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B8273262-379F-4487-9A4E-D01C9DE994E8}"/>
              </a:ext>
            </a:extLst>
          </p:cNvPr>
          <p:cNvPicPr>
            <a:picLocks noChangeAspect="1"/>
          </p:cNvPicPr>
          <p:nvPr/>
        </p:nvPicPr>
        <p:blipFill>
          <a:blip r:embed="rId3"/>
          <a:stretch>
            <a:fillRect/>
          </a:stretch>
        </p:blipFill>
        <p:spPr>
          <a:xfrm>
            <a:off x="1722437" y="1484784"/>
            <a:ext cx="8743950" cy="4848225"/>
          </a:xfrm>
          <a:prstGeom prst="rect">
            <a:avLst/>
          </a:prstGeom>
        </p:spPr>
      </p:pic>
    </p:spTree>
    <p:extLst>
      <p:ext uri="{BB962C8B-B14F-4D97-AF65-F5344CB8AC3E}">
        <p14:creationId xmlns:p14="http://schemas.microsoft.com/office/powerpoint/2010/main" val="285218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3491798" y="31806"/>
            <a:ext cx="8388836"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Data_For_Estimate.py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תמונה 2">
            <a:extLst>
              <a:ext uri="{FF2B5EF4-FFF2-40B4-BE49-F238E27FC236}">
                <a16:creationId xmlns:a16="http://schemas.microsoft.com/office/drawing/2014/main" id="{0A93E96D-721E-4A52-B0A3-40C901A881F9}"/>
              </a:ext>
            </a:extLst>
          </p:cNvPr>
          <p:cNvPicPr>
            <a:picLocks noChangeAspect="1"/>
          </p:cNvPicPr>
          <p:nvPr/>
        </p:nvPicPr>
        <p:blipFill>
          <a:blip r:embed="rId3"/>
          <a:stretch>
            <a:fillRect/>
          </a:stretch>
        </p:blipFill>
        <p:spPr>
          <a:xfrm>
            <a:off x="1197868" y="1268760"/>
            <a:ext cx="10172700" cy="5410200"/>
          </a:xfrm>
          <a:prstGeom prst="rect">
            <a:avLst/>
          </a:prstGeom>
        </p:spPr>
      </p:pic>
    </p:spTree>
    <p:extLst>
      <p:ext uri="{BB962C8B-B14F-4D97-AF65-F5344CB8AC3E}">
        <p14:creationId xmlns:p14="http://schemas.microsoft.com/office/powerpoint/2010/main" val="98491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3491798" y="31806"/>
            <a:ext cx="8388836"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Data_For_Estimate.py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C930D624-5E78-4B93-9697-BC37A6A7D413}"/>
              </a:ext>
            </a:extLst>
          </p:cNvPr>
          <p:cNvPicPr>
            <a:picLocks noChangeAspect="1"/>
          </p:cNvPicPr>
          <p:nvPr/>
        </p:nvPicPr>
        <p:blipFill>
          <a:blip r:embed="rId3"/>
          <a:stretch>
            <a:fillRect/>
          </a:stretch>
        </p:blipFill>
        <p:spPr>
          <a:xfrm>
            <a:off x="3322637" y="1988840"/>
            <a:ext cx="5543550" cy="4143375"/>
          </a:xfrm>
          <a:prstGeom prst="rect">
            <a:avLst/>
          </a:prstGeom>
        </p:spPr>
      </p:pic>
    </p:spTree>
    <p:extLst>
      <p:ext uri="{BB962C8B-B14F-4D97-AF65-F5344CB8AC3E}">
        <p14:creationId xmlns:p14="http://schemas.microsoft.com/office/powerpoint/2010/main" val="12209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על מבנה הנתונים ביצענו מספר שאלות נלוות שיעזרו לנו להגיע למסקנה האם פיטורי מאמן באמצע העונה באמת עוזרת לקבוצה להצליח?</a:t>
            </a:r>
          </a:p>
          <a:p>
            <a:pPr lvl="1"/>
            <a:r>
              <a:rPr lang="he-IL" dirty="0">
                <a:latin typeface="Times New Roman" panose="02020603050405020304" pitchFamily="18" charset="0"/>
                <a:cs typeface="Times New Roman" panose="02020603050405020304" pitchFamily="18" charset="0"/>
              </a:rPr>
              <a:t>כמה מאמנים הוחלפו בכל שנה?</a:t>
            </a:r>
          </a:p>
          <a:p>
            <a:pPr lvl="1"/>
            <a:r>
              <a:rPr lang="he-IL" dirty="0">
                <a:latin typeface="Times New Roman" panose="02020603050405020304" pitchFamily="18" charset="0"/>
                <a:cs typeface="Times New Roman" panose="02020603050405020304" pitchFamily="18" charset="0"/>
              </a:rPr>
              <a:t>כמה פיטורים היו לכל אחוז הצלחה?</a:t>
            </a:r>
          </a:p>
          <a:p>
            <a:pPr lvl="1"/>
            <a:r>
              <a:rPr lang="he-IL" dirty="0">
                <a:latin typeface="Times New Roman" panose="02020603050405020304" pitchFamily="18" charset="0"/>
                <a:cs typeface="Times New Roman" panose="02020603050405020304" pitchFamily="18" charset="0"/>
              </a:rPr>
              <a:t>כמה החלפות הצליחו וכמה נכשלו בחלוקה לפי אחוז הפרש (0% או 5% הפרש)?</a:t>
            </a:r>
          </a:p>
          <a:p>
            <a:pPr lvl="1"/>
            <a:r>
              <a:rPr lang="he-IL" dirty="0">
                <a:latin typeface="Times New Roman" panose="02020603050405020304" pitchFamily="18" charset="0"/>
                <a:cs typeface="Times New Roman" panose="02020603050405020304" pitchFamily="18" charset="0"/>
              </a:rPr>
              <a:t>חלוקת ההצלחות לפי שנים (בהפרש של 0% ו5%)</a:t>
            </a:r>
          </a:p>
        </p:txBody>
      </p:sp>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82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בכדי לשמור על סדר והיגיון בעבודה משותפת ושמירה על עקרונות התכנות מבוססת עצמים ביצענו חלוקה לקבצי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py</a:t>
            </a:r>
            <a:r>
              <a:rPr lang="he-IL" dirty="0">
                <a:latin typeface="Times New Roman" panose="02020603050405020304" pitchFamily="18" charset="0"/>
                <a:cs typeface="Times New Roman" panose="02020603050405020304" pitchFamily="18" charset="0"/>
              </a:rPr>
              <a:t> ולפונקציות אשר יחולקו בצורה נושאית </a:t>
            </a:r>
            <a:r>
              <a:rPr lang="he-IL" dirty="0" err="1">
                <a:latin typeface="Times New Roman" panose="02020603050405020304" pitchFamily="18" charset="0"/>
                <a:cs typeface="Times New Roman" panose="02020603050405020304" pitchFamily="18" charset="0"/>
              </a:rPr>
              <a:t>וב</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r>
              <a:rPr lang="he-IL" dirty="0">
                <a:latin typeface="Times New Roman" panose="02020603050405020304" pitchFamily="18" charset="0"/>
                <a:cs typeface="Times New Roman" panose="02020603050405020304" pitchFamily="18" charset="0"/>
              </a:rPr>
              <a:t> איחדנו את הקבצים וביצענו ניתוחים וחיזוי לנתונים.</a:t>
            </a:r>
          </a:p>
          <a:p>
            <a:r>
              <a:rPr lang="he-IL" dirty="0">
                <a:latin typeface="Times New Roman" panose="02020603050405020304" pitchFamily="18" charset="0"/>
                <a:cs typeface="Times New Roman" panose="02020603050405020304" pitchFamily="18" charset="0"/>
              </a:rPr>
              <a:t>החלוקה הינה:</a:t>
            </a:r>
          </a:p>
          <a:p>
            <a:pPr lvl="1"/>
            <a:r>
              <a:rPr lang="en-US" dirty="0">
                <a:latin typeface="Times New Roman" panose="02020603050405020304" pitchFamily="18" charset="0"/>
                <a:cs typeface="Times New Roman" panose="02020603050405020304" pitchFamily="18" charset="0"/>
              </a:rPr>
              <a:t>Crawler.py</a:t>
            </a:r>
            <a:r>
              <a:rPr lang="he-IL" dirty="0">
                <a:latin typeface="Times New Roman" panose="02020603050405020304" pitchFamily="18" charset="0"/>
                <a:cs typeface="Times New Roman" panose="02020603050405020304" pitchFamily="18" charset="0"/>
              </a:rPr>
              <a:t> – קובץ המכיל את כלל הפונקציות והמידע הקשור לזחלן.</a:t>
            </a:r>
          </a:p>
          <a:p>
            <a:pPr lvl="1"/>
            <a:r>
              <a:rPr lang="en-US" dirty="0">
                <a:latin typeface="Times New Roman" panose="02020603050405020304" pitchFamily="18" charset="0"/>
                <a:cs typeface="Times New Roman" panose="02020603050405020304" pitchFamily="18" charset="0"/>
              </a:rPr>
              <a:t>Data_preperation.py</a:t>
            </a:r>
            <a:r>
              <a:rPr lang="he-IL" dirty="0">
                <a:latin typeface="Times New Roman" panose="02020603050405020304" pitchFamily="18" charset="0"/>
                <a:cs typeface="Times New Roman" panose="02020603050405020304" pitchFamily="18" charset="0"/>
              </a:rPr>
              <a:t> – כלל </a:t>
            </a:r>
            <a:r>
              <a:rPr lang="he-IL" dirty="0" err="1">
                <a:latin typeface="Times New Roman" panose="02020603050405020304" pitchFamily="18" charset="0"/>
                <a:cs typeface="Times New Roman" panose="02020603050405020304" pitchFamily="18" charset="0"/>
              </a:rPr>
              <a:t>הפוקנציות</a:t>
            </a:r>
            <a:r>
              <a:rPr lang="he-IL" dirty="0">
                <a:latin typeface="Times New Roman" panose="02020603050405020304" pitchFamily="18" charset="0"/>
                <a:cs typeface="Times New Roman" panose="02020603050405020304" pitchFamily="18" charset="0"/>
              </a:rPr>
              <a:t> הקשורות להכנת המידע עבור הניתוח הסטטיסטי.</a:t>
            </a:r>
          </a:p>
          <a:p>
            <a:pPr lvl="1"/>
            <a:r>
              <a:rPr lang="en-US" dirty="0">
                <a:latin typeface="Times New Roman" panose="02020603050405020304" pitchFamily="18" charset="0"/>
                <a:cs typeface="Times New Roman" panose="02020603050405020304" pitchFamily="18" charset="0"/>
              </a:rPr>
              <a:t>Data_For_Estimate.py</a:t>
            </a:r>
            <a:r>
              <a:rPr lang="he-IL" dirty="0">
                <a:latin typeface="Times New Roman" panose="02020603050405020304" pitchFamily="18" charset="0"/>
                <a:cs typeface="Times New Roman" panose="02020603050405020304" pitchFamily="18" charset="0"/>
              </a:rPr>
              <a:t> – פונקציות המכינות את המידע עבור חיזוי (משתמש בפונקציות מהקובץ הקודם).</a:t>
            </a:r>
          </a:p>
          <a:p>
            <a:pPr lvl="1"/>
            <a:r>
              <a:rPr lang="he-IL" dirty="0">
                <a:latin typeface="Times New Roman" panose="02020603050405020304" pitchFamily="18" charset="0"/>
                <a:cs typeface="Times New Roman" panose="02020603050405020304" pitchFamily="18" charset="0"/>
              </a:rPr>
              <a:t>תיקיית </a:t>
            </a:r>
            <a:r>
              <a:rPr lang="en-US" dirty="0">
                <a:latin typeface="Times New Roman" panose="02020603050405020304" pitchFamily="18" charset="0"/>
                <a:cs typeface="Times New Roman" panose="02020603050405020304" pitchFamily="18" charset="0"/>
              </a:rPr>
              <a:t>Data</a:t>
            </a:r>
            <a:r>
              <a:rPr lang="he-IL" dirty="0">
                <a:latin typeface="Times New Roman" panose="02020603050405020304" pitchFamily="18" charset="0"/>
                <a:cs typeface="Times New Roman" panose="02020603050405020304" pitchFamily="18" charset="0"/>
              </a:rPr>
              <a:t> מכילה את כלל הקבצים </a:t>
            </a:r>
            <a:r>
              <a:rPr lang="he-IL" dirty="0" err="1">
                <a:latin typeface="Times New Roman" panose="02020603050405020304" pitchFamily="18" charset="0"/>
                <a:cs typeface="Times New Roman" panose="02020603050405020304" pitchFamily="18" charset="0"/>
              </a:rPr>
              <a:t>מהזחלן</a:t>
            </a:r>
            <a:r>
              <a:rPr lang="he-IL" dirty="0">
                <a:latin typeface="Times New Roman" panose="02020603050405020304" pitchFamily="18" charset="0"/>
                <a:cs typeface="Times New Roman" panose="02020603050405020304" pitchFamily="18" charset="0"/>
              </a:rPr>
              <a:t> + קובץ סיכומי עבור סטטיסטיקה + קבצים עבור החיזוי.</a:t>
            </a:r>
          </a:p>
        </p:txBody>
      </p:sp>
      <p:sp>
        <p:nvSpPr>
          <p:cNvPr id="4" name="מלבן 3">
            <a:extLst>
              <a:ext uri="{FF2B5EF4-FFF2-40B4-BE49-F238E27FC236}">
                <a16:creationId xmlns:a16="http://schemas.microsoft.com/office/drawing/2014/main" id="{CE2849DA-7348-4A16-A747-95C52780E045}"/>
              </a:ext>
            </a:extLst>
          </p:cNvPr>
          <p:cNvSpPr/>
          <p:nvPr/>
        </p:nvSpPr>
        <p:spPr>
          <a:xfrm>
            <a:off x="7297327" y="31806"/>
            <a:ext cx="4583307"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חלוקה לקבצים</a:t>
            </a:r>
          </a:p>
        </p:txBody>
      </p:sp>
    </p:spTree>
    <p:extLst>
      <p:ext uri="{BB962C8B-B14F-4D97-AF65-F5344CB8AC3E}">
        <p14:creationId xmlns:p14="http://schemas.microsoft.com/office/powerpoint/2010/main" val="192618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lnSpcReduction="10000"/>
          </a:bodyPr>
          <a:lstStyle/>
          <a:p>
            <a:r>
              <a:rPr lang="he-IL" dirty="0">
                <a:latin typeface="Times New Roman" panose="02020603050405020304" pitchFamily="18" charset="0"/>
                <a:cs typeface="Times New Roman" panose="02020603050405020304" pitchFamily="18" charset="0"/>
              </a:rPr>
              <a:t>כלל הפרויקט מבוסס על מידע אמיתי מליגת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בלבד.</a:t>
            </a:r>
          </a:p>
          <a:p>
            <a:r>
              <a:rPr lang="he-IL" dirty="0">
                <a:latin typeface="Times New Roman" panose="02020603050405020304" pitchFamily="18" charset="0"/>
                <a:cs typeface="Times New Roman" panose="02020603050405020304" pitchFamily="18" charset="0"/>
              </a:rPr>
              <a:t>ביצענו בדיקה לפני כן לראות האם יש קשר בין ענפי ספורט שונים ושאלת המחקר וגם האם יש הבדל בין המדינות ואכן יש הבדל. בחרנו להתמקד אך ורק ב</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למען חיזוי וסטטיסטיקה </a:t>
            </a:r>
            <a:r>
              <a:rPr lang="he-IL" dirty="0" err="1">
                <a:latin typeface="Times New Roman" panose="02020603050405020304" pitchFamily="18" charset="0"/>
                <a:cs typeface="Times New Roman" panose="02020603050405020304" pitchFamily="18" charset="0"/>
              </a:rPr>
              <a:t>מיקודית</a:t>
            </a:r>
            <a:r>
              <a:rPr lang="he-IL" dirty="0">
                <a:latin typeface="Times New Roman" panose="02020603050405020304" pitchFamily="18" charset="0"/>
                <a:cs typeface="Times New Roman" panose="02020603050405020304" pitchFamily="18" charset="0"/>
              </a:rPr>
              <a:t> יותר.</a:t>
            </a:r>
          </a:p>
          <a:p>
            <a:r>
              <a:rPr lang="he-IL" dirty="0">
                <a:latin typeface="Times New Roman" panose="02020603050405020304" pitchFamily="18" charset="0"/>
                <a:cs typeface="Times New Roman" panose="02020603050405020304" pitchFamily="18" charset="0"/>
              </a:rPr>
              <a:t>הנתונים אינם רבים אך ביצענו ניתוחים ממוקדים ככל שניתן כדי שהמסקנה שתתקבל </a:t>
            </a:r>
            <a:r>
              <a:rPr lang="he-IL" dirty="0" err="1">
                <a:latin typeface="Times New Roman" panose="02020603050405020304" pitchFamily="18" charset="0"/>
                <a:cs typeface="Times New Roman" panose="02020603050405020304" pitchFamily="18" charset="0"/>
              </a:rPr>
              <a:t>תיהיה</a:t>
            </a:r>
            <a:r>
              <a:rPr lang="he-IL" dirty="0">
                <a:latin typeface="Times New Roman" panose="02020603050405020304" pitchFamily="18" charset="0"/>
                <a:cs typeface="Times New Roman" panose="02020603050405020304" pitchFamily="18" charset="0"/>
              </a:rPr>
              <a:t> אמיתית ומדויקת.</a:t>
            </a:r>
          </a:p>
          <a:p>
            <a:r>
              <a:rPr lang="he-IL" dirty="0">
                <a:latin typeface="Times New Roman" panose="02020603050405020304" pitchFamily="18" charset="0"/>
                <a:cs typeface="Times New Roman" panose="02020603050405020304" pitchFamily="18" charset="0"/>
              </a:rPr>
              <a:t>פונקציות ההכנה והזחלן הוצאו להערה מכיוון שהזמן ריצה של הזחלן ארוך מאוד בעקבות הסתעפות רבה של הנתונים באתר וזמני המתנה בין זחילה לזחילה. פונקציות ההכנה מהירות יותר ולכן ניתן להוציא אותם מההערה.</a:t>
            </a:r>
          </a:p>
          <a:p>
            <a:r>
              <a:rPr lang="he-IL" dirty="0">
                <a:latin typeface="Times New Roman" panose="02020603050405020304" pitchFamily="18" charset="0"/>
                <a:cs typeface="Times New Roman" panose="02020603050405020304" pitchFamily="18" charset="0"/>
              </a:rPr>
              <a:t>את תוכן הפונקציות בקבצים הנוספים נצרף בשקופיות האחרונות בתור נספחים.</a:t>
            </a:r>
          </a:p>
        </p:txBody>
      </p:sp>
      <p:sp>
        <p:nvSpPr>
          <p:cNvPr id="4" name="מלבן 3">
            <a:extLst>
              <a:ext uri="{FF2B5EF4-FFF2-40B4-BE49-F238E27FC236}">
                <a16:creationId xmlns:a16="http://schemas.microsoft.com/office/drawing/2014/main" id="{CE2849DA-7348-4A16-A747-95C52780E045}"/>
              </a:ext>
            </a:extLst>
          </p:cNvPr>
          <p:cNvSpPr/>
          <p:nvPr/>
        </p:nvSpPr>
        <p:spPr>
          <a:xfrm>
            <a:off x="5939584" y="31806"/>
            <a:ext cx="594105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הנחות יסוד והערות</a:t>
            </a:r>
          </a:p>
        </p:txBody>
      </p:sp>
    </p:spTree>
    <p:extLst>
      <p:ext uri="{BB962C8B-B14F-4D97-AF65-F5344CB8AC3E}">
        <p14:creationId xmlns:p14="http://schemas.microsoft.com/office/powerpoint/2010/main" val="139747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9088BF8-3BA2-4CC1-8D89-90DF2912C438}"/>
              </a:ext>
            </a:extLst>
          </p:cNvPr>
          <p:cNvSpPr/>
          <p:nvPr/>
        </p:nvSpPr>
        <p:spPr>
          <a:xfrm>
            <a:off x="3216861" y="2875002"/>
            <a:ext cx="5755102"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נעבור למעט דאטה</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587471" y="31806"/>
            <a:ext cx="429316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הנתונים</a:t>
            </a:r>
          </a:p>
        </p:txBody>
      </p:sp>
      <p:pic>
        <p:nvPicPr>
          <p:cNvPr id="3" name="תמונה 2">
            <a:extLst>
              <a:ext uri="{FF2B5EF4-FFF2-40B4-BE49-F238E27FC236}">
                <a16:creationId xmlns:a16="http://schemas.microsoft.com/office/drawing/2014/main" id="{5E930FBA-A06C-43E8-AF3E-043E772B1D35}"/>
              </a:ext>
            </a:extLst>
          </p:cNvPr>
          <p:cNvPicPr>
            <a:picLocks noChangeAspect="1"/>
          </p:cNvPicPr>
          <p:nvPr/>
        </p:nvPicPr>
        <p:blipFill>
          <a:blip r:embed="rId3"/>
          <a:stretch>
            <a:fillRect/>
          </a:stretch>
        </p:blipFill>
        <p:spPr>
          <a:xfrm>
            <a:off x="1197868" y="404664"/>
            <a:ext cx="3819525" cy="6276975"/>
          </a:xfrm>
          <a:prstGeom prst="rect">
            <a:avLst/>
          </a:prstGeom>
        </p:spPr>
      </p:pic>
      <p:pic>
        <p:nvPicPr>
          <p:cNvPr id="6" name="תמונה 5">
            <a:extLst>
              <a:ext uri="{FF2B5EF4-FFF2-40B4-BE49-F238E27FC236}">
                <a16:creationId xmlns:a16="http://schemas.microsoft.com/office/drawing/2014/main" id="{99A8F8D6-9A61-4C49-9EE3-4BC0596D80D1}"/>
              </a:ext>
            </a:extLst>
          </p:cNvPr>
          <p:cNvPicPr>
            <a:picLocks noChangeAspect="1"/>
          </p:cNvPicPr>
          <p:nvPr/>
        </p:nvPicPr>
        <p:blipFill>
          <a:blip r:embed="rId4"/>
          <a:stretch>
            <a:fillRect/>
          </a:stretch>
        </p:blipFill>
        <p:spPr>
          <a:xfrm>
            <a:off x="8254652" y="3645024"/>
            <a:ext cx="3505200" cy="2495550"/>
          </a:xfrm>
          <a:prstGeom prst="rect">
            <a:avLst/>
          </a:prstGeom>
        </p:spPr>
      </p:pic>
      <p:sp>
        <p:nvSpPr>
          <p:cNvPr id="7" name="מלבן 6">
            <a:extLst>
              <a:ext uri="{FF2B5EF4-FFF2-40B4-BE49-F238E27FC236}">
                <a16:creationId xmlns:a16="http://schemas.microsoft.com/office/drawing/2014/main" id="{AA21C464-DD52-4443-8422-640B5F1276B1}"/>
              </a:ext>
            </a:extLst>
          </p:cNvPr>
          <p:cNvSpPr/>
          <p:nvPr/>
        </p:nvSpPr>
        <p:spPr>
          <a:xfrm>
            <a:off x="9190756" y="2875583"/>
            <a:ext cx="2427267"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לחיזוי</a:t>
            </a:r>
          </a:p>
        </p:txBody>
      </p:sp>
      <p:sp>
        <p:nvSpPr>
          <p:cNvPr id="8" name="מלבן 7">
            <a:extLst>
              <a:ext uri="{FF2B5EF4-FFF2-40B4-BE49-F238E27FC236}">
                <a16:creationId xmlns:a16="http://schemas.microsoft.com/office/drawing/2014/main" id="{744119C5-063F-4B3B-AAC3-25C7F22B1F99}"/>
              </a:ext>
            </a:extLst>
          </p:cNvPr>
          <p:cNvSpPr/>
          <p:nvPr/>
        </p:nvSpPr>
        <p:spPr>
          <a:xfrm rot="1913757">
            <a:off x="4750196" y="1098749"/>
            <a:ext cx="3711272"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לסטטיסטיקה</a:t>
            </a:r>
          </a:p>
        </p:txBody>
      </p:sp>
    </p:spTree>
    <p:extLst>
      <p:ext uri="{BB962C8B-B14F-4D97-AF65-F5344CB8AC3E}">
        <p14:creationId xmlns:p14="http://schemas.microsoft.com/office/powerpoint/2010/main" val="313629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6651317" y="31806"/>
            <a:ext cx="5229317"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טעימה מהנתונים</a:t>
            </a:r>
          </a:p>
        </p:txBody>
      </p:sp>
      <p:sp>
        <p:nvSpPr>
          <p:cNvPr id="7" name="מלבן 6">
            <a:extLst>
              <a:ext uri="{FF2B5EF4-FFF2-40B4-BE49-F238E27FC236}">
                <a16:creationId xmlns:a16="http://schemas.microsoft.com/office/drawing/2014/main" id="{AA21C464-DD52-4443-8422-640B5F1276B1}"/>
              </a:ext>
            </a:extLst>
          </p:cNvPr>
          <p:cNvSpPr/>
          <p:nvPr/>
        </p:nvSpPr>
        <p:spPr>
          <a:xfrm>
            <a:off x="8454272" y="3698602"/>
            <a:ext cx="2427267"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לחיזוי</a:t>
            </a:r>
          </a:p>
        </p:txBody>
      </p:sp>
      <p:sp>
        <p:nvSpPr>
          <p:cNvPr id="8" name="מלבן 7">
            <a:extLst>
              <a:ext uri="{FF2B5EF4-FFF2-40B4-BE49-F238E27FC236}">
                <a16:creationId xmlns:a16="http://schemas.microsoft.com/office/drawing/2014/main" id="{744119C5-063F-4B3B-AAC3-25C7F22B1F99}"/>
              </a:ext>
            </a:extLst>
          </p:cNvPr>
          <p:cNvSpPr/>
          <p:nvPr/>
        </p:nvSpPr>
        <p:spPr>
          <a:xfrm>
            <a:off x="2133972" y="453500"/>
            <a:ext cx="3711272"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לסטטיסטיקה</a:t>
            </a:r>
          </a:p>
        </p:txBody>
      </p:sp>
      <p:pic>
        <p:nvPicPr>
          <p:cNvPr id="2" name="תמונה 1">
            <a:extLst>
              <a:ext uri="{FF2B5EF4-FFF2-40B4-BE49-F238E27FC236}">
                <a16:creationId xmlns:a16="http://schemas.microsoft.com/office/drawing/2014/main" id="{F4FC0A46-1891-44BA-B174-90F706FF7331}"/>
              </a:ext>
            </a:extLst>
          </p:cNvPr>
          <p:cNvPicPr>
            <a:picLocks noChangeAspect="1"/>
          </p:cNvPicPr>
          <p:nvPr/>
        </p:nvPicPr>
        <p:blipFill>
          <a:blip r:embed="rId3"/>
          <a:stretch>
            <a:fillRect/>
          </a:stretch>
        </p:blipFill>
        <p:spPr>
          <a:xfrm>
            <a:off x="5086300" y="4526360"/>
            <a:ext cx="5772150" cy="2009775"/>
          </a:xfrm>
          <a:prstGeom prst="rect">
            <a:avLst/>
          </a:prstGeom>
        </p:spPr>
      </p:pic>
      <p:pic>
        <p:nvPicPr>
          <p:cNvPr id="5" name="תמונה 4">
            <a:extLst>
              <a:ext uri="{FF2B5EF4-FFF2-40B4-BE49-F238E27FC236}">
                <a16:creationId xmlns:a16="http://schemas.microsoft.com/office/drawing/2014/main" id="{E2C646F2-1DD9-44D7-9771-E9D5643E9B36}"/>
              </a:ext>
            </a:extLst>
          </p:cNvPr>
          <p:cNvPicPr>
            <a:picLocks noChangeAspect="1"/>
          </p:cNvPicPr>
          <p:nvPr/>
        </p:nvPicPr>
        <p:blipFill>
          <a:blip r:embed="rId4"/>
          <a:stretch>
            <a:fillRect/>
          </a:stretch>
        </p:blipFill>
        <p:spPr>
          <a:xfrm>
            <a:off x="1773932" y="1306080"/>
            <a:ext cx="9410080" cy="2392522"/>
          </a:xfrm>
          <a:prstGeom prst="rect">
            <a:avLst/>
          </a:prstGeom>
        </p:spPr>
      </p:pic>
    </p:spTree>
    <p:extLst>
      <p:ext uri="{BB962C8B-B14F-4D97-AF65-F5344CB8AC3E}">
        <p14:creationId xmlns:p14="http://schemas.microsoft.com/office/powerpoint/2010/main" val="341435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מנהרה כחולה דיגיטלית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81_TF02895261_TF02895261" id="{6BF97CF1-817C-42CC-8F64-4CB72D993900}" vid="{63F48FAA-4A19-4F76-B560-9FCB44B85DBB}"/>
    </a:ext>
  </a:extLst>
</a:theme>
</file>

<file path=ppt/theme/theme2.xml><?xml version="1.0" encoding="utf-8"?>
<a:theme xmlns:a="http://schemas.openxmlformats.org/drawingml/2006/main" name="ערכת נושא של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ערכת נושא של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schemas.openxmlformats.org/package/2006/metadata/core-properties"/>
    <ds:schemaRef ds:uri="http://schemas.microsoft.com/office/2006/documentManagement/types"/>
    <ds:schemaRef ds:uri="http://purl.org/dc/elements/1.1/"/>
    <ds:schemaRef ds:uri="http://purl.org/dc/dcmitype/"/>
    <ds:schemaRef ds:uri="4873beb7-5857-4685-be1f-d57550cc96cc"/>
    <ds:schemaRef ds:uri="http://schemas.microsoft.com/office/2006/metadata/properties"/>
    <ds:schemaRef ds:uri="http://www.w3.org/XML/1998/namespace"/>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מצגת עסקית בעיצוב של מנהרה כחולה דיגיטלית (מסך רחב)</Template>
  <TotalTime>0</TotalTime>
  <Words>1128</Words>
  <Application>Microsoft Office PowerPoint</Application>
  <PresentationFormat>מותאם אישית</PresentationFormat>
  <Paragraphs>120</Paragraphs>
  <Slides>33</Slides>
  <Notes>33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33</vt:i4>
      </vt:variant>
    </vt:vector>
  </HeadingPairs>
  <TitlesOfParts>
    <vt:vector size="38" baseType="lpstr">
      <vt:lpstr>Arial</vt:lpstr>
      <vt:lpstr>Tahoma</vt:lpstr>
      <vt:lpstr>The Serif Hand Light</vt:lpstr>
      <vt:lpstr>Times New Roman</vt:lpstr>
      <vt:lpstr>מנהרה כחולה דיגיטלית 16x9</vt:lpstr>
      <vt:lpstr>פרויקט סוף קורס  מבוא למדעי הנתונים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2020-04-05T14:46:01Z</dcterms:created>
  <dcterms:modified xsi:type="dcterms:W3CDTF">2020-04-16T08:14:06Z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