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48" r:id="rId4"/>
  </p:sldMasterIdLst>
  <p:notesMasterIdLst>
    <p:notesMasterId r:id="rId32"/>
  </p:notesMasterIdLst>
  <p:handoutMasterIdLst>
    <p:handoutMasterId r:id="rId33"/>
  </p:handoutMasterIdLst>
  <p:sldIdLst>
    <p:sldId id="265" r:id="rId5"/>
    <p:sldId id="310"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Lst>
  <p:sldSz cx="12188825" cy="6858000"/>
  <p:notesSz cx="6858000" cy="9144000"/>
  <p:custDataLst>
    <p:tags r:id="rId34"/>
  </p:custDataLst>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29" autoAdjust="0"/>
  </p:normalViewPr>
  <p:slideViewPr>
    <p:cSldViewPr showGuides="1">
      <p:cViewPr>
        <p:scale>
          <a:sx n="86" d="100"/>
          <a:sy n="86" d="100"/>
        </p:scale>
        <p:origin x="562" y="1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p:scale>
          <a:sx n="90" d="100"/>
          <a:sy n="90" d="100"/>
        </p:scale>
        <p:origin x="2946"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vl1pPr>
          </a:lstStyle>
          <a:p>
            <a:pPr algn="l" rtl="1"/>
            <a:fld id="{F88E257E-95FC-46EC-9539-284032A70F37}" type="datetime8">
              <a:rPr lang="he-IL" smtClean="0">
                <a:latin typeface="Tahoma" panose="020B0604030504040204" pitchFamily="34" charset="0"/>
                <a:ea typeface="Tahoma" panose="020B0604030504040204" pitchFamily="34" charset="0"/>
                <a:cs typeface="Tahoma" panose="020B0604030504040204" pitchFamily="34" charset="0"/>
              </a:rPr>
              <a:t>08 אפריל 20</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כותרת תחתונה 3"/>
          <p:cNvSpPr>
            <a:spLocks noGrp="1"/>
          </p:cNvSpPr>
          <p:nvPr>
            <p:ph type="ftr" sz="quarter" idx="2"/>
          </p:nvPr>
        </p:nvSpPr>
        <p:spPr>
          <a:xfrm>
            <a:off x="3884400" y="8685213"/>
            <a:ext cx="29736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8787"/>
          </a:xfrm>
          <a:prstGeom prst="rect">
            <a:avLst/>
          </a:prstGeom>
        </p:spPr>
        <p:txBody>
          <a:bodyPr vert="horz" lIns="91440" tIns="45720" rIns="91440" bIns="45720" rtlCol="1" anchor="b"/>
          <a:lstStyle>
            <a:lvl1pPr algn="r" rtl="1">
              <a:defRPr sz="1200"/>
            </a:lvl1pPr>
          </a:lstStyle>
          <a:p>
            <a:pPr algn="l" rtl="1"/>
            <a:fld id="{D9F912AB-2776-42F2-A957-313FC7EFEDB9}"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8" name="מציין מיקום כותרת עליונה 1"/>
          <p:cNvSpPr>
            <a:spLocks noGrp="1"/>
          </p:cNvSpPr>
          <p:nvPr>
            <p:ph type="hdr" sz="quarter"/>
          </p:nvPr>
        </p:nvSpPr>
        <p:spPr>
          <a:xfrm>
            <a:off x="3884400" y="0"/>
            <a:ext cx="29736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תאריך 2"/>
          <p:cNvSpPr>
            <a:spLocks noGrp="1"/>
          </p:cNvSpPr>
          <p:nvPr>
            <p:ph type="dt" sz="quarter" idx="1"/>
          </p:nvPr>
        </p:nvSpPr>
        <p:spPr>
          <a:xfrm>
            <a:off x="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88E257E-95FC-46EC-9539-284032A70F37}" type="datetime8">
              <a:rPr lang="he-IL" noProof="0" smtClean="0"/>
              <a:pPr algn="l"/>
              <a:t>08 אפריל 20</a:t>
            </a:fld>
            <a:endParaRPr lang="he-IL" noProof="0" dirty="0"/>
          </a:p>
        </p:txBody>
      </p:sp>
      <p:sp>
        <p:nvSpPr>
          <p:cNvPr id="10" name="מציין מיקום כותרת תחתונה 3"/>
          <p:cNvSpPr>
            <a:spLocks noGrp="1"/>
          </p:cNvSpPr>
          <p:nvPr>
            <p:ph type="ftr" sz="quarter" idx="4"/>
          </p:nvPr>
        </p:nvSpPr>
        <p:spPr>
          <a:xfrm>
            <a:off x="3884400" y="8685213"/>
            <a:ext cx="29736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11" name="מציין מיקום של מספר שקופית 4"/>
          <p:cNvSpPr>
            <a:spLocks noGrp="1"/>
          </p:cNvSpPr>
          <p:nvPr>
            <p:ph type="sldNum" sz="quarter" idx="5"/>
          </p:nvPr>
        </p:nvSpPr>
        <p:spPr>
          <a:xfrm>
            <a:off x="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D9F912AB-2776-42F2-A957-313FC7EFEDB9}" type="slidenum">
              <a:rPr lang="he-IL" noProof="0" smtClean="0"/>
              <a:pPr algn="l"/>
              <a:t>‹#›</a:t>
            </a:fld>
            <a:endParaRPr lang="he-IL"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smtClean="0"/>
              <a:pPr algn="l"/>
              <a:t>1</a:t>
            </a:fld>
            <a:endParaRPr lang="he-IL" dirty="0"/>
          </a:p>
        </p:txBody>
      </p:sp>
    </p:spTree>
    <p:extLst>
      <p:ext uri="{BB962C8B-B14F-4D97-AF65-F5344CB8AC3E}">
        <p14:creationId xmlns:p14="http://schemas.microsoft.com/office/powerpoint/2010/main" val="1259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10</a:t>
            </a:fld>
            <a:endParaRPr lang="he-IL" noProof="0" dirty="0"/>
          </a:p>
        </p:txBody>
      </p:sp>
    </p:spTree>
    <p:extLst>
      <p:ext uri="{BB962C8B-B14F-4D97-AF65-F5344CB8AC3E}">
        <p14:creationId xmlns:p14="http://schemas.microsoft.com/office/powerpoint/2010/main" val="176302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11</a:t>
            </a:fld>
            <a:endParaRPr lang="he-IL" noProof="0" dirty="0"/>
          </a:p>
        </p:txBody>
      </p:sp>
    </p:spTree>
    <p:extLst>
      <p:ext uri="{BB962C8B-B14F-4D97-AF65-F5344CB8AC3E}">
        <p14:creationId xmlns:p14="http://schemas.microsoft.com/office/powerpoint/2010/main" val="40982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12</a:t>
            </a:fld>
            <a:endParaRPr lang="he-IL" noProof="0" dirty="0"/>
          </a:p>
        </p:txBody>
      </p:sp>
    </p:spTree>
    <p:extLst>
      <p:ext uri="{BB962C8B-B14F-4D97-AF65-F5344CB8AC3E}">
        <p14:creationId xmlns:p14="http://schemas.microsoft.com/office/powerpoint/2010/main" val="21296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13</a:t>
            </a:fld>
            <a:endParaRPr lang="he-IL" noProof="0" dirty="0"/>
          </a:p>
        </p:txBody>
      </p:sp>
    </p:spTree>
    <p:extLst>
      <p:ext uri="{BB962C8B-B14F-4D97-AF65-F5344CB8AC3E}">
        <p14:creationId xmlns:p14="http://schemas.microsoft.com/office/powerpoint/2010/main" val="362495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14</a:t>
            </a:fld>
            <a:endParaRPr lang="he-IL" noProof="0" dirty="0"/>
          </a:p>
        </p:txBody>
      </p:sp>
    </p:spTree>
    <p:extLst>
      <p:ext uri="{BB962C8B-B14F-4D97-AF65-F5344CB8AC3E}">
        <p14:creationId xmlns:p14="http://schemas.microsoft.com/office/powerpoint/2010/main" val="45810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15</a:t>
            </a:fld>
            <a:endParaRPr lang="he-IL" noProof="0" dirty="0"/>
          </a:p>
        </p:txBody>
      </p:sp>
    </p:spTree>
    <p:extLst>
      <p:ext uri="{BB962C8B-B14F-4D97-AF65-F5344CB8AC3E}">
        <p14:creationId xmlns:p14="http://schemas.microsoft.com/office/powerpoint/2010/main" val="3950915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16</a:t>
            </a:fld>
            <a:endParaRPr lang="he-IL" noProof="0" dirty="0"/>
          </a:p>
        </p:txBody>
      </p:sp>
    </p:spTree>
    <p:extLst>
      <p:ext uri="{BB962C8B-B14F-4D97-AF65-F5344CB8AC3E}">
        <p14:creationId xmlns:p14="http://schemas.microsoft.com/office/powerpoint/2010/main" val="3940560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17</a:t>
            </a:fld>
            <a:endParaRPr lang="he-IL" noProof="0" dirty="0"/>
          </a:p>
        </p:txBody>
      </p:sp>
    </p:spTree>
    <p:extLst>
      <p:ext uri="{BB962C8B-B14F-4D97-AF65-F5344CB8AC3E}">
        <p14:creationId xmlns:p14="http://schemas.microsoft.com/office/powerpoint/2010/main" val="1886028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18</a:t>
            </a:fld>
            <a:endParaRPr lang="he-IL" noProof="0" dirty="0"/>
          </a:p>
        </p:txBody>
      </p:sp>
    </p:spTree>
    <p:extLst>
      <p:ext uri="{BB962C8B-B14F-4D97-AF65-F5344CB8AC3E}">
        <p14:creationId xmlns:p14="http://schemas.microsoft.com/office/powerpoint/2010/main" val="419810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19</a:t>
            </a:fld>
            <a:endParaRPr lang="he-IL" noProof="0" dirty="0"/>
          </a:p>
        </p:txBody>
      </p:sp>
    </p:spTree>
    <p:extLst>
      <p:ext uri="{BB962C8B-B14F-4D97-AF65-F5344CB8AC3E}">
        <p14:creationId xmlns:p14="http://schemas.microsoft.com/office/powerpoint/2010/main" val="74129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a:t>
            </a:fld>
            <a:endParaRPr lang="he-IL" noProof="0" dirty="0"/>
          </a:p>
        </p:txBody>
      </p:sp>
    </p:spTree>
    <p:extLst>
      <p:ext uri="{BB962C8B-B14F-4D97-AF65-F5344CB8AC3E}">
        <p14:creationId xmlns:p14="http://schemas.microsoft.com/office/powerpoint/2010/main" val="169132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20</a:t>
            </a:fld>
            <a:endParaRPr lang="he-IL" noProof="0" dirty="0"/>
          </a:p>
        </p:txBody>
      </p:sp>
    </p:spTree>
    <p:extLst>
      <p:ext uri="{BB962C8B-B14F-4D97-AF65-F5344CB8AC3E}">
        <p14:creationId xmlns:p14="http://schemas.microsoft.com/office/powerpoint/2010/main" val="104530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21</a:t>
            </a:fld>
            <a:endParaRPr lang="he-IL" noProof="0" dirty="0"/>
          </a:p>
        </p:txBody>
      </p:sp>
    </p:spTree>
    <p:extLst>
      <p:ext uri="{BB962C8B-B14F-4D97-AF65-F5344CB8AC3E}">
        <p14:creationId xmlns:p14="http://schemas.microsoft.com/office/powerpoint/2010/main" val="665181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22</a:t>
            </a:fld>
            <a:endParaRPr lang="he-IL" noProof="0" dirty="0"/>
          </a:p>
        </p:txBody>
      </p:sp>
    </p:spTree>
    <p:extLst>
      <p:ext uri="{BB962C8B-B14F-4D97-AF65-F5344CB8AC3E}">
        <p14:creationId xmlns:p14="http://schemas.microsoft.com/office/powerpoint/2010/main" val="271390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23</a:t>
            </a:fld>
            <a:endParaRPr lang="he-IL" noProof="0" dirty="0"/>
          </a:p>
        </p:txBody>
      </p:sp>
    </p:spTree>
    <p:extLst>
      <p:ext uri="{BB962C8B-B14F-4D97-AF65-F5344CB8AC3E}">
        <p14:creationId xmlns:p14="http://schemas.microsoft.com/office/powerpoint/2010/main" val="4037627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24</a:t>
            </a:fld>
            <a:endParaRPr lang="he-IL" noProof="0" dirty="0"/>
          </a:p>
        </p:txBody>
      </p:sp>
    </p:spTree>
    <p:extLst>
      <p:ext uri="{BB962C8B-B14F-4D97-AF65-F5344CB8AC3E}">
        <p14:creationId xmlns:p14="http://schemas.microsoft.com/office/powerpoint/2010/main" val="259036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25</a:t>
            </a:fld>
            <a:endParaRPr lang="he-IL" noProof="0" dirty="0"/>
          </a:p>
        </p:txBody>
      </p:sp>
    </p:spTree>
    <p:extLst>
      <p:ext uri="{BB962C8B-B14F-4D97-AF65-F5344CB8AC3E}">
        <p14:creationId xmlns:p14="http://schemas.microsoft.com/office/powerpoint/2010/main" val="1325950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26</a:t>
            </a:fld>
            <a:endParaRPr lang="he-IL" noProof="0" dirty="0"/>
          </a:p>
        </p:txBody>
      </p:sp>
    </p:spTree>
    <p:extLst>
      <p:ext uri="{BB962C8B-B14F-4D97-AF65-F5344CB8AC3E}">
        <p14:creationId xmlns:p14="http://schemas.microsoft.com/office/powerpoint/2010/main" val="4096429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27</a:t>
            </a:fld>
            <a:endParaRPr lang="he-IL" noProof="0" dirty="0"/>
          </a:p>
        </p:txBody>
      </p:sp>
    </p:spTree>
    <p:extLst>
      <p:ext uri="{BB962C8B-B14F-4D97-AF65-F5344CB8AC3E}">
        <p14:creationId xmlns:p14="http://schemas.microsoft.com/office/powerpoint/2010/main" val="125440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3</a:t>
            </a:fld>
            <a:endParaRPr lang="he-IL" noProof="0" dirty="0"/>
          </a:p>
        </p:txBody>
      </p:sp>
    </p:spTree>
    <p:extLst>
      <p:ext uri="{BB962C8B-B14F-4D97-AF65-F5344CB8AC3E}">
        <p14:creationId xmlns:p14="http://schemas.microsoft.com/office/powerpoint/2010/main" val="56832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4</a:t>
            </a:fld>
            <a:endParaRPr lang="he-IL" noProof="0" dirty="0"/>
          </a:p>
        </p:txBody>
      </p:sp>
    </p:spTree>
    <p:extLst>
      <p:ext uri="{BB962C8B-B14F-4D97-AF65-F5344CB8AC3E}">
        <p14:creationId xmlns:p14="http://schemas.microsoft.com/office/powerpoint/2010/main" val="74270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5</a:t>
            </a:fld>
            <a:endParaRPr lang="he-IL" noProof="0" dirty="0"/>
          </a:p>
        </p:txBody>
      </p:sp>
    </p:spTree>
    <p:extLst>
      <p:ext uri="{BB962C8B-B14F-4D97-AF65-F5344CB8AC3E}">
        <p14:creationId xmlns:p14="http://schemas.microsoft.com/office/powerpoint/2010/main" val="382051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6</a:t>
            </a:fld>
            <a:endParaRPr lang="he-IL" noProof="0" dirty="0"/>
          </a:p>
        </p:txBody>
      </p:sp>
    </p:spTree>
    <p:extLst>
      <p:ext uri="{BB962C8B-B14F-4D97-AF65-F5344CB8AC3E}">
        <p14:creationId xmlns:p14="http://schemas.microsoft.com/office/powerpoint/2010/main" val="86905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7</a:t>
            </a:fld>
            <a:endParaRPr lang="he-IL" noProof="0" dirty="0"/>
          </a:p>
        </p:txBody>
      </p:sp>
    </p:spTree>
    <p:extLst>
      <p:ext uri="{BB962C8B-B14F-4D97-AF65-F5344CB8AC3E}">
        <p14:creationId xmlns:p14="http://schemas.microsoft.com/office/powerpoint/2010/main" val="252717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8</a:t>
            </a:fld>
            <a:endParaRPr lang="he-IL" noProof="0" dirty="0"/>
          </a:p>
        </p:txBody>
      </p:sp>
    </p:spTree>
    <p:extLst>
      <p:ext uri="{BB962C8B-B14F-4D97-AF65-F5344CB8AC3E}">
        <p14:creationId xmlns:p14="http://schemas.microsoft.com/office/powerpoint/2010/main" val="21835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pPr algn="l"/>
            <a:fld id="{D9F912AB-2776-42F2-A957-313FC7EFEDB9}" type="slidenum">
              <a:rPr lang="he-IL" noProof="0" smtClean="0"/>
              <a:pPr algn="l"/>
              <a:t>9</a:t>
            </a:fld>
            <a:endParaRPr lang="he-IL" noProof="0" dirty="0"/>
          </a:p>
        </p:txBody>
      </p:sp>
    </p:spTree>
    <p:extLst>
      <p:ext uri="{BB962C8B-B14F-4D97-AF65-F5344CB8AC3E}">
        <p14:creationId xmlns:p14="http://schemas.microsoft.com/office/powerpoint/2010/main" val="2326833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3503612" y="1905000"/>
            <a:ext cx="8229600" cy="2895600"/>
          </a:xfrm>
        </p:spPr>
        <p:txBody>
          <a:bodyPr rtlCol="1" anchor="b">
            <a:normAutofit/>
          </a:bodyPr>
          <a:lstStyle>
            <a:lvl1pPr algn="r" rtl="1">
              <a:lnSpc>
                <a:spcPct val="80000"/>
              </a:lnSpc>
              <a:defRPr sz="6600">
                <a:solidFill>
                  <a:schemeClr val="tx1"/>
                </a:solidFill>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3503611" y="4876800"/>
            <a:ext cx="8229600" cy="1219200"/>
          </a:xfrm>
        </p:spPr>
        <p:txBody>
          <a:bodyPr rtlCol="1">
            <a:normAutofit/>
          </a:bodyPr>
          <a:lstStyle>
            <a:lvl1pPr marL="0" indent="0" algn="r" rtl="1">
              <a:spcBef>
                <a:spcPts val="0"/>
              </a:spcBef>
              <a:buNone/>
              <a:defRPr sz="2000" cap="all" spc="200" baseline="0">
                <a:solidFill>
                  <a:schemeClr val="accent1"/>
                </a:solidFill>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7055194-3DD5-4EFE-B1F0-0A8EABDAB8D5}"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522413" y="381001"/>
            <a:ext cx="1524001" cy="5638800"/>
          </a:xfrm>
        </p:spPr>
        <p:txBody>
          <a:bodyPr vert="eaVert" rtlCol="1"/>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a:xfrm>
            <a:off x="3273813" y="381001"/>
            <a:ext cx="7391399" cy="5638800"/>
          </a:xfrm>
        </p:spPr>
        <p:txBody>
          <a:bodyPr vert="eaVert" rtlCol="1"/>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6BA5DE0C-9F4E-4F6A-B430-4879BBD5F9BB}"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p:txBody>
          <a:bodyPr rtlCol="1"/>
          <a:lstStyle>
            <a:lvl5pPr algn="r" rtl="1">
              <a:defRPr/>
            </a:lvl5pPr>
            <a:lvl6pPr algn="r" rtl="1">
              <a:defRPr/>
            </a:lvl6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אריך 3"/>
          <p:cNvSpPr>
            <a:spLocks noGrp="1"/>
          </p:cNvSpPr>
          <p:nvPr>
            <p:ph type="dt" sz="half" idx="10"/>
          </p:nvPr>
        </p:nvSpPr>
        <p:spPr/>
        <p:txBody>
          <a:bodyPr rtlCol="1"/>
          <a:lstStyle>
            <a:lvl1pPr>
              <a:defRPr/>
            </a:lvl1pPr>
          </a:lstStyle>
          <a:p>
            <a:fld id="{842B30E4-EE6A-43C9-AF8F-44192DEF1F96}"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2894012" y="2514600"/>
            <a:ext cx="8692399" cy="2819400"/>
          </a:xfrm>
        </p:spPr>
        <p:txBody>
          <a:bodyPr rtlCol="1" anchor="b">
            <a:normAutofit/>
          </a:bodyPr>
          <a:lstStyle>
            <a:lvl1pPr algn="r" rtl="1">
              <a:lnSpc>
                <a:spcPct val="80000"/>
              </a:lnSpc>
              <a:defRPr sz="4800" b="0" cap="none" baseline="0"/>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2899611" y="5410200"/>
            <a:ext cx="8687333" cy="609601"/>
          </a:xfrm>
        </p:spPr>
        <p:txBody>
          <a:bodyPr rtlCol="1" anchor="t">
            <a:normAutofit/>
          </a:bodyPr>
          <a:lstStyle>
            <a:lvl1pPr marL="0" indent="0" algn="r" rtl="1">
              <a:spcBef>
                <a:spcPts val="0"/>
              </a:spcBef>
              <a:buNone/>
              <a:defRPr sz="2000" cap="all" spc="200" baseline="0">
                <a:solidFill>
                  <a:schemeClr val="accent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תאריך 3"/>
          <p:cNvSpPr>
            <a:spLocks noGrp="1"/>
          </p:cNvSpPr>
          <p:nvPr>
            <p:ph type="dt" sz="half" idx="10"/>
          </p:nvPr>
        </p:nvSpPr>
        <p:spPr/>
        <p:txBody>
          <a:bodyPr rtlCol="1"/>
          <a:lstStyle>
            <a:lvl1pPr>
              <a:defRPr/>
            </a:lvl1pPr>
          </a:lstStyle>
          <a:p>
            <a:fld id="{BB640AB3-A3E7-45E1-B171-0A79FECCC844}" type="datetime8">
              <a:rPr lang="he-IL" smtClean="0"/>
              <a:pPr/>
              <a:t>08 אפריל 20</a:t>
            </a:fld>
            <a:endParaRPr lang="he-IL" dirty="0"/>
          </a:p>
        </p:txBody>
      </p:sp>
      <p:sp>
        <p:nvSpPr>
          <p:cNvPr id="5" name="מציין מיקום כותרת תחתונה 4"/>
          <p:cNvSpPr>
            <a:spLocks noGrp="1"/>
          </p:cNvSpPr>
          <p:nvPr>
            <p:ph type="ftr" sz="quarter" idx="11"/>
          </p:nvPr>
        </p:nvSpPr>
        <p:spPr/>
        <p:txBody>
          <a:bodyPr rtlCol="1"/>
          <a:lstStyle/>
          <a:p>
            <a:pPr rtl="1"/>
            <a:endParaRPr lang="he-IL" noProof="0" dirty="0"/>
          </a:p>
        </p:txBody>
      </p:sp>
      <p:sp>
        <p:nvSpPr>
          <p:cNvPr id="6" name="מציין מיקום של מספר שקופית 5"/>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sz="half" idx="1"/>
          </p:nvPr>
        </p:nvSpPr>
        <p:spPr>
          <a:xfrm>
            <a:off x="1504781" y="1905001"/>
            <a:ext cx="4419599"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תוכן 3"/>
          <p:cNvSpPr>
            <a:spLocks noGrp="1"/>
          </p:cNvSpPr>
          <p:nvPr>
            <p:ph sz="half" idx="2"/>
          </p:nvPr>
        </p:nvSpPr>
        <p:spPr>
          <a:xfrm>
            <a:off x="6229183" y="1905001"/>
            <a:ext cx="4419600" cy="41148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תאריך 4"/>
          <p:cNvSpPr>
            <a:spLocks noGrp="1"/>
          </p:cNvSpPr>
          <p:nvPr>
            <p:ph type="dt" sz="half" idx="10"/>
          </p:nvPr>
        </p:nvSpPr>
        <p:spPr/>
        <p:txBody>
          <a:bodyPr rtlCol="1"/>
          <a:lstStyle>
            <a:lvl1pPr>
              <a:defRPr/>
            </a:lvl1pPr>
          </a:lstStyle>
          <a:p>
            <a:fld id="{619B7978-A4ED-4FD8-9C9F-9B3E1C0BAE13}"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smtClean="0"/>
              <a:t>‹#›</a:t>
            </a:fld>
            <a:endParaRPr lang="he-IL"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152241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a:off x="152241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טקסט 4"/>
          <p:cNvSpPr>
            <a:spLocks noGrp="1"/>
          </p:cNvSpPr>
          <p:nvPr>
            <p:ph type="body" sz="quarter" idx="3"/>
          </p:nvPr>
        </p:nvSpPr>
        <p:spPr>
          <a:xfrm>
            <a:off x="6249861" y="1905000"/>
            <a:ext cx="4416552" cy="762000"/>
          </a:xfrm>
        </p:spPr>
        <p:txBody>
          <a:bodyPr rtlCol="1" anchor="ctr">
            <a:noAutofit/>
          </a:bodyPr>
          <a:lstStyle>
            <a:lvl1pPr marL="0" indent="0" algn="r" rtl="1">
              <a:spcBef>
                <a:spcPts val="0"/>
              </a:spcBef>
              <a:buNone/>
              <a:defRPr sz="2000" b="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a:off x="6249861" y="2743201"/>
            <a:ext cx="4416552" cy="3276600"/>
          </a:xfrm>
        </p:spPr>
        <p:txBody>
          <a:bodyPr rtlCol="1">
            <a:normAutofit/>
          </a:bodyPr>
          <a:lstStyle>
            <a:lvl1pPr algn="r" rtl="1">
              <a:defRPr sz="2400">
                <a:latin typeface="Tahoma" panose="020B0604030504040204" pitchFamily="34" charset="0"/>
                <a:ea typeface="Tahoma" panose="020B0604030504040204" pitchFamily="34" charset="0"/>
                <a:cs typeface="Tahoma" panose="020B0604030504040204" pitchFamily="34" charset="0"/>
              </a:defRPr>
            </a:lvl1pPr>
            <a:lvl2pPr algn="r" rtl="1">
              <a:defRPr sz="2000">
                <a:latin typeface="Tahoma" panose="020B0604030504040204" pitchFamily="34" charset="0"/>
                <a:ea typeface="Tahoma" panose="020B0604030504040204" pitchFamily="34" charset="0"/>
                <a:cs typeface="Tahoma" panose="020B0604030504040204" pitchFamily="34" charset="0"/>
              </a:defRPr>
            </a:lvl2pPr>
            <a:lvl3pPr algn="r" rtl="1">
              <a:defRPr sz="1800">
                <a:latin typeface="Tahoma" panose="020B0604030504040204" pitchFamily="34" charset="0"/>
                <a:ea typeface="Tahoma" panose="020B0604030504040204" pitchFamily="34" charset="0"/>
                <a:cs typeface="Tahoma" panose="020B0604030504040204" pitchFamily="34" charset="0"/>
              </a:defRPr>
            </a:lvl3pPr>
            <a:lvl4pPr algn="r" rtl="1">
              <a:defRPr sz="16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7" name="מציין מיקום תאריך 6"/>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B7D0E6D8-C907-4C24-8D9D-11CF9E45280B}" type="datetime8">
              <a:rPr lang="he-IL" smtClean="0"/>
              <a:pPr/>
              <a:t>08 אפריל 20</a:t>
            </a:fld>
            <a:endParaRPr lang="he-IL" dirty="0"/>
          </a:p>
        </p:txBody>
      </p:sp>
      <p:sp>
        <p:nvSpPr>
          <p:cNvPr id="8" name="מציין מיקום כותרת תחתונה 7"/>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9" name="מציין מיקום של מספר שקופית 8"/>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noProof="0"/>
              <a:t>לחץ כדי לערוך סגנון כותרת של תבנית בסיס</a:t>
            </a:r>
            <a:endParaRPr lang="he-IL" noProof="0" dirty="0"/>
          </a:p>
        </p:txBody>
      </p:sp>
      <p:sp>
        <p:nvSpPr>
          <p:cNvPr id="3" name="מציין מיקום תאריך 2"/>
          <p:cNvSpPr>
            <a:spLocks noGrp="1"/>
          </p:cNvSpPr>
          <p:nvPr>
            <p:ph type="dt" sz="half" idx="10"/>
          </p:nvPr>
        </p:nvSpPr>
        <p:spPr/>
        <p:txBody>
          <a:bodyPr rtlCol="1"/>
          <a:lstStyle>
            <a:lvl1pPr>
              <a:defRPr/>
            </a:lvl1pPr>
          </a:lstStyle>
          <a:p>
            <a:fld id="{63962DC1-B8BD-4928-A135-BAF072F87775}" type="datetime8">
              <a:rPr lang="he-IL" smtClean="0"/>
              <a:pPr/>
              <a:t>08 אפריל 20</a:t>
            </a:fld>
            <a:endParaRPr lang="he-IL" dirty="0"/>
          </a:p>
        </p:txBody>
      </p:sp>
      <p:sp>
        <p:nvSpPr>
          <p:cNvPr id="4" name="מציין מיקום כותרת תחתונה 3"/>
          <p:cNvSpPr>
            <a:spLocks noGrp="1"/>
          </p:cNvSpPr>
          <p:nvPr>
            <p:ph type="ftr" sz="quarter" idx="11"/>
          </p:nvPr>
        </p:nvSpPr>
        <p:spPr/>
        <p:txBody>
          <a:bodyPr rtlCol="1"/>
          <a:lstStyle/>
          <a:p>
            <a:pPr rtl="1"/>
            <a:endParaRPr lang="he-IL" noProof="0" dirty="0"/>
          </a:p>
        </p:txBody>
      </p:sp>
      <p:sp>
        <p:nvSpPr>
          <p:cNvPr id="5" name="מציין מיקום של מספר שקופית 4"/>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bg>
      <p:bgPr>
        <a:solidFill>
          <a:schemeClr val="bg2"/>
        </a:solidFill>
        <a:effectLst/>
      </p:bgPr>
    </p:bg>
    <p:spTree>
      <p:nvGrpSpPr>
        <p:cNvPr id="1" name=""/>
        <p:cNvGrpSpPr/>
        <p:nvPr/>
      </p:nvGrpSpPr>
      <p:grpSpPr>
        <a:xfrm>
          <a:off x="0" y="0"/>
          <a:ext cx="0" cy="0"/>
          <a:chOff x="0" y="0"/>
          <a:chExt cx="0" cy="0"/>
        </a:xfrm>
      </p:grpSpPr>
      <p:sp>
        <p:nvSpPr>
          <p:cNvPr id="2" name="מציין מיקום תאריך 1"/>
          <p:cNvSpPr>
            <a:spLocks noGrp="1"/>
          </p:cNvSpPr>
          <p:nvPr>
            <p:ph type="dt" sz="half" idx="10"/>
          </p:nvPr>
        </p:nvSpPr>
        <p:spPr/>
        <p:txBody>
          <a:bodyPr rtlCol="1"/>
          <a:lstStyle>
            <a:lvl1pPr>
              <a:defRPr/>
            </a:lvl1pPr>
          </a:lstStyle>
          <a:p>
            <a:fld id="{AC697E99-AED0-4DE1-92D1-EE330CDD0AC8}" type="datetime8">
              <a:rPr lang="he-IL" smtClean="0"/>
              <a:pPr/>
              <a:t>08 אפריל 20</a:t>
            </a:fld>
            <a:endParaRPr lang="he-IL" dirty="0"/>
          </a:p>
        </p:txBody>
      </p:sp>
      <p:sp>
        <p:nvSpPr>
          <p:cNvPr id="3" name="מציין מיקום כותרת תחתונה 2"/>
          <p:cNvSpPr>
            <a:spLocks noGrp="1"/>
          </p:cNvSpPr>
          <p:nvPr>
            <p:ph type="ftr" sz="quarter" idx="11"/>
          </p:nvPr>
        </p:nvSpPr>
        <p:spPr/>
        <p:txBody>
          <a:bodyPr rtlCol="1"/>
          <a:lstStyle/>
          <a:p>
            <a:pPr rtl="1"/>
            <a:endParaRPr lang="he-IL" noProof="0" dirty="0"/>
          </a:p>
        </p:txBody>
      </p:sp>
      <p:sp>
        <p:nvSpPr>
          <p:cNvPr id="4" name="מציין מיקום של מספר שקופית 3"/>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7618412" y="2015490"/>
            <a:ext cx="3596607" cy="2667000"/>
          </a:xfrm>
        </p:spPr>
        <p:txBody>
          <a:bodyPr rtlCol="1" anchor="b">
            <a:noAutofit/>
          </a:bodyPr>
          <a:lstStyle>
            <a:lvl1pPr algn="r" rtl="1">
              <a:lnSpc>
                <a:spcPct val="90000"/>
              </a:lnSpc>
              <a:defRPr sz="3600" b="0" baseline="0">
                <a:solidFill>
                  <a:schemeClr val="tx1"/>
                </a:solidFill>
              </a:defRPr>
            </a:lvl1pPr>
          </a:lstStyle>
          <a:p>
            <a:pPr rtl="1"/>
            <a:r>
              <a:rPr lang="he-IL" noProof="0"/>
              <a:t>לחץ כדי לערוך סגנון כותרת של תבנית בסיס</a:t>
            </a:r>
            <a:endParaRPr lang="he-IL" noProof="0" dirty="0"/>
          </a:p>
        </p:txBody>
      </p:sp>
      <p:sp>
        <p:nvSpPr>
          <p:cNvPr id="3" name="מציין מיקום תוכן 2"/>
          <p:cNvSpPr>
            <a:spLocks noGrp="1"/>
          </p:cNvSpPr>
          <p:nvPr>
            <p:ph idx="1"/>
          </p:nvPr>
        </p:nvSpPr>
        <p:spPr>
          <a:xfrm>
            <a:off x="912812" y="824593"/>
            <a:ext cx="6400800" cy="5334000"/>
          </a:xfrm>
        </p:spPr>
        <p:txBody>
          <a:bodyPr rtlCol="1">
            <a:normAutofit/>
          </a:bodyPr>
          <a:lstStyle>
            <a:lvl1pPr algn="r" rtl="1">
              <a:defRPr sz="2400"/>
            </a:lvl1pPr>
            <a:lvl2pPr algn="r" rtl="1">
              <a:defRPr sz="2000"/>
            </a:lvl2pPr>
            <a:lvl3pPr algn="r" rtl="1">
              <a:defRPr sz="18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4" name="מציין מיקום טקסט 3"/>
          <p:cNvSpPr>
            <a:spLocks noGrp="1"/>
          </p:cNvSpPr>
          <p:nvPr>
            <p:ph type="body" sz="half" idx="2"/>
          </p:nvPr>
        </p:nvSpPr>
        <p:spPr>
          <a:xfrm>
            <a:off x="7618412" y="478699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EF314660-FF17-479A-9ECA-198AA1EEE574}"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t>‹#›</a:t>
            </a:fld>
            <a:endParaRPr lang="he-IL"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מציין מיקום תמונה 2"/>
          <p:cNvSpPr>
            <a:spLocks noGrp="1"/>
          </p:cNvSpPr>
          <p:nvPr>
            <p:ph type="pic" idx="1"/>
          </p:nvPr>
        </p:nvSpPr>
        <p:spPr>
          <a:xfrm>
            <a:off x="988413" y="714102"/>
            <a:ext cx="6400799" cy="5334000"/>
          </a:xfrm>
          <a:solidFill>
            <a:schemeClr val="bg2"/>
          </a:solidFill>
          <a:ln w="76200">
            <a:solidFill>
              <a:schemeClr val="tx1"/>
            </a:solidFill>
            <a:miter lim="800000"/>
          </a:ln>
        </p:spPr>
        <p:txBody>
          <a:bodyPr rtlCol="1">
            <a:normAutofit/>
          </a:bodyPr>
          <a:lstStyle>
            <a:lvl1pPr marL="0" indent="0" algn="ctr" rtl="1">
              <a:buNone/>
              <a:defRPr sz="24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endParaRPr lang="he-IL" noProof="0" dirty="0"/>
          </a:p>
        </p:txBody>
      </p:sp>
      <p:sp>
        <p:nvSpPr>
          <p:cNvPr id="2" name="כותרת 1"/>
          <p:cNvSpPr>
            <a:spLocks noGrp="1"/>
          </p:cNvSpPr>
          <p:nvPr>
            <p:ph type="title"/>
          </p:nvPr>
        </p:nvSpPr>
        <p:spPr>
          <a:xfrm>
            <a:off x="7694612" y="1939833"/>
            <a:ext cx="3596607" cy="2667000"/>
          </a:xfrm>
        </p:spPr>
        <p:txBody>
          <a:bodyPr rtlCol="1" anchor="b">
            <a:normAutofit/>
          </a:bodyPr>
          <a:lstStyle>
            <a:lvl1pPr algn="r" rtl="1">
              <a:lnSpc>
                <a:spcPct val="90000"/>
              </a:lnSpc>
              <a:defRPr sz="3600" b="0" i="0" baseline="0">
                <a:solidFill>
                  <a:schemeClr val="tx1"/>
                </a:solidFill>
              </a:defRPr>
            </a:lvl1pPr>
          </a:lstStyle>
          <a:p>
            <a:pPr rtl="1"/>
            <a:r>
              <a:rPr lang="he-IL" noProof="0"/>
              <a:t>לחץ כדי לערוך סגנון כותרת של תבנית בסיס</a:t>
            </a:r>
            <a:endParaRPr lang="he-IL" noProof="0" dirty="0"/>
          </a:p>
        </p:txBody>
      </p:sp>
      <p:sp>
        <p:nvSpPr>
          <p:cNvPr id="4" name="מציין מיקום טקסט 3"/>
          <p:cNvSpPr>
            <a:spLocks noGrp="1"/>
          </p:cNvSpPr>
          <p:nvPr>
            <p:ph type="body" sz="half" idx="2"/>
          </p:nvPr>
        </p:nvSpPr>
        <p:spPr>
          <a:xfrm>
            <a:off x="7704221" y="4683033"/>
            <a:ext cx="3581399" cy="1371600"/>
          </a:xfrm>
        </p:spPr>
        <p:txBody>
          <a:bodyPr rtlCol="1">
            <a:normAutofit/>
          </a:bodyPr>
          <a:lstStyle>
            <a:lvl1pPr marL="0" indent="0" algn="r" rtl="1">
              <a:lnSpc>
                <a:spcPct val="90000"/>
              </a:lnSpc>
              <a:spcBef>
                <a:spcPts val="1200"/>
              </a:spcBef>
              <a:buNone/>
              <a:defRPr sz="18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תאריך 4"/>
          <p:cNvSpPr>
            <a:spLocks noGrp="1"/>
          </p:cNvSpPr>
          <p:nvPr>
            <p:ph type="dt" sz="half" idx="10"/>
          </p:nvPr>
        </p:nvSpPr>
        <p:spPr/>
        <p:txBody>
          <a:bodyPr rtlCol="1"/>
          <a:lstStyle>
            <a:lvl1pPr>
              <a:defRPr/>
            </a:lvl1pPr>
          </a:lstStyle>
          <a:p>
            <a:fld id="{0D797C58-6FD9-409C-B974-9785D604D0D3}" type="datetime8">
              <a:rPr lang="he-IL" smtClean="0"/>
              <a:pPr/>
              <a:t>08 אפריל 20</a:t>
            </a:fld>
            <a:endParaRPr lang="he-IL" dirty="0"/>
          </a:p>
        </p:txBody>
      </p:sp>
      <p:sp>
        <p:nvSpPr>
          <p:cNvPr id="6" name="מציין מיקום כותרת תחתונה 5"/>
          <p:cNvSpPr>
            <a:spLocks noGrp="1"/>
          </p:cNvSpPr>
          <p:nvPr>
            <p:ph type="ftr" sz="quarter" idx="11"/>
          </p:nvPr>
        </p:nvSpPr>
        <p:spPr/>
        <p:txBody>
          <a:bodyPr rtlCol="1"/>
          <a:lstStyle/>
          <a:p>
            <a:pPr rtl="1"/>
            <a:endParaRPr lang="he-IL" noProof="0" dirty="0"/>
          </a:p>
        </p:txBody>
      </p:sp>
      <p:sp>
        <p:nvSpPr>
          <p:cNvPr id="7" name="מציין מיקום של מספר שקופית 6"/>
          <p:cNvSpPr>
            <a:spLocks noGrp="1"/>
          </p:cNvSpPr>
          <p:nvPr>
            <p:ph type="sldNum" sz="quarter" idx="12"/>
          </p:nvPr>
        </p:nvSpPr>
        <p:spPr/>
        <p:txBody>
          <a:bodyPr rtlCol="1"/>
          <a:lstStyle/>
          <a:p>
            <a:pPr rtl="1"/>
            <a:fld id="{2A013F82-EE5E-44EE-A61D-E31C6657F26F}" type="slidenum">
              <a:rPr lang="he-IL" noProof="0"/>
              <a:pPr/>
              <a:t>‹#›</a:t>
            </a:fld>
            <a:endParaRPr lang="he-IL"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כותרת 1"/>
          <p:cNvSpPr>
            <a:spLocks noGrp="1"/>
          </p:cNvSpPr>
          <p:nvPr>
            <p:ph type="title"/>
          </p:nvPr>
        </p:nvSpPr>
        <p:spPr>
          <a:xfrm>
            <a:off x="1522413" y="381000"/>
            <a:ext cx="9144001" cy="1371600"/>
          </a:xfrm>
          <a:prstGeom prst="rect">
            <a:avLst/>
          </a:prstGeom>
        </p:spPr>
        <p:txBody>
          <a:bodyPr vert="horz" lIns="91440" tIns="45720" rIns="91440" bIns="45720"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1522413" y="1904999"/>
            <a:ext cx="9134391" cy="4114801"/>
          </a:xfrm>
          <a:prstGeom prst="rect">
            <a:avLst/>
          </a:prstGeom>
        </p:spPr>
        <p:txBody>
          <a:bodyPr vert="horz" lIns="91440" tIns="45720" rIns="91440" bIns="45720" rtlCol="1">
            <a:normAutofit/>
          </a:bodyPr>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תאריך 3"/>
          <p:cNvSpPr>
            <a:spLocks noGrp="1"/>
          </p:cNvSpPr>
          <p:nvPr>
            <p:ph type="dt" sz="half" idx="2"/>
          </p:nvPr>
        </p:nvSpPr>
        <p:spPr>
          <a:xfrm>
            <a:off x="2513012" y="6400800"/>
            <a:ext cx="1450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0B048401-D412-4A8B-948E-220992EEE568}" type="datetime8">
              <a:rPr lang="he-IL" noProof="0" smtClean="0"/>
              <a:pPr/>
              <a:t>08 אפריל 20</a:t>
            </a:fld>
            <a:endParaRPr lang="he-IL" noProof="0" dirty="0"/>
          </a:p>
        </p:txBody>
      </p:sp>
      <p:sp>
        <p:nvSpPr>
          <p:cNvPr id="5" name="מציין מיקום כותרת תחתונה 4"/>
          <p:cNvSpPr>
            <a:spLocks noGrp="1"/>
          </p:cNvSpPr>
          <p:nvPr>
            <p:ph type="ftr" sz="quarter" idx="3"/>
          </p:nvPr>
        </p:nvSpPr>
        <p:spPr>
          <a:xfrm>
            <a:off x="4113212" y="6400800"/>
            <a:ext cx="6552000" cy="276228"/>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1522413" y="6400800"/>
            <a:ext cx="838800" cy="276228"/>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2A013F82-EE5E-44EE-A61D-E31C6657F26F}" type="slidenum">
              <a:rPr lang="he-IL" noProof="0" smtClean="0"/>
              <a:pPr/>
              <a:t>‹#›</a:t>
            </a:fld>
            <a:endParaRPr lang="he-IL"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3600" kern="1200" spc="1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3838" indent="-223838" algn="r" defTabSz="914400" rtl="1"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63550" indent="-231775" algn="r" defTabSz="914400" rtl="1"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2625" indent="-219075" algn="r" defTabSz="914400" rtl="1"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57250" indent="-174625"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30288" indent="-173038" algn="r" defTabSz="914400" rtl="1"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207008"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r" defTabSz="914400" rtl="1"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tea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ctrTitle"/>
          </p:nvPr>
        </p:nvSpPr>
        <p:spPr>
          <a:xfrm>
            <a:off x="3503612" y="1628800"/>
            <a:ext cx="8229600" cy="2895600"/>
          </a:xfrm>
        </p:spPr>
        <p:txBody>
          <a:bodyPr rtlCol="1">
            <a:normAutofit fontScale="90000"/>
          </a:bodyPr>
          <a:lstStyle/>
          <a:p>
            <a:pPr rtl="1"/>
            <a:r>
              <a:rPr lang="he-IL" sz="8000" b="1" dirty="0">
                <a:latin typeface="Times New Roman" panose="02020603050405020304" pitchFamily="18" charset="0"/>
                <a:cs typeface="Times New Roman" panose="02020603050405020304" pitchFamily="18" charset="0"/>
              </a:rPr>
              <a:t>פרויקט סוף קורס</a:t>
            </a:r>
            <a:br>
              <a:rPr lang="he-IL" sz="8000" b="1" dirty="0">
                <a:latin typeface="Times New Roman" panose="02020603050405020304" pitchFamily="18" charset="0"/>
                <a:cs typeface="Times New Roman" panose="02020603050405020304" pitchFamily="18" charset="0"/>
              </a:rPr>
            </a:br>
            <a:br>
              <a:rPr lang="he-IL" sz="8000" b="1" dirty="0">
                <a:latin typeface="Times New Roman" panose="02020603050405020304" pitchFamily="18" charset="0"/>
                <a:cs typeface="Times New Roman" panose="02020603050405020304" pitchFamily="18" charset="0"/>
              </a:rPr>
            </a:br>
            <a:r>
              <a:rPr lang="he-IL" sz="8000" b="1" dirty="0">
                <a:latin typeface="Times New Roman" panose="02020603050405020304" pitchFamily="18" charset="0"/>
                <a:cs typeface="Times New Roman" panose="02020603050405020304" pitchFamily="18" charset="0"/>
              </a:rPr>
              <a:t>מבוא למדעי הנתונים</a:t>
            </a:r>
          </a:p>
        </p:txBody>
      </p:sp>
      <p:sp>
        <p:nvSpPr>
          <p:cNvPr id="4" name="כותרת משנה 3"/>
          <p:cNvSpPr>
            <a:spLocks noGrp="1"/>
          </p:cNvSpPr>
          <p:nvPr>
            <p:ph type="subTitle" idx="1"/>
          </p:nvPr>
        </p:nvSpPr>
        <p:spPr/>
        <p:txBody>
          <a:bodyPr rtlCol="1">
            <a:normAutofit lnSpcReduction="10000"/>
          </a:bodyPr>
          <a:lstStyle/>
          <a:p>
            <a:pPr rtl="1"/>
            <a:r>
              <a:rPr lang="he-IL" sz="2800" dirty="0">
                <a:latin typeface="Times New Roman" panose="02020603050405020304" pitchFamily="18" charset="0"/>
                <a:cs typeface="Times New Roman" panose="02020603050405020304" pitchFamily="18" charset="0"/>
              </a:rPr>
              <a:t>מגישים:</a:t>
            </a:r>
          </a:p>
          <a:p>
            <a:pPr rtl="1"/>
            <a:r>
              <a:rPr lang="he-IL" sz="2800" dirty="0">
                <a:latin typeface="Times New Roman" panose="02020603050405020304" pitchFamily="18" charset="0"/>
                <a:cs typeface="Times New Roman" panose="02020603050405020304" pitchFamily="18" charset="0"/>
              </a:rPr>
              <a:t>רונן וייס, 305588899</a:t>
            </a:r>
          </a:p>
          <a:p>
            <a:r>
              <a:rPr lang="he-IL" sz="2800" dirty="0">
                <a:latin typeface="Times New Roman" panose="02020603050405020304" pitchFamily="18" charset="0"/>
                <a:cs typeface="Times New Roman" panose="02020603050405020304" pitchFamily="18" charset="0"/>
              </a:rPr>
              <a:t>נתנאל באבא, 203628979</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742963" y="31806"/>
            <a:ext cx="4137671"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תוצאות חיזוי</a:t>
            </a:r>
          </a:p>
        </p:txBody>
      </p:sp>
      <p:pic>
        <p:nvPicPr>
          <p:cNvPr id="3" name="תמונה 2">
            <a:extLst>
              <a:ext uri="{FF2B5EF4-FFF2-40B4-BE49-F238E27FC236}">
                <a16:creationId xmlns:a16="http://schemas.microsoft.com/office/drawing/2014/main" id="{0DB9F478-959A-479F-A171-61CDC7545038}"/>
              </a:ext>
            </a:extLst>
          </p:cNvPr>
          <p:cNvPicPr>
            <a:picLocks noChangeAspect="1"/>
          </p:cNvPicPr>
          <p:nvPr/>
        </p:nvPicPr>
        <p:blipFill>
          <a:blip r:embed="rId3"/>
          <a:stretch>
            <a:fillRect/>
          </a:stretch>
        </p:blipFill>
        <p:spPr>
          <a:xfrm>
            <a:off x="477788" y="1700808"/>
            <a:ext cx="6829425" cy="4829175"/>
          </a:xfrm>
          <a:prstGeom prst="rect">
            <a:avLst/>
          </a:prstGeom>
        </p:spPr>
      </p:pic>
      <p:sp>
        <p:nvSpPr>
          <p:cNvPr id="9" name="מלבן 8">
            <a:extLst>
              <a:ext uri="{FF2B5EF4-FFF2-40B4-BE49-F238E27FC236}">
                <a16:creationId xmlns:a16="http://schemas.microsoft.com/office/drawing/2014/main" id="{87412179-8065-4ECC-897E-78DBEDD544B8}"/>
              </a:ext>
            </a:extLst>
          </p:cNvPr>
          <p:cNvSpPr/>
          <p:nvPr/>
        </p:nvSpPr>
        <p:spPr>
          <a:xfrm>
            <a:off x="8237455" y="1988840"/>
            <a:ext cx="3619902"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טבלה ל0%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מלבן 9">
            <a:extLst>
              <a:ext uri="{FF2B5EF4-FFF2-40B4-BE49-F238E27FC236}">
                <a16:creationId xmlns:a16="http://schemas.microsoft.com/office/drawing/2014/main" id="{7025C8C1-35C6-4399-85D1-3E0A2C343632}"/>
              </a:ext>
            </a:extLst>
          </p:cNvPr>
          <p:cNvSpPr/>
          <p:nvPr/>
        </p:nvSpPr>
        <p:spPr>
          <a:xfrm>
            <a:off x="8223058" y="4437112"/>
            <a:ext cx="3619902" cy="769441"/>
          </a:xfrm>
          <a:prstGeom prst="rect">
            <a:avLst/>
          </a:prstGeom>
          <a:noFill/>
        </p:spPr>
        <p:txBody>
          <a:bodyPr wrap="none" lIns="91440" tIns="45720" rIns="91440" bIns="45720">
            <a:spAutoFit/>
          </a:bodyPr>
          <a:lstStyle/>
          <a:p>
            <a:pPr algn="ctr"/>
            <a:r>
              <a:rPr lang="he-IL"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טבלה ל5% הפרש</a:t>
            </a:r>
            <a:endPar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pic>
        <p:nvPicPr>
          <p:cNvPr id="2" name="תמונה 1">
            <a:extLst>
              <a:ext uri="{FF2B5EF4-FFF2-40B4-BE49-F238E27FC236}">
                <a16:creationId xmlns:a16="http://schemas.microsoft.com/office/drawing/2014/main" id="{B5D88219-3628-458B-92EA-757FEA37A0F0}"/>
              </a:ext>
            </a:extLst>
          </p:cNvPr>
          <p:cNvPicPr>
            <a:picLocks noChangeAspect="1"/>
          </p:cNvPicPr>
          <p:nvPr/>
        </p:nvPicPr>
        <p:blipFill>
          <a:blip r:embed="rId3"/>
          <a:stretch>
            <a:fillRect/>
          </a:stretch>
        </p:blipFill>
        <p:spPr>
          <a:xfrm>
            <a:off x="2061964" y="1628800"/>
            <a:ext cx="8516640" cy="4739893"/>
          </a:xfrm>
          <a:prstGeom prst="rect">
            <a:avLst/>
          </a:prstGeom>
        </p:spPr>
      </p:pic>
      <p:sp>
        <p:nvSpPr>
          <p:cNvPr id="5" name="מלבן 4">
            <a:extLst>
              <a:ext uri="{FF2B5EF4-FFF2-40B4-BE49-F238E27FC236}">
                <a16:creationId xmlns:a16="http://schemas.microsoft.com/office/drawing/2014/main" id="{1133A396-A15D-4F05-B7C6-03B7EEEDDF06}"/>
              </a:ext>
            </a:extLst>
          </p:cNvPr>
          <p:cNvSpPr/>
          <p:nvPr/>
        </p:nvSpPr>
        <p:spPr>
          <a:xfrm>
            <a:off x="2133972" y="1052736"/>
            <a:ext cx="4320481" cy="461665"/>
          </a:xfrm>
          <a:prstGeom prst="rect">
            <a:avLst/>
          </a:prstGeom>
          <a:noFill/>
        </p:spPr>
        <p:txBody>
          <a:bodyPr wrap="square" lIns="91440" tIns="45720" rIns="91440" bIns="45720">
            <a:spAutoFit/>
          </a:bodyPr>
          <a:lstStyle/>
          <a:p>
            <a:pPr lvl="1"/>
            <a:r>
              <a:rPr lang="he-IL" sz="2400" dirty="0">
                <a:latin typeface="The Serif Hand Light" panose="020B0604020202020204" pitchFamily="66" charset="0"/>
                <a:cs typeface="Times New Roman" panose="02020603050405020304" pitchFamily="18" charset="0"/>
              </a:rPr>
              <a:t>כמה מאמנים הוחלפו בכל שנה?</a:t>
            </a:r>
          </a:p>
        </p:txBody>
      </p:sp>
    </p:spTree>
    <p:extLst>
      <p:ext uri="{BB962C8B-B14F-4D97-AF65-F5344CB8AC3E}">
        <p14:creationId xmlns:p14="http://schemas.microsoft.com/office/powerpoint/2010/main" val="144232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989956" y="1052736"/>
            <a:ext cx="439248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פיטורים היו לכל אחוז הצלחה?</a:t>
            </a:r>
          </a:p>
        </p:txBody>
      </p:sp>
      <p:pic>
        <p:nvPicPr>
          <p:cNvPr id="3" name="תמונה 2">
            <a:extLst>
              <a:ext uri="{FF2B5EF4-FFF2-40B4-BE49-F238E27FC236}">
                <a16:creationId xmlns:a16="http://schemas.microsoft.com/office/drawing/2014/main" id="{76F61734-C6AE-4F9D-982C-4BFF36E50708}"/>
              </a:ext>
            </a:extLst>
          </p:cNvPr>
          <p:cNvPicPr>
            <a:picLocks noChangeAspect="1"/>
          </p:cNvPicPr>
          <p:nvPr/>
        </p:nvPicPr>
        <p:blipFill>
          <a:blip r:embed="rId3"/>
          <a:stretch>
            <a:fillRect/>
          </a:stretch>
        </p:blipFill>
        <p:spPr>
          <a:xfrm>
            <a:off x="2070843" y="1639562"/>
            <a:ext cx="8488065" cy="4741766"/>
          </a:xfrm>
          <a:prstGeom prst="rect">
            <a:avLst/>
          </a:prstGeom>
        </p:spPr>
      </p:pic>
    </p:spTree>
    <p:extLst>
      <p:ext uri="{BB962C8B-B14F-4D97-AF65-F5344CB8AC3E}">
        <p14:creationId xmlns:p14="http://schemas.microsoft.com/office/powerpoint/2010/main" val="381969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7669CD2-6D96-4064-B5EA-92C4455FE14E}"/>
              </a:ext>
            </a:extLst>
          </p:cNvPr>
          <p:cNvPicPr>
            <a:picLocks noChangeAspect="1"/>
          </p:cNvPicPr>
          <p:nvPr/>
        </p:nvPicPr>
        <p:blipFill>
          <a:blip r:embed="rId3"/>
          <a:stretch>
            <a:fillRect/>
          </a:stretch>
        </p:blipFill>
        <p:spPr>
          <a:xfrm>
            <a:off x="1827675" y="1705815"/>
            <a:ext cx="9019265" cy="4675513"/>
          </a:xfrm>
          <a:prstGeom prst="rect">
            <a:avLst/>
          </a:prstGeom>
        </p:spPr>
      </p:pic>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7920880"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(לפי כמות)</a:t>
            </a:r>
          </a:p>
        </p:txBody>
      </p:sp>
    </p:spTree>
    <p:extLst>
      <p:ext uri="{BB962C8B-B14F-4D97-AF65-F5344CB8AC3E}">
        <p14:creationId xmlns:p14="http://schemas.microsoft.com/office/powerpoint/2010/main" val="2925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835292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כמה החלפות הצליחו וכמה נכשלו בחלוקה לפי אחוז הפרש (לפי אחוזים)</a:t>
            </a:r>
          </a:p>
        </p:txBody>
      </p:sp>
      <p:pic>
        <p:nvPicPr>
          <p:cNvPr id="3" name="תמונה 2">
            <a:extLst>
              <a:ext uri="{FF2B5EF4-FFF2-40B4-BE49-F238E27FC236}">
                <a16:creationId xmlns:a16="http://schemas.microsoft.com/office/drawing/2014/main" id="{8A3B65AF-BFDA-4B7A-8B69-C8E6EB636FCF}"/>
              </a:ext>
            </a:extLst>
          </p:cNvPr>
          <p:cNvPicPr>
            <a:picLocks noChangeAspect="1"/>
          </p:cNvPicPr>
          <p:nvPr/>
        </p:nvPicPr>
        <p:blipFill>
          <a:blip r:embed="rId3"/>
          <a:stretch>
            <a:fillRect/>
          </a:stretch>
        </p:blipFill>
        <p:spPr>
          <a:xfrm>
            <a:off x="2043980" y="1700808"/>
            <a:ext cx="8658944" cy="4714973"/>
          </a:xfrm>
          <a:prstGeom prst="rect">
            <a:avLst/>
          </a:prstGeom>
        </p:spPr>
      </p:pic>
    </p:spTree>
    <p:extLst>
      <p:ext uri="{BB962C8B-B14F-4D97-AF65-F5344CB8AC3E}">
        <p14:creationId xmlns:p14="http://schemas.microsoft.com/office/powerpoint/2010/main" val="8346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p>
        </p:txBody>
      </p:sp>
      <p:sp>
        <p:nvSpPr>
          <p:cNvPr id="5" name="מלבן 4">
            <a:extLst>
              <a:ext uri="{FF2B5EF4-FFF2-40B4-BE49-F238E27FC236}">
                <a16:creationId xmlns:a16="http://schemas.microsoft.com/office/drawing/2014/main" id="{1133A396-A15D-4F05-B7C6-03B7EEEDDF06}"/>
              </a:ext>
            </a:extLst>
          </p:cNvPr>
          <p:cNvSpPr/>
          <p:nvPr/>
        </p:nvSpPr>
        <p:spPr>
          <a:xfrm>
            <a:off x="1845940" y="1052736"/>
            <a:ext cx="5832648" cy="461665"/>
          </a:xfrm>
          <a:prstGeom prst="rect">
            <a:avLst/>
          </a:prstGeom>
          <a:noFill/>
        </p:spPr>
        <p:txBody>
          <a:bodyPr wrap="square" lIns="91440" tIns="45720" rIns="91440" bIns="45720">
            <a:spAutoFit/>
          </a:bodyPr>
          <a:lstStyle/>
          <a:p>
            <a:pPr lvl="1"/>
            <a:r>
              <a:rPr lang="he-IL" sz="2400" dirty="0">
                <a:latin typeface="Times New Roman" panose="02020603050405020304" pitchFamily="18" charset="0"/>
                <a:cs typeface="Times New Roman" panose="02020603050405020304" pitchFamily="18" charset="0"/>
              </a:rPr>
              <a:t>חלוקת ההצלחות לפי שנים (בהפרש של 0% ו5%)</a:t>
            </a:r>
          </a:p>
        </p:txBody>
      </p:sp>
      <p:pic>
        <p:nvPicPr>
          <p:cNvPr id="2" name="תמונה 1">
            <a:extLst>
              <a:ext uri="{FF2B5EF4-FFF2-40B4-BE49-F238E27FC236}">
                <a16:creationId xmlns:a16="http://schemas.microsoft.com/office/drawing/2014/main" id="{AA1E9D5B-E036-43D6-AA36-6A77B718A0CD}"/>
              </a:ext>
            </a:extLst>
          </p:cNvPr>
          <p:cNvPicPr>
            <a:picLocks noChangeAspect="1"/>
          </p:cNvPicPr>
          <p:nvPr/>
        </p:nvPicPr>
        <p:blipFill>
          <a:blip r:embed="rId3"/>
          <a:stretch>
            <a:fillRect/>
          </a:stretch>
        </p:blipFill>
        <p:spPr>
          <a:xfrm>
            <a:off x="1845940" y="1628800"/>
            <a:ext cx="9029650" cy="4799972"/>
          </a:xfrm>
          <a:prstGeom prst="rect">
            <a:avLst/>
          </a:prstGeom>
        </p:spPr>
      </p:pic>
    </p:spTree>
    <p:extLst>
      <p:ext uri="{BB962C8B-B14F-4D97-AF65-F5344CB8AC3E}">
        <p14:creationId xmlns:p14="http://schemas.microsoft.com/office/powerpoint/2010/main" val="360779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ניתן לראות כי לאורך השנים ישנם יותר פיטורים של מאמנים בקבוצות בליגה. אנו מניחים כי דבר זה נובע בעקבות שינוי בהלך הרוח המשתנה לפי השנים (אדם שביצועיו ירודים ככל הנראה לא יצליח, תפיסה של השנים האחרונות).</a:t>
            </a:r>
          </a:p>
          <a:p>
            <a:r>
              <a:rPr lang="he-IL" dirty="0">
                <a:latin typeface="Times New Roman" panose="02020603050405020304" pitchFamily="18" charset="0"/>
                <a:cs typeface="Times New Roman" panose="02020603050405020304" pitchFamily="18" charset="0"/>
              </a:rPr>
              <a:t>ככל שיש יותר פיטורים לא בהכרח שאחוזי וכמות ההצלחות גדלה, גם בשינוי בין שני ההפרשים (0% ו5%). לפי הנתונים ניתן לראות כי רוב הפיטורים קורים לאחר מספר משחקים מצומצם מאוד שאחוז ההצלחה נמוך שכנראה מחליטים להחליף את המאמן בלקיחת סיכון לגבי המאמן הבא. קורה מצבים גם שהמאמן השני מוחלף והשלישי גם כן כך שאחוזי ההצלחה הם מול מעט מאוד משחקים הקיימים בעונה.</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41890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באופן חד משמעי ניתן לומר שאם ההחלפה מתבצעת בתחילת העונה ככל הנראה היא תתבצע בשלבים הראשונים של העונה והמאמן הבא ישפר את אחוזי הצלחתו מכיוון שיש לו יותר משחקים לשיפור אחוז הצלחתו לעומת קודמו. גם באופן פסיכולוגי שמאמן חדש מגיע יש לו רצון להוכיח את עצמו ולכן </a:t>
            </a:r>
            <a:r>
              <a:rPr lang="he-IL" dirty="0" err="1">
                <a:latin typeface="Times New Roman" panose="02020603050405020304" pitchFamily="18" charset="0"/>
                <a:cs typeface="Times New Roman" panose="02020603050405020304" pitchFamily="18" charset="0"/>
              </a:rPr>
              <a:t>ישאוף</a:t>
            </a:r>
            <a:r>
              <a:rPr lang="he-IL" dirty="0">
                <a:latin typeface="Times New Roman" panose="02020603050405020304" pitchFamily="18" charset="0"/>
                <a:cs typeface="Times New Roman" panose="02020603050405020304" pitchFamily="18" charset="0"/>
              </a:rPr>
              <a:t> לשפר את אחוז הצלחתו למקסימום הניתן.</a:t>
            </a:r>
          </a:p>
        </p:txBody>
      </p:sp>
      <p:sp>
        <p:nvSpPr>
          <p:cNvPr id="4" name="מלבן 3">
            <a:extLst>
              <a:ext uri="{FF2B5EF4-FFF2-40B4-BE49-F238E27FC236}">
                <a16:creationId xmlns:a16="http://schemas.microsoft.com/office/drawing/2014/main" id="{CE2849DA-7348-4A16-A747-95C52780E045}"/>
              </a:ext>
            </a:extLst>
          </p:cNvPr>
          <p:cNvSpPr/>
          <p:nvPr/>
        </p:nvSpPr>
        <p:spPr>
          <a:xfrm>
            <a:off x="9471000" y="31806"/>
            <a:ext cx="2409634"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מסקנות</a:t>
            </a:r>
          </a:p>
        </p:txBody>
      </p:sp>
    </p:spTree>
    <p:extLst>
      <p:ext uri="{BB962C8B-B14F-4D97-AF65-F5344CB8AC3E}">
        <p14:creationId xmlns:p14="http://schemas.microsoft.com/office/powerpoint/2010/main" val="310982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שאלת המחקר הייתה "האם משתלם לפטר מאמן באמצע העונה בליגת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 והתשובה הינה שיש זמנים מסוימים בעונה שכן משתלם לפטר את המאמן וגם מה מוגדר מבחינת הבעלים כהצלחה בעת פיטור מאמן.</a:t>
            </a:r>
          </a:p>
          <a:p>
            <a:r>
              <a:rPr lang="he-IL" dirty="0">
                <a:latin typeface="Times New Roman" panose="02020603050405020304" pitchFamily="18" charset="0"/>
                <a:cs typeface="Times New Roman" panose="02020603050405020304" pitchFamily="18" charset="0"/>
              </a:rPr>
              <a:t>במידה ומספר המשחקים הינו פחות משליש מסך כל המשחקים ומאזן המאמן הינו נמוך יש סיכוי סביר שההחלפה תהה יעילה ואחוז ההצלחה של המאמן הבא יהיה טוב מהמאמן הקודם.</a:t>
            </a:r>
          </a:p>
          <a:p>
            <a:r>
              <a:rPr lang="he-IL" dirty="0">
                <a:latin typeface="Times New Roman" panose="02020603050405020304" pitchFamily="18" charset="0"/>
                <a:cs typeface="Times New Roman" panose="02020603050405020304" pitchFamily="18" charset="0"/>
              </a:rPr>
              <a:t>ככל שיש יותר חילופים במהלך השנה של מאמנים אחוזי הסיכוי להצלחה גדלים גם כן.</a:t>
            </a:r>
          </a:p>
        </p:txBody>
      </p:sp>
      <p:sp>
        <p:nvSpPr>
          <p:cNvPr id="4" name="מלבן 3">
            <a:extLst>
              <a:ext uri="{FF2B5EF4-FFF2-40B4-BE49-F238E27FC236}">
                <a16:creationId xmlns:a16="http://schemas.microsoft.com/office/drawing/2014/main" id="{CE2849DA-7348-4A16-A747-95C52780E045}"/>
              </a:ext>
            </a:extLst>
          </p:cNvPr>
          <p:cNvSpPr/>
          <p:nvPr/>
        </p:nvSpPr>
        <p:spPr>
          <a:xfrm>
            <a:off x="9964724" y="31806"/>
            <a:ext cx="191591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a:t>
            </a:r>
          </a:p>
        </p:txBody>
      </p:sp>
    </p:spTree>
    <p:extLst>
      <p:ext uri="{BB962C8B-B14F-4D97-AF65-F5344CB8AC3E}">
        <p14:creationId xmlns:p14="http://schemas.microsoft.com/office/powerpoint/2010/main" val="9277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הנתונים הינם מעטים אך ממצים מאוד את המסקנות לגבי 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במידה והיו יותר נתונים היינו מגיעים למסקנות רבות יותר.</a:t>
            </a:r>
          </a:p>
          <a:p>
            <a:r>
              <a:rPr lang="he-IL" dirty="0">
                <a:latin typeface="Times New Roman" panose="02020603050405020304" pitchFamily="18" charset="0"/>
                <a:cs typeface="Times New Roman" panose="02020603050405020304" pitchFamily="18" charset="0"/>
              </a:rPr>
              <a:t>שאלת המחקר תלויה בהנחות יסוד שלפעמים לא ניתן להניח במהלך העונה אבל ניתן להבין מתי דפוס של פיטורי מאמן יכולים להצליח ומתי סביר שלא.</a:t>
            </a:r>
          </a:p>
          <a:p>
            <a:r>
              <a:rPr lang="he-IL" dirty="0">
                <a:latin typeface="Times New Roman" panose="02020603050405020304" pitchFamily="18" charset="0"/>
                <a:cs typeface="Times New Roman" panose="02020603050405020304" pitchFamily="18" charset="0"/>
              </a:rPr>
              <a:t>הדגש בעבודה היה יותר על הזחלן והנתונים ופחות על החיזוי, אנו מאמינים שבאם היה מידע נוסף תוצאות החיזוי היו גדלות משמעותית וכך גם מסקנות מדויקות יותר.</a:t>
            </a:r>
          </a:p>
        </p:txBody>
      </p:sp>
      <p:sp>
        <p:nvSpPr>
          <p:cNvPr id="4" name="מלבן 3">
            <a:extLst>
              <a:ext uri="{FF2B5EF4-FFF2-40B4-BE49-F238E27FC236}">
                <a16:creationId xmlns:a16="http://schemas.microsoft.com/office/drawing/2014/main" id="{CE2849DA-7348-4A16-A747-95C52780E045}"/>
              </a:ext>
            </a:extLst>
          </p:cNvPr>
          <p:cNvSpPr/>
          <p:nvPr/>
        </p:nvSpPr>
        <p:spPr>
          <a:xfrm>
            <a:off x="5744018" y="31806"/>
            <a:ext cx="6136616"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סיכום בנימה אישית</a:t>
            </a:r>
          </a:p>
        </p:txBody>
      </p:sp>
    </p:spTree>
    <p:extLst>
      <p:ext uri="{BB962C8B-B14F-4D97-AF65-F5344CB8AC3E}">
        <p14:creationId xmlns:p14="http://schemas.microsoft.com/office/powerpoint/2010/main" val="1895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2535328" y="3140968"/>
            <a:ext cx="7118167" cy="1666529"/>
          </a:xfrm>
        </p:spPr>
        <p:txBody>
          <a:bodyPr rtlCol="1">
            <a:normAutofit/>
          </a:bodyPr>
          <a:lstStyle/>
          <a:p>
            <a:pPr marL="0" indent="0" rtl="1">
              <a:buNone/>
            </a:pPr>
            <a:r>
              <a:rPr lang="he-IL" sz="2800" dirty="0">
                <a:latin typeface="Times New Roman" panose="02020603050405020304" pitchFamily="18" charset="0"/>
                <a:cs typeface="Times New Roman" panose="02020603050405020304" pitchFamily="18" charset="0"/>
              </a:rPr>
              <a:t>האם משתלם לפטר מאמן באמצע העונה בליגת ה-</a:t>
            </a:r>
            <a:r>
              <a:rPr lang="en-US" sz="2800" dirty="0">
                <a:latin typeface="Times New Roman" panose="02020603050405020304" pitchFamily="18" charset="0"/>
                <a:cs typeface="Times New Roman" panose="02020603050405020304" pitchFamily="18" charset="0"/>
              </a:rPr>
              <a:t>?NBA</a:t>
            </a:r>
            <a:endParaRPr lang="he-IL" sz="2800" dirty="0">
              <a:latin typeface="Times New Roman" panose="02020603050405020304" pitchFamily="18" charset="0"/>
              <a:cs typeface="Times New Roman" panose="02020603050405020304" pitchFamily="18" charset="0"/>
            </a:endParaRPr>
          </a:p>
        </p:txBody>
      </p:sp>
      <p:sp>
        <p:nvSpPr>
          <p:cNvPr id="2" name="מלבן 1">
            <a:extLst>
              <a:ext uri="{FF2B5EF4-FFF2-40B4-BE49-F238E27FC236}">
                <a16:creationId xmlns:a16="http://schemas.microsoft.com/office/drawing/2014/main" id="{49486A7C-097F-4344-A6DB-C9F70AA53EDE}"/>
              </a:ext>
            </a:extLst>
          </p:cNvPr>
          <p:cNvSpPr/>
          <p:nvPr/>
        </p:nvSpPr>
        <p:spPr>
          <a:xfrm>
            <a:off x="3790156" y="1681067"/>
            <a:ext cx="434606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שאלת המחקר</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3444491" y="2875002"/>
            <a:ext cx="5299849"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תודה על הקריאה</a:t>
            </a:r>
          </a:p>
        </p:txBody>
      </p:sp>
    </p:spTree>
    <p:extLst>
      <p:ext uri="{BB962C8B-B14F-4D97-AF65-F5344CB8AC3E}">
        <p14:creationId xmlns:p14="http://schemas.microsoft.com/office/powerpoint/2010/main" val="117746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4912042" y="2875002"/>
            <a:ext cx="2364750"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נספחים</a:t>
            </a:r>
          </a:p>
        </p:txBody>
      </p:sp>
    </p:spTree>
    <p:extLst>
      <p:ext uri="{BB962C8B-B14F-4D97-AF65-F5344CB8AC3E}">
        <p14:creationId xmlns:p14="http://schemas.microsoft.com/office/powerpoint/2010/main" val="221451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תמונה 7">
            <a:extLst>
              <a:ext uri="{FF2B5EF4-FFF2-40B4-BE49-F238E27FC236}">
                <a16:creationId xmlns:a16="http://schemas.microsoft.com/office/drawing/2014/main" id="{95E1FC7E-EF40-45FD-8C25-4BD5E9D50E06}"/>
              </a:ext>
            </a:extLst>
          </p:cNvPr>
          <p:cNvPicPr>
            <a:picLocks noChangeAspect="1"/>
          </p:cNvPicPr>
          <p:nvPr/>
        </p:nvPicPr>
        <p:blipFill>
          <a:blip r:embed="rId3"/>
          <a:stretch>
            <a:fillRect/>
          </a:stretch>
        </p:blipFill>
        <p:spPr>
          <a:xfrm>
            <a:off x="549796" y="404664"/>
            <a:ext cx="4154232" cy="5229200"/>
          </a:xfrm>
          <a:prstGeom prst="rect">
            <a:avLst/>
          </a:prstGeom>
        </p:spPr>
      </p:pic>
      <p:pic>
        <p:nvPicPr>
          <p:cNvPr id="9" name="תמונה 8">
            <a:extLst>
              <a:ext uri="{FF2B5EF4-FFF2-40B4-BE49-F238E27FC236}">
                <a16:creationId xmlns:a16="http://schemas.microsoft.com/office/drawing/2014/main" id="{D5D1FF5B-F501-4407-9431-A35BC4606E2C}"/>
              </a:ext>
            </a:extLst>
          </p:cNvPr>
          <p:cNvPicPr>
            <a:picLocks noChangeAspect="1"/>
          </p:cNvPicPr>
          <p:nvPr/>
        </p:nvPicPr>
        <p:blipFill>
          <a:blip r:embed="rId4"/>
          <a:stretch>
            <a:fillRect/>
          </a:stretch>
        </p:blipFill>
        <p:spPr>
          <a:xfrm>
            <a:off x="5086300" y="1484784"/>
            <a:ext cx="6734175" cy="5010150"/>
          </a:xfrm>
          <a:prstGeom prst="rect">
            <a:avLst/>
          </a:prstGeom>
        </p:spPr>
      </p:pic>
    </p:spTree>
    <p:extLst>
      <p:ext uri="{BB962C8B-B14F-4D97-AF65-F5344CB8AC3E}">
        <p14:creationId xmlns:p14="http://schemas.microsoft.com/office/powerpoint/2010/main" val="4226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661979" y="31806"/>
            <a:ext cx="4218655"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Crawler.py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2BE1F859-0DAE-4FA0-9D1C-2A7503409286}"/>
              </a:ext>
            </a:extLst>
          </p:cNvPr>
          <p:cNvPicPr>
            <a:picLocks noChangeAspect="1"/>
          </p:cNvPicPr>
          <p:nvPr/>
        </p:nvPicPr>
        <p:blipFill>
          <a:blip r:embed="rId3"/>
          <a:stretch>
            <a:fillRect/>
          </a:stretch>
        </p:blipFill>
        <p:spPr>
          <a:xfrm>
            <a:off x="3246437" y="1724025"/>
            <a:ext cx="5695950" cy="3409950"/>
          </a:xfrm>
          <a:prstGeom prst="rect">
            <a:avLst/>
          </a:prstGeom>
        </p:spPr>
      </p:pic>
    </p:spTree>
    <p:extLst>
      <p:ext uri="{BB962C8B-B14F-4D97-AF65-F5344CB8AC3E}">
        <p14:creationId xmlns:p14="http://schemas.microsoft.com/office/powerpoint/2010/main" val="47178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DC77BCE4-97AB-4524-BF28-BC144B06D032}"/>
              </a:ext>
            </a:extLst>
          </p:cNvPr>
          <p:cNvPicPr>
            <a:picLocks noChangeAspect="1"/>
          </p:cNvPicPr>
          <p:nvPr/>
        </p:nvPicPr>
        <p:blipFill>
          <a:blip r:embed="rId3"/>
          <a:stretch>
            <a:fillRect/>
          </a:stretch>
        </p:blipFill>
        <p:spPr>
          <a:xfrm>
            <a:off x="314497" y="1052736"/>
            <a:ext cx="8923534" cy="5004593"/>
          </a:xfrm>
          <a:prstGeom prst="rect">
            <a:avLst/>
          </a:prstGeom>
        </p:spPr>
      </p:pic>
      <p:pic>
        <p:nvPicPr>
          <p:cNvPr id="5" name="תמונה 4">
            <a:extLst>
              <a:ext uri="{FF2B5EF4-FFF2-40B4-BE49-F238E27FC236}">
                <a16:creationId xmlns:a16="http://schemas.microsoft.com/office/drawing/2014/main" id="{9E6E694A-48A4-4E07-AC78-A1E7518F431D}"/>
              </a:ext>
            </a:extLst>
          </p:cNvPr>
          <p:cNvPicPr>
            <a:picLocks noChangeAspect="1"/>
          </p:cNvPicPr>
          <p:nvPr/>
        </p:nvPicPr>
        <p:blipFill>
          <a:blip r:embed="rId4"/>
          <a:stretch>
            <a:fillRect/>
          </a:stretch>
        </p:blipFill>
        <p:spPr>
          <a:xfrm>
            <a:off x="4942284" y="2924944"/>
            <a:ext cx="6859539" cy="3609832"/>
          </a:xfrm>
          <a:prstGeom prst="rect">
            <a:avLst/>
          </a:prstGeom>
        </p:spPr>
      </p:pic>
    </p:spTree>
    <p:extLst>
      <p:ext uri="{BB962C8B-B14F-4D97-AF65-F5344CB8AC3E}">
        <p14:creationId xmlns:p14="http://schemas.microsoft.com/office/powerpoint/2010/main" val="121590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4164291" y="31806"/>
            <a:ext cx="7716343"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Data_preperation.py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B8273262-379F-4487-9A4E-D01C9DE994E8}"/>
              </a:ext>
            </a:extLst>
          </p:cNvPr>
          <p:cNvPicPr>
            <a:picLocks noChangeAspect="1"/>
          </p:cNvPicPr>
          <p:nvPr/>
        </p:nvPicPr>
        <p:blipFill>
          <a:blip r:embed="rId3"/>
          <a:stretch>
            <a:fillRect/>
          </a:stretch>
        </p:blipFill>
        <p:spPr>
          <a:xfrm>
            <a:off x="1722437" y="1484784"/>
            <a:ext cx="8743950" cy="4848225"/>
          </a:xfrm>
          <a:prstGeom prst="rect">
            <a:avLst/>
          </a:prstGeom>
        </p:spPr>
      </p:pic>
    </p:spTree>
    <p:extLst>
      <p:ext uri="{BB962C8B-B14F-4D97-AF65-F5344CB8AC3E}">
        <p14:creationId xmlns:p14="http://schemas.microsoft.com/office/powerpoint/2010/main" val="285218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0A93E96D-721E-4A52-B0A3-40C901A881F9}"/>
              </a:ext>
            </a:extLst>
          </p:cNvPr>
          <p:cNvPicPr>
            <a:picLocks noChangeAspect="1"/>
          </p:cNvPicPr>
          <p:nvPr/>
        </p:nvPicPr>
        <p:blipFill>
          <a:blip r:embed="rId3"/>
          <a:stretch>
            <a:fillRect/>
          </a:stretch>
        </p:blipFill>
        <p:spPr>
          <a:xfrm>
            <a:off x="1197868" y="1268760"/>
            <a:ext cx="10172700" cy="5410200"/>
          </a:xfrm>
          <a:prstGeom prst="rect">
            <a:avLst/>
          </a:prstGeom>
        </p:spPr>
      </p:pic>
    </p:spTree>
    <p:extLst>
      <p:ext uri="{BB962C8B-B14F-4D97-AF65-F5344CB8AC3E}">
        <p14:creationId xmlns:p14="http://schemas.microsoft.com/office/powerpoint/2010/main" val="9849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3491798" y="31806"/>
            <a:ext cx="8388836" cy="1107996"/>
          </a:xfrm>
          <a:prstGeom prst="rect">
            <a:avLst/>
          </a:prstGeom>
          <a:noFill/>
        </p:spPr>
        <p:txBody>
          <a:bodyPr wrap="none" lIns="91440" tIns="45720" rIns="91440" bIns="45720">
            <a:spAutoFit/>
          </a:bodyPr>
          <a:lstStyle/>
          <a:p>
            <a:r>
              <a:rPr lang="en-US"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Data_For_Estimate.py</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תמונה 1">
            <a:extLst>
              <a:ext uri="{FF2B5EF4-FFF2-40B4-BE49-F238E27FC236}">
                <a16:creationId xmlns:a16="http://schemas.microsoft.com/office/drawing/2014/main" id="{C930D624-5E78-4B93-9697-BC37A6A7D413}"/>
              </a:ext>
            </a:extLst>
          </p:cNvPr>
          <p:cNvPicPr>
            <a:picLocks noChangeAspect="1"/>
          </p:cNvPicPr>
          <p:nvPr/>
        </p:nvPicPr>
        <p:blipFill>
          <a:blip r:embed="rId3"/>
          <a:stretch>
            <a:fillRect/>
          </a:stretch>
        </p:blipFill>
        <p:spPr>
          <a:xfrm>
            <a:off x="3322637" y="1988840"/>
            <a:ext cx="5543550" cy="4143375"/>
          </a:xfrm>
          <a:prstGeom prst="rect">
            <a:avLst/>
          </a:prstGeom>
        </p:spPr>
      </p:pic>
    </p:spTree>
    <p:extLst>
      <p:ext uri="{BB962C8B-B14F-4D97-AF65-F5344CB8AC3E}">
        <p14:creationId xmlns:p14="http://schemas.microsoft.com/office/powerpoint/2010/main" val="12209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בשלב הראשון בנינו זחלן שמביא את נתוני המאמנים מהאתר המצורף מטה מהעונה הראשונה (1946) ועד לעונה האחרונה שהושלמה ב 2019: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r:id="rId3"/>
              </a:rPr>
              <a:t>https://www.basketball-reference.com/teams/</a:t>
            </a:r>
            <a:endParaRPr lang="en-US" dirty="0">
              <a:latin typeface="Times New Roman" panose="02020603050405020304" pitchFamily="18" charset="0"/>
              <a:cs typeface="Times New Roman" panose="02020603050405020304" pitchFamily="18" charset="0"/>
            </a:endParaRPr>
          </a:p>
          <a:p>
            <a:r>
              <a:rPr lang="he-IL" dirty="0">
                <a:latin typeface="Times New Roman" panose="02020603050405020304" pitchFamily="18" charset="0"/>
                <a:cs typeface="Times New Roman" panose="02020603050405020304" pitchFamily="18" charset="0"/>
              </a:rPr>
              <a:t>המידע סודר ב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עבור כל קבוצה בנפרד.</a:t>
            </a:r>
          </a:p>
          <a:p>
            <a:r>
              <a:rPr lang="he-IL" dirty="0">
                <a:latin typeface="Times New Roman" panose="02020603050405020304" pitchFamily="18" charset="0"/>
                <a:cs typeface="Times New Roman" panose="02020603050405020304" pitchFamily="18" charset="0"/>
              </a:rPr>
              <a:t>המידע סודר לפי שנים – כל מאמן קיבל עמודה על שמו, המאזן שלו, כמות </a:t>
            </a:r>
            <a:r>
              <a:rPr lang="he-IL" dirty="0" err="1">
                <a:latin typeface="Times New Roman" panose="02020603050405020304" pitchFamily="18" charset="0"/>
                <a:cs typeface="Times New Roman" panose="02020603050405020304" pitchFamily="18" charset="0"/>
              </a:rPr>
              <a:t>הנצחונות</a:t>
            </a:r>
            <a:r>
              <a:rPr lang="he-IL" dirty="0">
                <a:latin typeface="Times New Roman" panose="02020603050405020304" pitchFamily="18" charset="0"/>
                <a:cs typeface="Times New Roman" panose="02020603050405020304" pitchFamily="18" charset="0"/>
              </a:rPr>
              <a:t>, כמות ההפסדים ואחוז ההצלחה שלו. סה"כ 5 עמודות </a:t>
            </a:r>
            <a:r>
              <a:rPr lang="en-US" dirty="0">
                <a:latin typeface="Times New Roman" panose="02020603050405020304" pitchFamily="18" charset="0"/>
                <a:cs typeface="Times New Roman" panose="02020603050405020304" pitchFamily="18" charset="0"/>
              </a:rPr>
              <a:t>X</a:t>
            </a:r>
            <a:r>
              <a:rPr lang="he-IL" dirty="0">
                <a:latin typeface="Times New Roman" panose="02020603050405020304" pitchFamily="18" charset="0"/>
                <a:cs typeface="Times New Roman" panose="02020603050405020304" pitchFamily="18" charset="0"/>
              </a:rPr>
              <a:t> מקסימום 4 מאמנים לקבוצה בעונה = 20 עמודות בקבצי המידע הראשוניים.</a:t>
            </a:r>
          </a:p>
          <a:p>
            <a:r>
              <a:rPr lang="he-IL" dirty="0">
                <a:latin typeface="Times New Roman" panose="02020603050405020304" pitchFamily="18" charset="0"/>
                <a:cs typeface="Times New Roman" panose="02020603050405020304" pitchFamily="18" charset="0"/>
              </a:rPr>
              <a:t>איחדנו את כלל המידע ב</a:t>
            </a:r>
            <a:r>
              <a:rPr lang="en-US" dirty="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DataSets</a:t>
            </a:r>
            <a:r>
              <a:rPr lang="he-IL" dirty="0">
                <a:latin typeface="Times New Roman" panose="02020603050405020304" pitchFamily="18" charset="0"/>
                <a:cs typeface="Times New Roman" panose="02020603050405020304" pitchFamily="18" charset="0"/>
              </a:rPr>
              <a:t> שונים בסגנונות שונים: אחד לניתוח סטטיסטי ותצוגה גרפית והשני מצומצם עבור חיזוי עתידי. בנוסף, ביצענו חילוק נוסף לפי הפרש ההצלחה. בדקנו פעם אחת שהצלחה מוגדרת שאם המאמן הבא הצליח בלפחות 0% מקודמו ופעם שניה שהצלחה מוגדרת אם המאמן הבא הצליח בלפחות 5% מקודמו.</a:t>
            </a:r>
          </a:p>
        </p:txBody>
      </p:sp>
      <p:sp>
        <p:nvSpPr>
          <p:cNvPr id="4" name="מלבן 3">
            <a:extLst>
              <a:ext uri="{FF2B5EF4-FFF2-40B4-BE49-F238E27FC236}">
                <a16:creationId xmlns:a16="http://schemas.microsoft.com/office/drawing/2014/main" id="{CE2849DA-7348-4A16-A747-95C52780E045}"/>
              </a:ext>
            </a:extLst>
          </p:cNvPr>
          <p:cNvSpPr/>
          <p:nvPr/>
        </p:nvSpPr>
        <p:spPr>
          <a:xfrm>
            <a:off x="6066222" y="31806"/>
            <a:ext cx="5814412"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איך הושגה תשובה</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71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על מבנה הנתונים ביצענו מספר שאלות נלוות שיעזרו לנו להגיע למסקנה האם פיטורי מאמן באמצע העונה באמת עוזרת לקבוצה להצליח?</a:t>
            </a:r>
          </a:p>
          <a:p>
            <a:pPr lvl="1"/>
            <a:r>
              <a:rPr lang="he-IL" dirty="0">
                <a:latin typeface="Times New Roman" panose="02020603050405020304" pitchFamily="18" charset="0"/>
                <a:cs typeface="Times New Roman" panose="02020603050405020304" pitchFamily="18" charset="0"/>
              </a:rPr>
              <a:t>כמה מאמנים הוחלפו בכל שנה?</a:t>
            </a:r>
          </a:p>
          <a:p>
            <a:pPr lvl="1"/>
            <a:r>
              <a:rPr lang="he-IL" dirty="0">
                <a:latin typeface="Times New Roman" panose="02020603050405020304" pitchFamily="18" charset="0"/>
                <a:cs typeface="Times New Roman" panose="02020603050405020304" pitchFamily="18" charset="0"/>
              </a:rPr>
              <a:t>כמה פיטורים היו לכל אחוז הצלחה?</a:t>
            </a:r>
          </a:p>
          <a:p>
            <a:pPr lvl="1"/>
            <a:r>
              <a:rPr lang="he-IL" dirty="0">
                <a:latin typeface="Times New Roman" panose="02020603050405020304" pitchFamily="18" charset="0"/>
                <a:cs typeface="Times New Roman" panose="02020603050405020304" pitchFamily="18" charset="0"/>
              </a:rPr>
              <a:t>כמה החלפות הצליחו וכמה נכשלו בחלוקה לפי אחוז הפרש (0% או 5% הפרש)?</a:t>
            </a:r>
          </a:p>
          <a:p>
            <a:pPr lvl="1"/>
            <a:r>
              <a:rPr lang="he-IL" dirty="0">
                <a:latin typeface="Times New Roman" panose="02020603050405020304" pitchFamily="18" charset="0"/>
                <a:cs typeface="Times New Roman" panose="02020603050405020304" pitchFamily="18" charset="0"/>
              </a:rPr>
              <a:t>חלוקת ההצלחות לפי שנים (בהפרש של 0% ו5%)</a:t>
            </a:r>
          </a:p>
        </p:txBody>
      </p:sp>
      <p:sp>
        <p:nvSpPr>
          <p:cNvPr id="4" name="מלבן 3">
            <a:extLst>
              <a:ext uri="{FF2B5EF4-FFF2-40B4-BE49-F238E27FC236}">
                <a16:creationId xmlns:a16="http://schemas.microsoft.com/office/drawing/2014/main" id="{CE2849DA-7348-4A16-A747-95C52780E045}"/>
              </a:ext>
            </a:extLst>
          </p:cNvPr>
          <p:cNvSpPr/>
          <p:nvPr/>
        </p:nvSpPr>
        <p:spPr>
          <a:xfrm>
            <a:off x="7811891" y="31806"/>
            <a:ext cx="4068743" cy="1107996"/>
          </a:xfrm>
          <a:prstGeom prst="rect">
            <a:avLst/>
          </a:prstGeom>
          <a:noFill/>
        </p:spPr>
        <p:txBody>
          <a:bodyPr wrap="none" lIns="91440" tIns="45720" rIns="91440" bIns="45720">
            <a:spAutoFit/>
          </a:bodyPr>
          <a:lstStyle/>
          <a:p>
            <a:r>
              <a:rPr lang="he-IL" sz="6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שאלות נלוות</a:t>
            </a:r>
            <a:endPar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82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a:bodyPr>
          <a:lstStyle/>
          <a:p>
            <a:r>
              <a:rPr lang="he-IL" dirty="0">
                <a:latin typeface="Times New Roman" panose="02020603050405020304" pitchFamily="18" charset="0"/>
                <a:cs typeface="Times New Roman" panose="02020603050405020304" pitchFamily="18" charset="0"/>
              </a:rPr>
              <a:t>בכדי לשמור על סדר והיגיון בעבודה משותפת ושמירה על עקרונות התכנות מבוססת עצמים ביצענו חלוקה לקבצי </a:t>
            </a:r>
            <a:r>
              <a:rPr lang="en-US" dirty="0" err="1">
                <a:latin typeface="Times New Roman" panose="02020603050405020304" pitchFamily="18" charset="0"/>
                <a:cs typeface="Times New Roman" panose="02020603050405020304" pitchFamily="18" charset="0"/>
              </a:rPr>
              <a:t>py</a:t>
            </a:r>
            <a:r>
              <a:rPr lang="he-IL" dirty="0">
                <a:latin typeface="Times New Roman" panose="02020603050405020304" pitchFamily="18" charset="0"/>
                <a:cs typeface="Times New Roman" panose="02020603050405020304" pitchFamily="18" charset="0"/>
              </a:rPr>
              <a:t> ולפונקציות אשר יחולקו בצורה נושאית </a:t>
            </a:r>
            <a:r>
              <a:rPr lang="he-IL" dirty="0" err="1">
                <a:latin typeface="Times New Roman" panose="02020603050405020304" pitchFamily="18" charset="0"/>
                <a:cs typeface="Times New Roman" panose="02020603050405020304" pitchFamily="18" charset="0"/>
              </a:rPr>
              <a:t>וב</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r>
              <a:rPr lang="he-IL" dirty="0">
                <a:latin typeface="Times New Roman" panose="02020603050405020304" pitchFamily="18" charset="0"/>
                <a:cs typeface="Times New Roman" panose="02020603050405020304" pitchFamily="18" charset="0"/>
              </a:rPr>
              <a:t> איחדנו את הקבצים וביצענו ניתוחים וחיזוי לנתונים.</a:t>
            </a:r>
          </a:p>
          <a:p>
            <a:r>
              <a:rPr lang="he-IL" dirty="0">
                <a:latin typeface="Times New Roman" panose="02020603050405020304" pitchFamily="18" charset="0"/>
                <a:cs typeface="Times New Roman" panose="02020603050405020304" pitchFamily="18" charset="0"/>
              </a:rPr>
              <a:t>החלוקה הינה:</a:t>
            </a:r>
          </a:p>
          <a:p>
            <a:pPr lvl="1"/>
            <a:r>
              <a:rPr lang="en-US" dirty="0">
                <a:latin typeface="Times New Roman" panose="02020603050405020304" pitchFamily="18" charset="0"/>
                <a:cs typeface="Times New Roman" panose="02020603050405020304" pitchFamily="18" charset="0"/>
              </a:rPr>
              <a:t>Crawler.py</a:t>
            </a:r>
            <a:r>
              <a:rPr lang="he-IL" dirty="0">
                <a:latin typeface="Times New Roman" panose="02020603050405020304" pitchFamily="18" charset="0"/>
                <a:cs typeface="Times New Roman" panose="02020603050405020304" pitchFamily="18" charset="0"/>
              </a:rPr>
              <a:t> – קובץ המכיל את כלל הפונקציות והמידע הקשור לזחלן.</a:t>
            </a:r>
          </a:p>
          <a:p>
            <a:pPr lvl="1"/>
            <a:r>
              <a:rPr lang="en-US" dirty="0">
                <a:latin typeface="Times New Roman" panose="02020603050405020304" pitchFamily="18" charset="0"/>
                <a:cs typeface="Times New Roman" panose="02020603050405020304" pitchFamily="18" charset="0"/>
              </a:rPr>
              <a:t>Data_preperation.py</a:t>
            </a:r>
            <a:r>
              <a:rPr lang="he-IL" dirty="0">
                <a:latin typeface="Times New Roman" panose="02020603050405020304" pitchFamily="18" charset="0"/>
                <a:cs typeface="Times New Roman" panose="02020603050405020304" pitchFamily="18" charset="0"/>
              </a:rPr>
              <a:t> – כלל </a:t>
            </a:r>
            <a:r>
              <a:rPr lang="he-IL" dirty="0" err="1">
                <a:latin typeface="Times New Roman" panose="02020603050405020304" pitchFamily="18" charset="0"/>
                <a:cs typeface="Times New Roman" panose="02020603050405020304" pitchFamily="18" charset="0"/>
              </a:rPr>
              <a:t>הפוקנציות</a:t>
            </a:r>
            <a:r>
              <a:rPr lang="he-IL" dirty="0">
                <a:latin typeface="Times New Roman" panose="02020603050405020304" pitchFamily="18" charset="0"/>
                <a:cs typeface="Times New Roman" panose="02020603050405020304" pitchFamily="18" charset="0"/>
              </a:rPr>
              <a:t> הקשורות להכנת המידע עבור הניתוח הסטטיסטי.</a:t>
            </a:r>
          </a:p>
          <a:p>
            <a:pPr lvl="1"/>
            <a:r>
              <a:rPr lang="en-US" dirty="0">
                <a:latin typeface="Times New Roman" panose="02020603050405020304" pitchFamily="18" charset="0"/>
                <a:cs typeface="Times New Roman" panose="02020603050405020304" pitchFamily="18" charset="0"/>
              </a:rPr>
              <a:t>Data_For_Estimate.py</a:t>
            </a:r>
            <a:r>
              <a:rPr lang="he-IL" dirty="0">
                <a:latin typeface="Times New Roman" panose="02020603050405020304" pitchFamily="18" charset="0"/>
                <a:cs typeface="Times New Roman" panose="02020603050405020304" pitchFamily="18" charset="0"/>
              </a:rPr>
              <a:t> – פונקציות המכינות את המידע עבור חיזוי (משתמש בפונקציות מהקובץ הקודם).</a:t>
            </a:r>
          </a:p>
          <a:p>
            <a:pPr lvl="1"/>
            <a:r>
              <a:rPr lang="he-IL" dirty="0">
                <a:latin typeface="Times New Roman" panose="02020603050405020304" pitchFamily="18" charset="0"/>
                <a:cs typeface="Times New Roman" panose="02020603050405020304" pitchFamily="18" charset="0"/>
              </a:rPr>
              <a:t>תיקיית </a:t>
            </a:r>
            <a:r>
              <a:rPr lang="en-US" dirty="0">
                <a:latin typeface="Times New Roman" panose="02020603050405020304" pitchFamily="18" charset="0"/>
                <a:cs typeface="Times New Roman" panose="02020603050405020304" pitchFamily="18" charset="0"/>
              </a:rPr>
              <a:t>Data</a:t>
            </a:r>
            <a:r>
              <a:rPr lang="he-IL" dirty="0">
                <a:latin typeface="Times New Roman" panose="02020603050405020304" pitchFamily="18" charset="0"/>
                <a:cs typeface="Times New Roman" panose="02020603050405020304" pitchFamily="18" charset="0"/>
              </a:rPr>
              <a:t> מכילה את כלל הקבצים </a:t>
            </a:r>
            <a:r>
              <a:rPr lang="he-IL" dirty="0" err="1">
                <a:latin typeface="Times New Roman" panose="02020603050405020304" pitchFamily="18" charset="0"/>
                <a:cs typeface="Times New Roman" panose="02020603050405020304" pitchFamily="18" charset="0"/>
              </a:rPr>
              <a:t>מהזחלן</a:t>
            </a:r>
            <a:r>
              <a:rPr lang="he-IL" dirty="0">
                <a:latin typeface="Times New Roman" panose="02020603050405020304" pitchFamily="18" charset="0"/>
                <a:cs typeface="Times New Roman" panose="02020603050405020304" pitchFamily="18" charset="0"/>
              </a:rPr>
              <a:t> + קובץ סיכומי עבור סטטיסטיקה + קבצים עבור החיזוי.</a:t>
            </a:r>
          </a:p>
        </p:txBody>
      </p:sp>
      <p:sp>
        <p:nvSpPr>
          <p:cNvPr id="4" name="מלבן 3">
            <a:extLst>
              <a:ext uri="{FF2B5EF4-FFF2-40B4-BE49-F238E27FC236}">
                <a16:creationId xmlns:a16="http://schemas.microsoft.com/office/drawing/2014/main" id="{CE2849DA-7348-4A16-A747-95C52780E045}"/>
              </a:ext>
            </a:extLst>
          </p:cNvPr>
          <p:cNvSpPr/>
          <p:nvPr/>
        </p:nvSpPr>
        <p:spPr>
          <a:xfrm>
            <a:off x="7297327" y="31806"/>
            <a:ext cx="458330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חלוקה לקבצים</a:t>
            </a:r>
          </a:p>
        </p:txBody>
      </p:sp>
    </p:spTree>
    <p:extLst>
      <p:ext uri="{BB962C8B-B14F-4D97-AF65-F5344CB8AC3E}">
        <p14:creationId xmlns:p14="http://schemas.microsoft.com/office/powerpoint/2010/main" val="19261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מציין מיקום תוכן 13"/>
          <p:cNvSpPr>
            <a:spLocks noGrp="1"/>
          </p:cNvSpPr>
          <p:nvPr>
            <p:ph idx="1"/>
          </p:nvPr>
        </p:nvSpPr>
        <p:spPr>
          <a:xfrm>
            <a:off x="1629916" y="1556792"/>
            <a:ext cx="9134391" cy="4114801"/>
          </a:xfrm>
        </p:spPr>
        <p:txBody>
          <a:bodyPr rtlCol="1">
            <a:normAutofit lnSpcReduction="10000"/>
          </a:bodyPr>
          <a:lstStyle/>
          <a:p>
            <a:r>
              <a:rPr lang="he-IL" dirty="0">
                <a:latin typeface="Times New Roman" panose="02020603050405020304" pitchFamily="18" charset="0"/>
                <a:cs typeface="Times New Roman" panose="02020603050405020304" pitchFamily="18" charset="0"/>
              </a:rPr>
              <a:t>כלל הפרויקט מבוסס על מידע אמיתי מליגת ה</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בלבד.</a:t>
            </a:r>
          </a:p>
          <a:p>
            <a:r>
              <a:rPr lang="he-IL" dirty="0">
                <a:latin typeface="Times New Roman" panose="02020603050405020304" pitchFamily="18" charset="0"/>
                <a:cs typeface="Times New Roman" panose="02020603050405020304" pitchFamily="18" charset="0"/>
              </a:rPr>
              <a:t>ביצענו בדיקה לפני כן לראות האם יש קשר בין ענפי ספורט שונים ושאלת המחקר וגם האם יש הבדל בין המדינות ואכן יש הבדל. בחרנו להתמקד אך ורק ב</a:t>
            </a:r>
            <a:r>
              <a:rPr lang="en-US" dirty="0">
                <a:latin typeface="Times New Roman" panose="02020603050405020304" pitchFamily="18" charset="0"/>
                <a:cs typeface="Times New Roman" panose="02020603050405020304" pitchFamily="18" charset="0"/>
              </a:rPr>
              <a:t>NBA</a:t>
            </a:r>
            <a:r>
              <a:rPr lang="he-IL" dirty="0">
                <a:latin typeface="Times New Roman" panose="02020603050405020304" pitchFamily="18" charset="0"/>
                <a:cs typeface="Times New Roman" panose="02020603050405020304" pitchFamily="18" charset="0"/>
              </a:rPr>
              <a:t> למען חיזוי וסטטיסטיקה </a:t>
            </a:r>
            <a:r>
              <a:rPr lang="he-IL" dirty="0" err="1">
                <a:latin typeface="Times New Roman" panose="02020603050405020304" pitchFamily="18" charset="0"/>
                <a:cs typeface="Times New Roman" panose="02020603050405020304" pitchFamily="18" charset="0"/>
              </a:rPr>
              <a:t>מיקודית</a:t>
            </a:r>
            <a:r>
              <a:rPr lang="he-IL" dirty="0">
                <a:latin typeface="Times New Roman" panose="02020603050405020304" pitchFamily="18" charset="0"/>
                <a:cs typeface="Times New Roman" panose="02020603050405020304" pitchFamily="18" charset="0"/>
              </a:rPr>
              <a:t> יותר.</a:t>
            </a:r>
          </a:p>
          <a:p>
            <a:r>
              <a:rPr lang="he-IL" dirty="0">
                <a:latin typeface="Times New Roman" panose="02020603050405020304" pitchFamily="18" charset="0"/>
                <a:cs typeface="Times New Roman" panose="02020603050405020304" pitchFamily="18" charset="0"/>
              </a:rPr>
              <a:t>הנתונים אינם רבים אך ביצענו ניתוחים ממוקדים ככל שניתן כדי שהמסקנה שתתקבל </a:t>
            </a:r>
            <a:r>
              <a:rPr lang="he-IL" dirty="0" err="1">
                <a:latin typeface="Times New Roman" panose="02020603050405020304" pitchFamily="18" charset="0"/>
                <a:cs typeface="Times New Roman" panose="02020603050405020304" pitchFamily="18" charset="0"/>
              </a:rPr>
              <a:t>תיהיה</a:t>
            </a:r>
            <a:r>
              <a:rPr lang="he-IL" dirty="0">
                <a:latin typeface="Times New Roman" panose="02020603050405020304" pitchFamily="18" charset="0"/>
                <a:cs typeface="Times New Roman" panose="02020603050405020304" pitchFamily="18" charset="0"/>
              </a:rPr>
              <a:t> אמיתית ומדויקת.</a:t>
            </a:r>
          </a:p>
          <a:p>
            <a:r>
              <a:rPr lang="he-IL" dirty="0">
                <a:latin typeface="Times New Roman" panose="02020603050405020304" pitchFamily="18" charset="0"/>
                <a:cs typeface="Times New Roman" panose="02020603050405020304" pitchFamily="18" charset="0"/>
              </a:rPr>
              <a:t>פונקציות ההכנה והזחלן הוצאו להערה מכיוון שהזמן ריצה של הזחלן ארוך מאוד בעקבות הסתעפות רבה של הנתונים באתר וזמני המתנה בין זחילה לזחילה. פונקציות ההכנה מהירות יותר ולכן ניתן להוציא אותם מההערה.</a:t>
            </a:r>
          </a:p>
          <a:p>
            <a:r>
              <a:rPr lang="he-IL" dirty="0">
                <a:latin typeface="Times New Roman" panose="02020603050405020304" pitchFamily="18" charset="0"/>
                <a:cs typeface="Times New Roman" panose="02020603050405020304" pitchFamily="18" charset="0"/>
              </a:rPr>
              <a:t>את תוכן הפונקציות בקבצים הנוספים נצרף בשקופיות האחרונות בתור נספחים.</a:t>
            </a:r>
          </a:p>
        </p:txBody>
      </p:sp>
      <p:sp>
        <p:nvSpPr>
          <p:cNvPr id="4" name="מלבן 3">
            <a:extLst>
              <a:ext uri="{FF2B5EF4-FFF2-40B4-BE49-F238E27FC236}">
                <a16:creationId xmlns:a16="http://schemas.microsoft.com/office/drawing/2014/main" id="{CE2849DA-7348-4A16-A747-95C52780E045}"/>
              </a:ext>
            </a:extLst>
          </p:cNvPr>
          <p:cNvSpPr/>
          <p:nvPr/>
        </p:nvSpPr>
        <p:spPr>
          <a:xfrm>
            <a:off x="5939584" y="31806"/>
            <a:ext cx="5941050"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הנחות יסוד והערות</a:t>
            </a:r>
          </a:p>
        </p:txBody>
      </p:sp>
    </p:spTree>
    <p:extLst>
      <p:ext uri="{BB962C8B-B14F-4D97-AF65-F5344CB8AC3E}">
        <p14:creationId xmlns:p14="http://schemas.microsoft.com/office/powerpoint/2010/main" val="139747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9486A7C-097F-4344-A6DB-C9F70AA53EDE}"/>
              </a:ext>
            </a:extLst>
          </p:cNvPr>
          <p:cNvSpPr/>
          <p:nvPr/>
        </p:nvSpPr>
        <p:spPr>
          <a:xfrm>
            <a:off x="3216861" y="2875002"/>
            <a:ext cx="5755102" cy="1107996"/>
          </a:xfrm>
          <a:prstGeom prst="rect">
            <a:avLst/>
          </a:prstGeom>
          <a:noFill/>
        </p:spPr>
        <p:txBody>
          <a:bodyPr wrap="none" lIns="91440" tIns="45720" rIns="91440" bIns="45720">
            <a:spAutoFit/>
          </a:bodyPr>
          <a:lstStyle/>
          <a:p>
            <a:pPr algn="ctr"/>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נעבור למעט דאטה</a:t>
            </a:r>
          </a:p>
        </p:txBody>
      </p:sp>
    </p:spTree>
    <p:extLst>
      <p:ext uri="{BB962C8B-B14F-4D97-AF65-F5344CB8AC3E}">
        <p14:creationId xmlns:p14="http://schemas.microsoft.com/office/powerpoint/2010/main" val="276270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7587471" y="31806"/>
            <a:ext cx="4293163"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הנתונים</a:t>
            </a:r>
          </a:p>
        </p:txBody>
      </p:sp>
      <p:pic>
        <p:nvPicPr>
          <p:cNvPr id="3" name="תמונה 2">
            <a:extLst>
              <a:ext uri="{FF2B5EF4-FFF2-40B4-BE49-F238E27FC236}">
                <a16:creationId xmlns:a16="http://schemas.microsoft.com/office/drawing/2014/main" id="{5E930FBA-A06C-43E8-AF3E-043E772B1D35}"/>
              </a:ext>
            </a:extLst>
          </p:cNvPr>
          <p:cNvPicPr>
            <a:picLocks noChangeAspect="1"/>
          </p:cNvPicPr>
          <p:nvPr/>
        </p:nvPicPr>
        <p:blipFill>
          <a:blip r:embed="rId3"/>
          <a:stretch>
            <a:fillRect/>
          </a:stretch>
        </p:blipFill>
        <p:spPr>
          <a:xfrm>
            <a:off x="1197868" y="404664"/>
            <a:ext cx="3819525" cy="6276975"/>
          </a:xfrm>
          <a:prstGeom prst="rect">
            <a:avLst/>
          </a:prstGeom>
        </p:spPr>
      </p:pic>
      <p:pic>
        <p:nvPicPr>
          <p:cNvPr id="6" name="תמונה 5">
            <a:extLst>
              <a:ext uri="{FF2B5EF4-FFF2-40B4-BE49-F238E27FC236}">
                <a16:creationId xmlns:a16="http://schemas.microsoft.com/office/drawing/2014/main" id="{99A8F8D6-9A61-4C49-9EE3-4BC0596D80D1}"/>
              </a:ext>
            </a:extLst>
          </p:cNvPr>
          <p:cNvPicPr>
            <a:picLocks noChangeAspect="1"/>
          </p:cNvPicPr>
          <p:nvPr/>
        </p:nvPicPr>
        <p:blipFill>
          <a:blip r:embed="rId4"/>
          <a:stretch>
            <a:fillRect/>
          </a:stretch>
        </p:blipFill>
        <p:spPr>
          <a:xfrm>
            <a:off x="8254652" y="3645024"/>
            <a:ext cx="3505200" cy="2495550"/>
          </a:xfrm>
          <a:prstGeom prst="rect">
            <a:avLst/>
          </a:prstGeom>
        </p:spPr>
      </p:pic>
      <p:sp>
        <p:nvSpPr>
          <p:cNvPr id="7" name="מלבן 6">
            <a:extLst>
              <a:ext uri="{FF2B5EF4-FFF2-40B4-BE49-F238E27FC236}">
                <a16:creationId xmlns:a16="http://schemas.microsoft.com/office/drawing/2014/main" id="{AA21C464-DD52-4443-8422-640B5F1276B1}"/>
              </a:ext>
            </a:extLst>
          </p:cNvPr>
          <p:cNvSpPr/>
          <p:nvPr/>
        </p:nvSpPr>
        <p:spPr>
          <a:xfrm>
            <a:off x="9190756" y="2875583"/>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rot="1913757">
            <a:off x="4750196" y="1098749"/>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spTree>
    <p:extLst>
      <p:ext uri="{BB962C8B-B14F-4D97-AF65-F5344CB8AC3E}">
        <p14:creationId xmlns:p14="http://schemas.microsoft.com/office/powerpoint/2010/main" val="313629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E2849DA-7348-4A16-A747-95C52780E045}"/>
              </a:ext>
            </a:extLst>
          </p:cNvPr>
          <p:cNvSpPr/>
          <p:nvPr/>
        </p:nvSpPr>
        <p:spPr>
          <a:xfrm>
            <a:off x="6651317" y="31806"/>
            <a:ext cx="5229317" cy="1107996"/>
          </a:xfrm>
          <a:prstGeom prst="rect">
            <a:avLst/>
          </a:prstGeom>
          <a:noFill/>
        </p:spPr>
        <p:txBody>
          <a:bodyPr wrap="none" lIns="91440" tIns="45720" rIns="91440" bIns="45720">
            <a:spAutoFit/>
          </a:bodyPr>
          <a:lstStyle/>
          <a:p>
            <a:r>
              <a:rPr lang="he-IL" sz="6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טעימה מהנתונים</a:t>
            </a:r>
          </a:p>
        </p:txBody>
      </p:sp>
      <p:sp>
        <p:nvSpPr>
          <p:cNvPr id="7" name="מלבן 6">
            <a:extLst>
              <a:ext uri="{FF2B5EF4-FFF2-40B4-BE49-F238E27FC236}">
                <a16:creationId xmlns:a16="http://schemas.microsoft.com/office/drawing/2014/main" id="{AA21C464-DD52-4443-8422-640B5F1276B1}"/>
              </a:ext>
            </a:extLst>
          </p:cNvPr>
          <p:cNvSpPr/>
          <p:nvPr/>
        </p:nvSpPr>
        <p:spPr>
          <a:xfrm>
            <a:off x="8454272" y="3698602"/>
            <a:ext cx="2427267"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לחיזוי</a:t>
            </a:r>
          </a:p>
        </p:txBody>
      </p:sp>
      <p:sp>
        <p:nvSpPr>
          <p:cNvPr id="8" name="מלבן 7">
            <a:extLst>
              <a:ext uri="{FF2B5EF4-FFF2-40B4-BE49-F238E27FC236}">
                <a16:creationId xmlns:a16="http://schemas.microsoft.com/office/drawing/2014/main" id="{744119C5-063F-4B3B-AAC3-25C7F22B1F99}"/>
              </a:ext>
            </a:extLst>
          </p:cNvPr>
          <p:cNvSpPr/>
          <p:nvPr/>
        </p:nvSpPr>
        <p:spPr>
          <a:xfrm>
            <a:off x="2133972" y="453500"/>
            <a:ext cx="3711272" cy="769441"/>
          </a:xfrm>
          <a:prstGeom prst="rect">
            <a:avLst/>
          </a:prstGeom>
          <a:noFill/>
        </p:spPr>
        <p:txBody>
          <a:bodyPr wrap="none" lIns="91440" tIns="45720" rIns="91440" bIns="45720">
            <a:spAutoFit/>
          </a:body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מבנה לסטטיסטיקה</a:t>
            </a:r>
          </a:p>
        </p:txBody>
      </p:sp>
      <p:pic>
        <p:nvPicPr>
          <p:cNvPr id="2" name="תמונה 1">
            <a:extLst>
              <a:ext uri="{FF2B5EF4-FFF2-40B4-BE49-F238E27FC236}">
                <a16:creationId xmlns:a16="http://schemas.microsoft.com/office/drawing/2014/main" id="{F4FC0A46-1891-44BA-B174-90F706FF7331}"/>
              </a:ext>
            </a:extLst>
          </p:cNvPr>
          <p:cNvPicPr>
            <a:picLocks noChangeAspect="1"/>
          </p:cNvPicPr>
          <p:nvPr/>
        </p:nvPicPr>
        <p:blipFill>
          <a:blip r:embed="rId3"/>
          <a:stretch>
            <a:fillRect/>
          </a:stretch>
        </p:blipFill>
        <p:spPr>
          <a:xfrm>
            <a:off x="5086300" y="4526360"/>
            <a:ext cx="5772150" cy="2009775"/>
          </a:xfrm>
          <a:prstGeom prst="rect">
            <a:avLst/>
          </a:prstGeom>
        </p:spPr>
      </p:pic>
      <p:pic>
        <p:nvPicPr>
          <p:cNvPr id="5" name="תמונה 4">
            <a:extLst>
              <a:ext uri="{FF2B5EF4-FFF2-40B4-BE49-F238E27FC236}">
                <a16:creationId xmlns:a16="http://schemas.microsoft.com/office/drawing/2014/main" id="{E2C646F2-1DD9-44D7-9771-E9D5643E9B36}"/>
              </a:ext>
            </a:extLst>
          </p:cNvPr>
          <p:cNvPicPr>
            <a:picLocks noChangeAspect="1"/>
          </p:cNvPicPr>
          <p:nvPr/>
        </p:nvPicPr>
        <p:blipFill>
          <a:blip r:embed="rId4"/>
          <a:stretch>
            <a:fillRect/>
          </a:stretch>
        </p:blipFill>
        <p:spPr>
          <a:xfrm>
            <a:off x="1773932" y="1306080"/>
            <a:ext cx="9410080" cy="2392522"/>
          </a:xfrm>
          <a:prstGeom prst="rect">
            <a:avLst/>
          </a:prstGeom>
        </p:spPr>
      </p:pic>
    </p:spTree>
    <p:extLst>
      <p:ext uri="{BB962C8B-B14F-4D97-AF65-F5344CB8AC3E}">
        <p14:creationId xmlns:p14="http://schemas.microsoft.com/office/powerpoint/2010/main" val="34143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מנהרה כחולה דיגיטלית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1_TF02895261_TF02895261" id="{6BF97CF1-817C-42CC-8F64-4CB72D993900}" vid="{63F48FAA-4A19-4F76-B560-9FCB44B85DBB}"/>
    </a:ext>
  </a:extLst>
</a:theme>
</file>

<file path=ppt/theme/theme2.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2006/documentManagement/types"/>
    <ds:schemaRef ds:uri="http://purl.org/dc/elements/1.1/"/>
    <ds:schemaRef ds:uri="http://purl.org/dc/dcmitype/"/>
    <ds:schemaRef ds:uri="4873beb7-5857-4685-be1f-d57550cc96cc"/>
    <ds:schemaRef ds:uri="http://schemas.microsoft.com/office/2006/metadata/properties"/>
    <ds:schemaRef ds:uri="http://www.w3.org/XML/1998/namespace"/>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מצגת עסקית בעיצוב של מנהרה כחולה דיגיטלית (מסך רחב)</Template>
  <TotalTime>0</TotalTime>
  <Words>924</Words>
  <Application>Microsoft Office PowerPoint</Application>
  <PresentationFormat>מותאם אישית</PresentationFormat>
  <Paragraphs>98</Paragraphs>
  <Slides>27</Slides>
  <Notes>27</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Arial</vt:lpstr>
      <vt:lpstr>Tahoma</vt:lpstr>
      <vt:lpstr>The Serif Hand Light</vt:lpstr>
      <vt:lpstr>Times New Roman</vt:lpstr>
      <vt:lpstr>מנהרה כחולה דיגיטלית 16x9</vt:lpstr>
      <vt:lpstr>פרויקט סוף קורס  מבוא למדעי הנתונים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2020-04-05T14:46:01Z</dcterms:created>
  <dcterms:modified xsi:type="dcterms:W3CDTF">2020-04-08T12:22:31Z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