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50"/>
  </p:notesMasterIdLst>
  <p:sldIdLst>
    <p:sldId id="256" r:id="rId3"/>
    <p:sldId id="257" r:id="rId4"/>
    <p:sldId id="1494" r:id="rId5"/>
    <p:sldId id="258" r:id="rId6"/>
    <p:sldId id="259" r:id="rId7"/>
    <p:sldId id="1496" r:id="rId8"/>
    <p:sldId id="1497" r:id="rId9"/>
    <p:sldId id="1499" r:id="rId10"/>
    <p:sldId id="1500" r:id="rId11"/>
    <p:sldId id="1501" r:id="rId12"/>
    <p:sldId id="1502" r:id="rId13"/>
    <p:sldId id="1505" r:id="rId14"/>
    <p:sldId id="1504" r:id="rId15"/>
    <p:sldId id="1514" r:id="rId16"/>
    <p:sldId id="1507" r:id="rId17"/>
    <p:sldId id="1508" r:id="rId18"/>
    <p:sldId id="1509" r:id="rId19"/>
    <p:sldId id="1510" r:id="rId20"/>
    <p:sldId id="1511" r:id="rId21"/>
    <p:sldId id="1512" r:id="rId22"/>
    <p:sldId id="1513" r:id="rId23"/>
    <p:sldId id="1503" r:id="rId24"/>
    <p:sldId id="262" r:id="rId25"/>
    <p:sldId id="278" r:id="rId26"/>
    <p:sldId id="1506" r:id="rId27"/>
    <p:sldId id="1466" r:id="rId28"/>
    <p:sldId id="1517" r:id="rId29"/>
    <p:sldId id="1515" r:id="rId30"/>
    <p:sldId id="1518" r:id="rId31"/>
    <p:sldId id="266" r:id="rId32"/>
    <p:sldId id="1516" r:id="rId33"/>
    <p:sldId id="1519" r:id="rId34"/>
    <p:sldId id="1521" r:id="rId35"/>
    <p:sldId id="1522" r:id="rId36"/>
    <p:sldId id="1520" r:id="rId37"/>
    <p:sldId id="1523" r:id="rId38"/>
    <p:sldId id="1524" r:id="rId39"/>
    <p:sldId id="1525" r:id="rId40"/>
    <p:sldId id="1526" r:id="rId41"/>
    <p:sldId id="1527" r:id="rId42"/>
    <p:sldId id="1528" r:id="rId43"/>
    <p:sldId id="1529" r:id="rId44"/>
    <p:sldId id="1530" r:id="rId45"/>
    <p:sldId id="269" r:id="rId46"/>
    <p:sldId id="1483" r:id="rId47"/>
    <p:sldId id="1491" r:id="rId48"/>
    <p:sldId id="275" r:id="rId4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6E3"/>
    <a:srgbClr val="FF9933"/>
    <a:srgbClr val="871261"/>
    <a:srgbClr val="2C9F76"/>
    <a:srgbClr val="F2F2F2"/>
    <a:srgbClr val="F23C00"/>
    <a:srgbClr val="FFCC00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1" autoAdjust="0"/>
    <p:restoredTop sz="92115" autoAdjust="0"/>
  </p:normalViewPr>
  <p:slideViewPr>
    <p:cSldViewPr snapToGrid="0" snapToObjects="1">
      <p:cViewPr varScale="1">
        <p:scale>
          <a:sx n="79" d="100"/>
          <a:sy n="79" d="100"/>
        </p:scale>
        <p:origin x="10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ebp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ebp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1F83DC-60D1-486A-ADB7-FAEBBA10E60E}" type="doc">
      <dgm:prSet loTypeId="urn:microsoft.com/office/officeart/2005/8/layout/radial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A76304F-AB30-4F3A-80AD-229FA78C423C}">
      <dgm:prSet phldrT="[文本]" custT="1"/>
      <dgm:spPr/>
      <dgm:t>
        <a:bodyPr/>
        <a:lstStyle/>
        <a:p>
          <a:r>
            <a:rPr lang="zh-CN" altLang="en-US" sz="28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rPr>
            <a:t>三角形</a:t>
          </a:r>
        </a:p>
      </dgm:t>
    </dgm:pt>
    <dgm:pt modelId="{039B1C94-F3A3-416E-ACEA-3E41FC03DE4C}" type="parTrans" cxnId="{55CFF9FC-B127-4022-A50C-C9D3462766BB}">
      <dgm:prSet/>
      <dgm:spPr/>
      <dgm:t>
        <a:bodyPr/>
        <a:lstStyle/>
        <a:p>
          <a:endParaRPr lang="zh-CN" altLang="en-US" sz="2800">
            <a:latin typeface="OPPOSans M" panose="00020600040101010101" pitchFamily="18" charset="-122"/>
            <a:ea typeface="OPPOSans M" panose="00020600040101010101" pitchFamily="18" charset="-122"/>
            <a:cs typeface="OPPOSans M" panose="00020600040101010101" pitchFamily="18" charset="-122"/>
          </a:endParaRPr>
        </a:p>
      </dgm:t>
    </dgm:pt>
    <dgm:pt modelId="{68F33E7E-882E-4D6A-971C-F8E1FC9D70AD}" type="sibTrans" cxnId="{55CFF9FC-B127-4022-A50C-C9D3462766BB}">
      <dgm:prSet/>
      <dgm:spPr/>
      <dgm:t>
        <a:bodyPr/>
        <a:lstStyle/>
        <a:p>
          <a:endParaRPr lang="zh-CN" altLang="en-US" sz="1600">
            <a:latin typeface="OPPOSans M" panose="00020600040101010101" pitchFamily="18" charset="-122"/>
            <a:ea typeface="OPPOSans M" panose="00020600040101010101" pitchFamily="18" charset="-122"/>
            <a:cs typeface="OPPOSans M" panose="00020600040101010101" pitchFamily="18" charset="-122"/>
          </a:endParaRPr>
        </a:p>
      </dgm:t>
    </dgm:pt>
    <dgm:pt modelId="{EF56E49D-DBDF-4DD5-AACF-F9975C6777FB}">
      <dgm:prSet phldrT="[文本]" custT="1"/>
      <dgm:spPr/>
      <dgm:t>
        <a:bodyPr/>
        <a:lstStyle/>
        <a:p>
          <a:r>
            <a:rPr lang="zh-CN" altLang="en-US" sz="28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rPr>
            <a:t>圆</a:t>
          </a:r>
        </a:p>
      </dgm:t>
    </dgm:pt>
    <dgm:pt modelId="{53F16721-A63B-4517-9F3E-738D26617FDD}" type="parTrans" cxnId="{AB503C04-41E5-4F95-BE7E-30F3D9507DCA}">
      <dgm:prSet/>
      <dgm:spPr/>
      <dgm:t>
        <a:bodyPr/>
        <a:lstStyle/>
        <a:p>
          <a:endParaRPr lang="zh-CN" altLang="en-US" sz="2800">
            <a:latin typeface="OPPOSans M" panose="00020600040101010101" pitchFamily="18" charset="-122"/>
            <a:ea typeface="OPPOSans M" panose="00020600040101010101" pitchFamily="18" charset="-122"/>
            <a:cs typeface="OPPOSans M" panose="00020600040101010101" pitchFamily="18" charset="-122"/>
          </a:endParaRPr>
        </a:p>
      </dgm:t>
    </dgm:pt>
    <dgm:pt modelId="{8AFA17D4-9323-4EC2-9958-C5662C769727}" type="sibTrans" cxnId="{AB503C04-41E5-4F95-BE7E-30F3D9507DCA}">
      <dgm:prSet/>
      <dgm:spPr/>
      <dgm:t>
        <a:bodyPr/>
        <a:lstStyle/>
        <a:p>
          <a:endParaRPr lang="zh-CN" altLang="en-US" sz="1600">
            <a:latin typeface="OPPOSans M" panose="00020600040101010101" pitchFamily="18" charset="-122"/>
            <a:ea typeface="OPPOSans M" panose="00020600040101010101" pitchFamily="18" charset="-122"/>
            <a:cs typeface="OPPOSans M" panose="00020600040101010101" pitchFamily="18" charset="-122"/>
          </a:endParaRPr>
        </a:p>
      </dgm:t>
    </dgm:pt>
    <dgm:pt modelId="{908ED588-A390-4248-A4B3-3B0A29A18033}">
      <dgm:prSet phldrT="[文本]" custT="1"/>
      <dgm:spPr/>
      <dgm:t>
        <a:bodyPr/>
        <a:lstStyle/>
        <a:p>
          <a:r>
            <a:rPr lang="zh-CN" altLang="en-US" sz="28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rPr>
            <a:t>矩形</a:t>
          </a:r>
        </a:p>
      </dgm:t>
    </dgm:pt>
    <dgm:pt modelId="{6E11059F-973E-4907-B396-F5E0144CF6D8}" type="parTrans" cxnId="{BD4C3300-C64D-42E7-9153-D744A5C9EC63}">
      <dgm:prSet/>
      <dgm:spPr/>
      <dgm:t>
        <a:bodyPr/>
        <a:lstStyle/>
        <a:p>
          <a:endParaRPr lang="zh-CN" altLang="en-US" sz="2800">
            <a:latin typeface="OPPOSans M" panose="00020600040101010101" pitchFamily="18" charset="-122"/>
            <a:ea typeface="OPPOSans M" panose="00020600040101010101" pitchFamily="18" charset="-122"/>
            <a:cs typeface="OPPOSans M" panose="00020600040101010101" pitchFamily="18" charset="-122"/>
          </a:endParaRPr>
        </a:p>
      </dgm:t>
    </dgm:pt>
    <dgm:pt modelId="{982A4A58-33E8-4A56-A368-938BF67D5835}" type="sibTrans" cxnId="{BD4C3300-C64D-42E7-9153-D744A5C9EC63}">
      <dgm:prSet/>
      <dgm:spPr/>
      <dgm:t>
        <a:bodyPr/>
        <a:lstStyle/>
        <a:p>
          <a:endParaRPr lang="zh-CN" altLang="en-US" sz="1600">
            <a:latin typeface="OPPOSans M" panose="00020600040101010101" pitchFamily="18" charset="-122"/>
            <a:ea typeface="OPPOSans M" panose="00020600040101010101" pitchFamily="18" charset="-122"/>
            <a:cs typeface="OPPOSans M" panose="00020600040101010101" pitchFamily="18" charset="-122"/>
          </a:endParaRPr>
        </a:p>
      </dgm:t>
    </dgm:pt>
    <dgm:pt modelId="{9079610D-EB5D-4EF4-B718-5AED1BF36132}">
      <dgm:prSet phldrT="[文本]" custT="1"/>
      <dgm:spPr/>
      <dgm:t>
        <a:bodyPr/>
        <a:lstStyle/>
        <a:p>
          <a:r>
            <a:rPr lang="zh-CN" altLang="en-US" sz="28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rPr>
            <a:t>立方体</a:t>
          </a:r>
        </a:p>
      </dgm:t>
    </dgm:pt>
    <dgm:pt modelId="{46B3F1EB-BD8B-4204-9976-69947AEBE567}" type="parTrans" cxnId="{7A708150-8670-4E02-B2B2-373418C4F28E}">
      <dgm:prSet/>
      <dgm:spPr/>
      <dgm:t>
        <a:bodyPr/>
        <a:lstStyle/>
        <a:p>
          <a:endParaRPr lang="zh-CN" altLang="en-US" sz="2800"/>
        </a:p>
      </dgm:t>
    </dgm:pt>
    <dgm:pt modelId="{3A06A32C-52BB-428F-88F5-72685E5ADE9B}" type="sibTrans" cxnId="{7A708150-8670-4E02-B2B2-373418C4F28E}">
      <dgm:prSet/>
      <dgm:spPr/>
      <dgm:t>
        <a:bodyPr/>
        <a:lstStyle/>
        <a:p>
          <a:endParaRPr lang="zh-CN" altLang="en-US"/>
        </a:p>
      </dgm:t>
    </dgm:pt>
    <dgm:pt modelId="{8793542F-802A-453D-B802-DAD27539A26B}">
      <dgm:prSet phldrT="[文本]" custT="1"/>
      <dgm:spPr/>
      <dgm:t>
        <a:bodyPr/>
        <a:lstStyle/>
        <a:p>
          <a:r>
            <a:rPr lang="zh-CN" altLang="en-US" sz="28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rPr>
            <a:t>锥体</a:t>
          </a:r>
        </a:p>
      </dgm:t>
    </dgm:pt>
    <dgm:pt modelId="{BE793E05-6A44-42C0-8E0C-09168426A625}" type="parTrans" cxnId="{C0C86B1A-ABBC-4C64-8CB4-5E35E8866465}">
      <dgm:prSet/>
      <dgm:spPr/>
      <dgm:t>
        <a:bodyPr/>
        <a:lstStyle/>
        <a:p>
          <a:endParaRPr lang="zh-CN" altLang="en-US" sz="2800"/>
        </a:p>
      </dgm:t>
    </dgm:pt>
    <dgm:pt modelId="{CB2AAA52-5E30-4237-A477-9C26C7D3B335}" type="sibTrans" cxnId="{C0C86B1A-ABBC-4C64-8CB4-5E35E8866465}">
      <dgm:prSet/>
      <dgm:spPr/>
      <dgm:t>
        <a:bodyPr/>
        <a:lstStyle/>
        <a:p>
          <a:endParaRPr lang="zh-CN" altLang="en-US"/>
        </a:p>
      </dgm:t>
    </dgm:pt>
    <dgm:pt modelId="{FA68088C-BB99-41CE-B9D0-665A27D99B66}" type="pres">
      <dgm:prSet presAssocID="{CF1F83DC-60D1-486A-ADB7-FAEBBA10E60E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9275CF12-8FE2-4E18-8C5C-425A8A6A1DD9}" type="pres">
      <dgm:prSet presAssocID="{CF1F83DC-60D1-486A-ADB7-FAEBBA10E60E}" presName="cycle" presStyleCnt="0"/>
      <dgm:spPr/>
    </dgm:pt>
    <dgm:pt modelId="{1B4FCFBB-A8BE-404B-AA21-38987F906237}" type="pres">
      <dgm:prSet presAssocID="{CF1F83DC-60D1-486A-ADB7-FAEBBA10E60E}" presName="centerShape" presStyleCnt="0"/>
      <dgm:spPr/>
    </dgm:pt>
    <dgm:pt modelId="{D3488330-B986-4F3E-8AA1-5017924BEFFF}" type="pres">
      <dgm:prSet presAssocID="{CF1F83DC-60D1-486A-ADB7-FAEBBA10E60E}" presName="connSite" presStyleLbl="node1" presStyleIdx="0" presStyleCnt="6"/>
      <dgm:spPr/>
    </dgm:pt>
    <dgm:pt modelId="{A0DEE9D1-3CD0-4229-A1E1-1F6748760D74}" type="pres">
      <dgm:prSet presAssocID="{CF1F83DC-60D1-486A-ADB7-FAEBBA10E60E}" presName="visible" presStyleLbl="node1" presStyleIdx="0" presStyleCnt="6" custLinFactNeighborX="974" custLinFactNeighborY="-251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099524F-A4CD-4FE0-B180-194F39239BE4}" type="pres">
      <dgm:prSet presAssocID="{039B1C94-F3A3-416E-ACEA-3E41FC03DE4C}" presName="Name25" presStyleLbl="parChTrans1D1" presStyleIdx="0" presStyleCnt="5"/>
      <dgm:spPr/>
    </dgm:pt>
    <dgm:pt modelId="{BFB71F96-CFBD-423A-96B5-91BF9ABAEE9A}" type="pres">
      <dgm:prSet presAssocID="{3A76304F-AB30-4F3A-80AD-229FA78C423C}" presName="node" presStyleCnt="0"/>
      <dgm:spPr/>
    </dgm:pt>
    <dgm:pt modelId="{3F6E3E4F-49AF-4628-BF4D-77E28AC33D7B}" type="pres">
      <dgm:prSet presAssocID="{3A76304F-AB30-4F3A-80AD-229FA78C423C}" presName="parentNode" presStyleLbl="node1" presStyleIdx="1" presStyleCnt="6" custScaleX="213718" custLinFactX="57913" custLinFactNeighborX="100000" custLinFactNeighborY="-20">
        <dgm:presLayoutVars>
          <dgm:chMax val="1"/>
          <dgm:bulletEnabled val="1"/>
        </dgm:presLayoutVars>
      </dgm:prSet>
      <dgm:spPr/>
    </dgm:pt>
    <dgm:pt modelId="{35AC305A-F211-485A-ACA5-CF6523389272}" type="pres">
      <dgm:prSet presAssocID="{3A76304F-AB30-4F3A-80AD-229FA78C423C}" presName="childNode" presStyleLbl="revTx" presStyleIdx="0" presStyleCnt="0">
        <dgm:presLayoutVars>
          <dgm:bulletEnabled val="1"/>
        </dgm:presLayoutVars>
      </dgm:prSet>
      <dgm:spPr/>
    </dgm:pt>
    <dgm:pt modelId="{4A711D82-876E-472D-8260-529E26E82518}" type="pres">
      <dgm:prSet presAssocID="{53F16721-A63B-4517-9F3E-738D26617FDD}" presName="Name25" presStyleLbl="parChTrans1D1" presStyleIdx="1" presStyleCnt="5"/>
      <dgm:spPr/>
    </dgm:pt>
    <dgm:pt modelId="{DE90D617-91F6-4511-965B-12B78AD2FD98}" type="pres">
      <dgm:prSet presAssocID="{EF56E49D-DBDF-4DD5-AACF-F9975C6777FB}" presName="node" presStyleCnt="0"/>
      <dgm:spPr/>
    </dgm:pt>
    <dgm:pt modelId="{4D722A3C-3E78-4E61-90DA-DFFBDF8D9715}" type="pres">
      <dgm:prSet presAssocID="{EF56E49D-DBDF-4DD5-AACF-F9975C6777FB}" presName="parentNode" presStyleLbl="node1" presStyleIdx="2" presStyleCnt="6" custLinFactX="17612" custLinFactNeighborX="100000" custLinFactNeighborY="0">
        <dgm:presLayoutVars>
          <dgm:chMax val="1"/>
          <dgm:bulletEnabled val="1"/>
        </dgm:presLayoutVars>
      </dgm:prSet>
      <dgm:spPr/>
    </dgm:pt>
    <dgm:pt modelId="{0A1BA855-C373-4C8E-AF00-BF63296D9670}" type="pres">
      <dgm:prSet presAssocID="{EF56E49D-DBDF-4DD5-AACF-F9975C6777FB}" presName="childNode" presStyleLbl="revTx" presStyleIdx="0" presStyleCnt="0">
        <dgm:presLayoutVars>
          <dgm:bulletEnabled val="1"/>
        </dgm:presLayoutVars>
      </dgm:prSet>
      <dgm:spPr/>
    </dgm:pt>
    <dgm:pt modelId="{7195CD7E-4F68-4302-8DE5-507B1E656261}" type="pres">
      <dgm:prSet presAssocID="{6E11059F-973E-4907-B396-F5E0144CF6D8}" presName="Name25" presStyleLbl="parChTrans1D1" presStyleIdx="2" presStyleCnt="5"/>
      <dgm:spPr/>
    </dgm:pt>
    <dgm:pt modelId="{A86F4197-0464-4D0A-BA25-D0A223B89A19}" type="pres">
      <dgm:prSet presAssocID="{908ED588-A390-4248-A4B3-3B0A29A18033}" presName="node" presStyleCnt="0"/>
      <dgm:spPr/>
    </dgm:pt>
    <dgm:pt modelId="{514E2339-19AF-46EC-812A-DA727F39C992}" type="pres">
      <dgm:prSet presAssocID="{908ED588-A390-4248-A4B3-3B0A29A18033}" presName="parentNode" presStyleLbl="node1" presStyleIdx="3" presStyleCnt="6" custScaleX="189252" custLinFactX="70250" custLinFactNeighborX="100000" custLinFactNeighborY="20">
        <dgm:presLayoutVars>
          <dgm:chMax val="1"/>
          <dgm:bulletEnabled val="1"/>
        </dgm:presLayoutVars>
      </dgm:prSet>
      <dgm:spPr/>
    </dgm:pt>
    <dgm:pt modelId="{7211FDC6-E7D9-49DC-9CA5-3117388A8730}" type="pres">
      <dgm:prSet presAssocID="{908ED588-A390-4248-A4B3-3B0A29A18033}" presName="childNode" presStyleLbl="revTx" presStyleIdx="0" presStyleCnt="0">
        <dgm:presLayoutVars>
          <dgm:bulletEnabled val="1"/>
        </dgm:presLayoutVars>
      </dgm:prSet>
      <dgm:spPr/>
    </dgm:pt>
    <dgm:pt modelId="{1CEDDC40-0A29-46F0-A137-BE5220D0B2D7}" type="pres">
      <dgm:prSet presAssocID="{46B3F1EB-BD8B-4204-9976-69947AEBE567}" presName="Name25" presStyleLbl="parChTrans1D1" presStyleIdx="3" presStyleCnt="5"/>
      <dgm:spPr/>
    </dgm:pt>
    <dgm:pt modelId="{EF9CB24F-186E-4EF9-A87C-009E278DFE9B}" type="pres">
      <dgm:prSet presAssocID="{9079610D-EB5D-4EF4-B718-5AED1BF36132}" presName="node" presStyleCnt="0"/>
      <dgm:spPr/>
    </dgm:pt>
    <dgm:pt modelId="{E0C53FC9-9A77-4F4C-B1B7-C55C272229F9}" type="pres">
      <dgm:prSet presAssocID="{9079610D-EB5D-4EF4-B718-5AED1BF36132}" presName="parentNode" presStyleLbl="node1" presStyleIdx="4" presStyleCnt="6" custScaleX="189252" custLinFactX="-200000" custLinFactNeighborX="-239477" custLinFactNeighborY="8784">
        <dgm:presLayoutVars>
          <dgm:chMax val="1"/>
          <dgm:bulletEnabled val="1"/>
        </dgm:presLayoutVars>
      </dgm:prSet>
      <dgm:spPr/>
    </dgm:pt>
    <dgm:pt modelId="{66AEEEF4-5578-4BA0-AC28-E00D5ACCABC6}" type="pres">
      <dgm:prSet presAssocID="{9079610D-EB5D-4EF4-B718-5AED1BF36132}" presName="childNode" presStyleLbl="revTx" presStyleIdx="0" presStyleCnt="0">
        <dgm:presLayoutVars>
          <dgm:bulletEnabled val="1"/>
        </dgm:presLayoutVars>
      </dgm:prSet>
      <dgm:spPr/>
    </dgm:pt>
    <dgm:pt modelId="{580F4CAF-1CC1-4AEC-9681-0B096229D34D}" type="pres">
      <dgm:prSet presAssocID="{BE793E05-6A44-42C0-8E0C-09168426A625}" presName="Name25" presStyleLbl="parChTrans1D1" presStyleIdx="4" presStyleCnt="5"/>
      <dgm:spPr/>
    </dgm:pt>
    <dgm:pt modelId="{B0E067EC-7559-4CAB-A9CA-60B59B48973F}" type="pres">
      <dgm:prSet presAssocID="{8793542F-802A-453D-B802-DAD27539A26B}" presName="node" presStyleCnt="0"/>
      <dgm:spPr/>
    </dgm:pt>
    <dgm:pt modelId="{BBFE7F06-0FF1-4AE1-AAC2-434014170C02}" type="pres">
      <dgm:prSet presAssocID="{8793542F-802A-453D-B802-DAD27539A26B}" presName="parentNode" presStyleLbl="node1" presStyleIdx="5" presStyleCnt="6" custScaleX="189252" custLinFactX="-200000" custLinFactY="-117911" custLinFactNeighborX="-250341" custLinFactNeighborY="-200000">
        <dgm:presLayoutVars>
          <dgm:chMax val="1"/>
          <dgm:bulletEnabled val="1"/>
        </dgm:presLayoutVars>
      </dgm:prSet>
      <dgm:spPr/>
    </dgm:pt>
    <dgm:pt modelId="{9DB45294-1AAE-4DB1-831C-010DE4FA29A0}" type="pres">
      <dgm:prSet presAssocID="{8793542F-802A-453D-B802-DAD27539A26B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BD4C3300-C64D-42E7-9153-D744A5C9EC63}" srcId="{CF1F83DC-60D1-486A-ADB7-FAEBBA10E60E}" destId="{908ED588-A390-4248-A4B3-3B0A29A18033}" srcOrd="2" destOrd="0" parTransId="{6E11059F-973E-4907-B396-F5E0144CF6D8}" sibTransId="{982A4A58-33E8-4A56-A368-938BF67D5835}"/>
    <dgm:cxn modelId="{AB503C04-41E5-4F95-BE7E-30F3D9507DCA}" srcId="{CF1F83DC-60D1-486A-ADB7-FAEBBA10E60E}" destId="{EF56E49D-DBDF-4DD5-AACF-F9975C6777FB}" srcOrd="1" destOrd="0" parTransId="{53F16721-A63B-4517-9F3E-738D26617FDD}" sibTransId="{8AFA17D4-9323-4EC2-9958-C5662C769727}"/>
    <dgm:cxn modelId="{BBBC0B15-8247-41A2-85F4-A3A5A96DF1E6}" type="presOf" srcId="{039B1C94-F3A3-416E-ACEA-3E41FC03DE4C}" destId="{7099524F-A4CD-4FE0-B180-194F39239BE4}" srcOrd="0" destOrd="0" presId="urn:microsoft.com/office/officeart/2005/8/layout/radial2"/>
    <dgm:cxn modelId="{C0C86B1A-ABBC-4C64-8CB4-5E35E8866465}" srcId="{CF1F83DC-60D1-486A-ADB7-FAEBBA10E60E}" destId="{8793542F-802A-453D-B802-DAD27539A26B}" srcOrd="4" destOrd="0" parTransId="{BE793E05-6A44-42C0-8E0C-09168426A625}" sibTransId="{CB2AAA52-5E30-4237-A477-9C26C7D3B335}"/>
    <dgm:cxn modelId="{49BC3B68-807D-4D4E-A51F-8CC599936625}" type="presOf" srcId="{46B3F1EB-BD8B-4204-9976-69947AEBE567}" destId="{1CEDDC40-0A29-46F0-A137-BE5220D0B2D7}" srcOrd="0" destOrd="0" presId="urn:microsoft.com/office/officeart/2005/8/layout/radial2"/>
    <dgm:cxn modelId="{6BB9BB6C-111A-492D-B229-CF35A433AA94}" type="presOf" srcId="{6E11059F-973E-4907-B396-F5E0144CF6D8}" destId="{7195CD7E-4F68-4302-8DE5-507B1E656261}" srcOrd="0" destOrd="0" presId="urn:microsoft.com/office/officeart/2005/8/layout/radial2"/>
    <dgm:cxn modelId="{978F3B6E-0BE4-456B-8F50-65303D22469C}" type="presOf" srcId="{9079610D-EB5D-4EF4-B718-5AED1BF36132}" destId="{E0C53FC9-9A77-4F4C-B1B7-C55C272229F9}" srcOrd="0" destOrd="0" presId="urn:microsoft.com/office/officeart/2005/8/layout/radial2"/>
    <dgm:cxn modelId="{7A708150-8670-4E02-B2B2-373418C4F28E}" srcId="{CF1F83DC-60D1-486A-ADB7-FAEBBA10E60E}" destId="{9079610D-EB5D-4EF4-B718-5AED1BF36132}" srcOrd="3" destOrd="0" parTransId="{46B3F1EB-BD8B-4204-9976-69947AEBE567}" sibTransId="{3A06A32C-52BB-428F-88F5-72685E5ADE9B}"/>
    <dgm:cxn modelId="{E764C451-0814-43CC-A0B0-154A896D3C72}" type="presOf" srcId="{CF1F83DC-60D1-486A-ADB7-FAEBBA10E60E}" destId="{FA68088C-BB99-41CE-B9D0-665A27D99B66}" srcOrd="0" destOrd="0" presId="urn:microsoft.com/office/officeart/2005/8/layout/radial2"/>
    <dgm:cxn modelId="{50B7F07C-609D-4D73-874D-9821D4AD5B01}" type="presOf" srcId="{8793542F-802A-453D-B802-DAD27539A26B}" destId="{BBFE7F06-0FF1-4AE1-AAC2-434014170C02}" srcOrd="0" destOrd="0" presId="urn:microsoft.com/office/officeart/2005/8/layout/radial2"/>
    <dgm:cxn modelId="{05AA17A9-AB66-48ED-9350-5B1DA00BC32B}" type="presOf" srcId="{EF56E49D-DBDF-4DD5-AACF-F9975C6777FB}" destId="{4D722A3C-3E78-4E61-90DA-DFFBDF8D9715}" srcOrd="0" destOrd="0" presId="urn:microsoft.com/office/officeart/2005/8/layout/radial2"/>
    <dgm:cxn modelId="{4E46FCB9-18DB-4E1D-9F10-CB7966825C40}" type="presOf" srcId="{53F16721-A63B-4517-9F3E-738D26617FDD}" destId="{4A711D82-876E-472D-8260-529E26E82518}" srcOrd="0" destOrd="0" presId="urn:microsoft.com/office/officeart/2005/8/layout/radial2"/>
    <dgm:cxn modelId="{4FA23FCD-5BE9-4CC3-A609-F492A2A0159B}" type="presOf" srcId="{BE793E05-6A44-42C0-8E0C-09168426A625}" destId="{580F4CAF-1CC1-4AEC-9681-0B096229D34D}" srcOrd="0" destOrd="0" presId="urn:microsoft.com/office/officeart/2005/8/layout/radial2"/>
    <dgm:cxn modelId="{BEB1CAF8-F7E5-402D-B386-024299073ADB}" type="presOf" srcId="{3A76304F-AB30-4F3A-80AD-229FA78C423C}" destId="{3F6E3E4F-49AF-4628-BF4D-77E28AC33D7B}" srcOrd="0" destOrd="0" presId="urn:microsoft.com/office/officeart/2005/8/layout/radial2"/>
    <dgm:cxn modelId="{55F45CF9-34C9-4D3D-8206-9170BFE71E7C}" type="presOf" srcId="{908ED588-A390-4248-A4B3-3B0A29A18033}" destId="{514E2339-19AF-46EC-812A-DA727F39C992}" srcOrd="0" destOrd="0" presId="urn:microsoft.com/office/officeart/2005/8/layout/radial2"/>
    <dgm:cxn modelId="{55CFF9FC-B127-4022-A50C-C9D3462766BB}" srcId="{CF1F83DC-60D1-486A-ADB7-FAEBBA10E60E}" destId="{3A76304F-AB30-4F3A-80AD-229FA78C423C}" srcOrd="0" destOrd="0" parTransId="{039B1C94-F3A3-416E-ACEA-3E41FC03DE4C}" sibTransId="{68F33E7E-882E-4D6A-971C-F8E1FC9D70AD}"/>
    <dgm:cxn modelId="{208B5F8F-7E59-4D96-A2AE-114DF512CEC5}" type="presParOf" srcId="{FA68088C-BB99-41CE-B9D0-665A27D99B66}" destId="{9275CF12-8FE2-4E18-8C5C-425A8A6A1DD9}" srcOrd="0" destOrd="0" presId="urn:microsoft.com/office/officeart/2005/8/layout/radial2"/>
    <dgm:cxn modelId="{D26C5540-31BB-48B9-9C61-9FD0029509AD}" type="presParOf" srcId="{9275CF12-8FE2-4E18-8C5C-425A8A6A1DD9}" destId="{1B4FCFBB-A8BE-404B-AA21-38987F906237}" srcOrd="0" destOrd="0" presId="urn:microsoft.com/office/officeart/2005/8/layout/radial2"/>
    <dgm:cxn modelId="{C187FDC7-F71C-4B94-BCA3-7A346E61D26C}" type="presParOf" srcId="{1B4FCFBB-A8BE-404B-AA21-38987F906237}" destId="{D3488330-B986-4F3E-8AA1-5017924BEFFF}" srcOrd="0" destOrd="0" presId="urn:microsoft.com/office/officeart/2005/8/layout/radial2"/>
    <dgm:cxn modelId="{107813DD-30FE-45B7-A938-92C2DA8F752E}" type="presParOf" srcId="{1B4FCFBB-A8BE-404B-AA21-38987F906237}" destId="{A0DEE9D1-3CD0-4229-A1E1-1F6748760D74}" srcOrd="1" destOrd="0" presId="urn:microsoft.com/office/officeart/2005/8/layout/radial2"/>
    <dgm:cxn modelId="{7C31BE35-A854-4D48-BBB9-0057B5C3BA6A}" type="presParOf" srcId="{9275CF12-8FE2-4E18-8C5C-425A8A6A1DD9}" destId="{7099524F-A4CD-4FE0-B180-194F39239BE4}" srcOrd="1" destOrd="0" presId="urn:microsoft.com/office/officeart/2005/8/layout/radial2"/>
    <dgm:cxn modelId="{39D0CA39-AF0D-44C0-B116-5BDDCFD70FE1}" type="presParOf" srcId="{9275CF12-8FE2-4E18-8C5C-425A8A6A1DD9}" destId="{BFB71F96-CFBD-423A-96B5-91BF9ABAEE9A}" srcOrd="2" destOrd="0" presId="urn:microsoft.com/office/officeart/2005/8/layout/radial2"/>
    <dgm:cxn modelId="{99359BAA-F828-4C49-B9A7-01283F76AA30}" type="presParOf" srcId="{BFB71F96-CFBD-423A-96B5-91BF9ABAEE9A}" destId="{3F6E3E4F-49AF-4628-BF4D-77E28AC33D7B}" srcOrd="0" destOrd="0" presId="urn:microsoft.com/office/officeart/2005/8/layout/radial2"/>
    <dgm:cxn modelId="{6FD28FFC-1B49-44CB-BF21-8B921B1D2D86}" type="presParOf" srcId="{BFB71F96-CFBD-423A-96B5-91BF9ABAEE9A}" destId="{35AC305A-F211-485A-ACA5-CF6523389272}" srcOrd="1" destOrd="0" presId="urn:microsoft.com/office/officeart/2005/8/layout/radial2"/>
    <dgm:cxn modelId="{08F1DFB1-4CBD-4BF3-830A-06DE007EEE05}" type="presParOf" srcId="{9275CF12-8FE2-4E18-8C5C-425A8A6A1DD9}" destId="{4A711D82-876E-472D-8260-529E26E82518}" srcOrd="3" destOrd="0" presId="urn:microsoft.com/office/officeart/2005/8/layout/radial2"/>
    <dgm:cxn modelId="{52E655A4-AD77-48BA-B55E-9587BF797608}" type="presParOf" srcId="{9275CF12-8FE2-4E18-8C5C-425A8A6A1DD9}" destId="{DE90D617-91F6-4511-965B-12B78AD2FD98}" srcOrd="4" destOrd="0" presId="urn:microsoft.com/office/officeart/2005/8/layout/radial2"/>
    <dgm:cxn modelId="{DB72061E-F5BA-4E90-A065-0F6ED6828AE4}" type="presParOf" srcId="{DE90D617-91F6-4511-965B-12B78AD2FD98}" destId="{4D722A3C-3E78-4E61-90DA-DFFBDF8D9715}" srcOrd="0" destOrd="0" presId="urn:microsoft.com/office/officeart/2005/8/layout/radial2"/>
    <dgm:cxn modelId="{DB32E4A4-7B47-4915-A601-E2CCF59CDB4E}" type="presParOf" srcId="{DE90D617-91F6-4511-965B-12B78AD2FD98}" destId="{0A1BA855-C373-4C8E-AF00-BF63296D9670}" srcOrd="1" destOrd="0" presId="urn:microsoft.com/office/officeart/2005/8/layout/radial2"/>
    <dgm:cxn modelId="{92C7F84D-6D27-48C8-9CC4-B9B453177396}" type="presParOf" srcId="{9275CF12-8FE2-4E18-8C5C-425A8A6A1DD9}" destId="{7195CD7E-4F68-4302-8DE5-507B1E656261}" srcOrd="5" destOrd="0" presId="urn:microsoft.com/office/officeart/2005/8/layout/radial2"/>
    <dgm:cxn modelId="{A3D4A903-B120-455B-932E-0428FC28BED9}" type="presParOf" srcId="{9275CF12-8FE2-4E18-8C5C-425A8A6A1DD9}" destId="{A86F4197-0464-4D0A-BA25-D0A223B89A19}" srcOrd="6" destOrd="0" presId="urn:microsoft.com/office/officeart/2005/8/layout/radial2"/>
    <dgm:cxn modelId="{36399042-E4F7-418A-9E30-26D4C6DACE84}" type="presParOf" srcId="{A86F4197-0464-4D0A-BA25-D0A223B89A19}" destId="{514E2339-19AF-46EC-812A-DA727F39C992}" srcOrd="0" destOrd="0" presId="urn:microsoft.com/office/officeart/2005/8/layout/radial2"/>
    <dgm:cxn modelId="{16F8A867-1A0D-4726-AF79-1C064DE61C30}" type="presParOf" srcId="{A86F4197-0464-4D0A-BA25-D0A223B89A19}" destId="{7211FDC6-E7D9-49DC-9CA5-3117388A8730}" srcOrd="1" destOrd="0" presId="urn:microsoft.com/office/officeart/2005/8/layout/radial2"/>
    <dgm:cxn modelId="{4814A7A5-220E-47D4-9FB4-0152DC2AAE23}" type="presParOf" srcId="{9275CF12-8FE2-4E18-8C5C-425A8A6A1DD9}" destId="{1CEDDC40-0A29-46F0-A137-BE5220D0B2D7}" srcOrd="7" destOrd="0" presId="urn:microsoft.com/office/officeart/2005/8/layout/radial2"/>
    <dgm:cxn modelId="{CAD40E38-0B56-4BC8-8E8F-8E61DB09FE87}" type="presParOf" srcId="{9275CF12-8FE2-4E18-8C5C-425A8A6A1DD9}" destId="{EF9CB24F-186E-4EF9-A87C-009E278DFE9B}" srcOrd="8" destOrd="0" presId="urn:microsoft.com/office/officeart/2005/8/layout/radial2"/>
    <dgm:cxn modelId="{3C371899-3281-4293-A3BA-021AAE4F5B4F}" type="presParOf" srcId="{EF9CB24F-186E-4EF9-A87C-009E278DFE9B}" destId="{E0C53FC9-9A77-4F4C-B1B7-C55C272229F9}" srcOrd="0" destOrd="0" presId="urn:microsoft.com/office/officeart/2005/8/layout/radial2"/>
    <dgm:cxn modelId="{D94CD2AC-F1B0-416E-A8BB-3E60BF1C5D39}" type="presParOf" srcId="{EF9CB24F-186E-4EF9-A87C-009E278DFE9B}" destId="{66AEEEF4-5578-4BA0-AC28-E00D5ACCABC6}" srcOrd="1" destOrd="0" presId="urn:microsoft.com/office/officeart/2005/8/layout/radial2"/>
    <dgm:cxn modelId="{D295C6EC-7619-44FD-83C9-B29CA9F9F8A9}" type="presParOf" srcId="{9275CF12-8FE2-4E18-8C5C-425A8A6A1DD9}" destId="{580F4CAF-1CC1-4AEC-9681-0B096229D34D}" srcOrd="9" destOrd="0" presId="urn:microsoft.com/office/officeart/2005/8/layout/radial2"/>
    <dgm:cxn modelId="{FCD09513-B62E-49F2-84DE-06CA9CF19792}" type="presParOf" srcId="{9275CF12-8FE2-4E18-8C5C-425A8A6A1DD9}" destId="{B0E067EC-7559-4CAB-A9CA-60B59B48973F}" srcOrd="10" destOrd="0" presId="urn:microsoft.com/office/officeart/2005/8/layout/radial2"/>
    <dgm:cxn modelId="{2F8F7D44-A041-41DC-BB4D-9FAE1B560172}" type="presParOf" srcId="{B0E067EC-7559-4CAB-A9CA-60B59B48973F}" destId="{BBFE7F06-0FF1-4AE1-AAC2-434014170C02}" srcOrd="0" destOrd="0" presId="urn:microsoft.com/office/officeart/2005/8/layout/radial2"/>
    <dgm:cxn modelId="{8173CFC8-195B-40BF-9D97-E52DCF1E86D0}" type="presParOf" srcId="{B0E067EC-7559-4CAB-A9CA-60B59B48973F}" destId="{9DB45294-1AAE-4DB1-831C-010DE4FA29A0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F4CAF-1CC1-4AEC-9681-0B096229D34D}">
      <dsp:nvSpPr>
        <dsp:cNvPr id="0" name=""/>
        <dsp:cNvSpPr/>
      </dsp:nvSpPr>
      <dsp:spPr>
        <a:xfrm rot="11650160">
          <a:off x="1688258" y="2204582"/>
          <a:ext cx="1374485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1374485" y="1179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DDC40-0A29-46F0-A137-BE5220D0B2D7}">
      <dsp:nvSpPr>
        <dsp:cNvPr id="0" name=""/>
        <dsp:cNvSpPr/>
      </dsp:nvSpPr>
      <dsp:spPr>
        <a:xfrm rot="8808234">
          <a:off x="2136886" y="3096200"/>
          <a:ext cx="985352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985352" y="1179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95CD7E-4F68-4302-8DE5-507B1E656261}">
      <dsp:nvSpPr>
        <dsp:cNvPr id="0" name=""/>
        <dsp:cNvSpPr/>
      </dsp:nvSpPr>
      <dsp:spPr>
        <a:xfrm rot="163">
          <a:off x="4042425" y="2499199"/>
          <a:ext cx="2306525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2306525" y="1179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711D82-876E-472D-8260-529E26E82518}">
      <dsp:nvSpPr>
        <dsp:cNvPr id="0" name=""/>
        <dsp:cNvSpPr/>
      </dsp:nvSpPr>
      <dsp:spPr>
        <a:xfrm rot="20380995">
          <a:off x="3971562" y="1918400"/>
          <a:ext cx="2278102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2278102" y="1179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9524F-A4CD-4FE0-B180-194F39239BE4}">
      <dsp:nvSpPr>
        <dsp:cNvPr id="0" name=""/>
        <dsp:cNvSpPr/>
      </dsp:nvSpPr>
      <dsp:spPr>
        <a:xfrm rot="19297318">
          <a:off x="3813832" y="1446068"/>
          <a:ext cx="2115934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2115934" y="1179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DEE9D1-3CD0-4229-A1E1-1F6748760D74}">
      <dsp:nvSpPr>
        <dsp:cNvPr id="0" name=""/>
        <dsp:cNvSpPr/>
      </dsp:nvSpPr>
      <dsp:spPr>
        <a:xfrm>
          <a:off x="2841345" y="1760291"/>
          <a:ext cx="1429415" cy="142941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E3E4F-49AF-4628-BF4D-77E28AC33D7B}">
      <dsp:nvSpPr>
        <dsp:cNvPr id="0" name=""/>
        <dsp:cNvSpPr/>
      </dsp:nvSpPr>
      <dsp:spPr>
        <a:xfrm>
          <a:off x="5250881" y="3005"/>
          <a:ext cx="1832950" cy="85764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rPr>
            <a:t>三角形</a:t>
          </a:r>
        </a:p>
      </dsp:txBody>
      <dsp:txXfrm>
        <a:off x="5519310" y="128605"/>
        <a:ext cx="1296092" cy="606449"/>
      </dsp:txXfrm>
    </dsp:sp>
    <dsp:sp modelId="{4D722A3C-3E78-4E61-90DA-DFFBDF8D9715}">
      <dsp:nvSpPr>
        <dsp:cNvPr id="0" name=""/>
        <dsp:cNvSpPr/>
      </dsp:nvSpPr>
      <dsp:spPr>
        <a:xfrm>
          <a:off x="6152123" y="956993"/>
          <a:ext cx="857649" cy="85764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rPr>
            <a:t>圆</a:t>
          </a:r>
        </a:p>
      </dsp:txBody>
      <dsp:txXfrm>
        <a:off x="6277723" y="1082593"/>
        <a:ext cx="606449" cy="606449"/>
      </dsp:txXfrm>
    </dsp:sp>
    <dsp:sp modelId="{514E2339-19AF-46EC-812A-DA727F39C992}">
      <dsp:nvSpPr>
        <dsp:cNvPr id="0" name=""/>
        <dsp:cNvSpPr/>
      </dsp:nvSpPr>
      <dsp:spPr>
        <a:xfrm>
          <a:off x="6348951" y="2082267"/>
          <a:ext cx="1623117" cy="85764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rPr>
            <a:t>矩形</a:t>
          </a:r>
        </a:p>
      </dsp:txBody>
      <dsp:txXfrm>
        <a:off x="6586651" y="2207867"/>
        <a:ext cx="1147717" cy="606449"/>
      </dsp:txXfrm>
    </dsp:sp>
    <dsp:sp modelId="{E0C53FC9-9A77-4F4C-B1B7-C55C272229F9}">
      <dsp:nvSpPr>
        <dsp:cNvPr id="0" name=""/>
        <dsp:cNvSpPr/>
      </dsp:nvSpPr>
      <dsp:spPr>
        <a:xfrm>
          <a:off x="895836" y="3282534"/>
          <a:ext cx="1623117" cy="85764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rPr>
            <a:t>立方体</a:t>
          </a:r>
        </a:p>
      </dsp:txBody>
      <dsp:txXfrm>
        <a:off x="1133536" y="3408134"/>
        <a:ext cx="1147717" cy="606449"/>
      </dsp:txXfrm>
    </dsp:sp>
    <dsp:sp modelId="{BBFE7F06-0FF1-4AE1-AAC2-434014170C02}">
      <dsp:nvSpPr>
        <dsp:cNvPr id="0" name=""/>
        <dsp:cNvSpPr/>
      </dsp:nvSpPr>
      <dsp:spPr>
        <a:xfrm>
          <a:off x="165341" y="1434454"/>
          <a:ext cx="1623117" cy="8576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rPr>
            <a:t>锥体</a:t>
          </a:r>
        </a:p>
      </dsp:txBody>
      <dsp:txXfrm>
        <a:off x="403041" y="1560054"/>
        <a:ext cx="1147717" cy="6064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2EE64-7F0A-4647-A201-C09FCB1A417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441BA-2935-47CC-AB6A-4F76509E0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88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441BA-2935-47CC-AB6A-4F76509E03D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196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441BA-2935-47CC-AB6A-4F76509E03D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53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441BA-2935-47CC-AB6A-4F76509E03D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986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441BA-2935-47CC-AB6A-4F76509E03D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098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441BA-2935-47CC-AB6A-4F76509E03D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947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441BA-2935-47CC-AB6A-4F76509E03D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855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441BA-2935-47CC-AB6A-4F76509E03D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990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441BA-2935-47CC-AB6A-4F76509E03D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816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441BA-2935-47CC-AB6A-4F76509E03D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98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441BA-2935-47CC-AB6A-4F76509E03D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288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441BA-2935-47CC-AB6A-4F76509E03D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9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441BA-2935-47CC-AB6A-4F76509E03D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338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441BA-2935-47CC-AB6A-4F76509E03D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612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2441BA-2935-47CC-AB6A-4F76509E03D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4344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441BA-2935-47CC-AB6A-4F76509E03D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9750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441BA-2935-47CC-AB6A-4F76509E03D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6322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441BA-2935-47CC-AB6A-4F76509E03D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356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441BA-2935-47CC-AB6A-4F76509E03D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8398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441BA-2935-47CC-AB6A-4F76509E03D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4391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441BA-2935-47CC-AB6A-4F76509E03D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9515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441BA-2935-47CC-AB6A-4F76509E03D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9799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441BA-2935-47CC-AB6A-4F76509E03D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896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441BA-2935-47CC-AB6A-4F76509E03D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1739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441BA-2935-47CC-AB6A-4F76509E03D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5664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441BA-2935-47CC-AB6A-4F76509E03D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7695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441BA-2935-47CC-AB6A-4F76509E03D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2128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441BA-2935-47CC-AB6A-4F76509E03D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4598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441BA-2935-47CC-AB6A-4F76509E03D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819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441BA-2935-47CC-AB6A-4F76509E03D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403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441BA-2935-47CC-AB6A-4F76509E03D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5415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441BA-2935-47CC-AB6A-4F76509E03D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1192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441BA-2935-47CC-AB6A-4F76509E03D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840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441BA-2935-47CC-AB6A-4F76509E03DA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905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441BA-2935-47CC-AB6A-4F76509E03D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95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441BA-2935-47CC-AB6A-4F76509E03D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029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441BA-2935-47CC-AB6A-4F76509E03D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269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441BA-2935-47CC-AB6A-4F76509E03D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15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441BA-2935-47CC-AB6A-4F76509E03D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045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441BA-2935-47CC-AB6A-4F76509E03D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71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186569"/>
            <a:ext cx="11774906" cy="6484862"/>
          </a:xfrm>
          <a:prstGeom prst="rect">
            <a:avLst/>
          </a:prstGeom>
          <a:effectLst>
            <a:outerShdw blurRad="88900" sx="101000" sy="101000" algn="ctr" rotWithShape="0">
              <a:prstClr val="black">
                <a:alpha val="20000"/>
              </a:prstClr>
            </a:outerShdw>
          </a:effectLst>
        </p:spPr>
      </p:pic>
      <p:grpSp>
        <p:nvGrpSpPr>
          <p:cNvPr id="3" name="组合 6"/>
          <p:cNvGrpSpPr/>
          <p:nvPr userDrawn="1"/>
        </p:nvGrpSpPr>
        <p:grpSpPr>
          <a:xfrm>
            <a:off x="192505" y="2791287"/>
            <a:ext cx="11819823" cy="1807144"/>
            <a:chOff x="192505" y="2307657"/>
            <a:chExt cx="11819823" cy="23405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矩形 3"/>
            <p:cNvSpPr/>
            <p:nvPr/>
          </p:nvSpPr>
          <p:spPr>
            <a:xfrm>
              <a:off x="192505" y="2307657"/>
              <a:ext cx="11819823" cy="22426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 rot="16200000" flipH="1">
              <a:off x="223923" y="4518927"/>
              <a:ext cx="97859" cy="160693"/>
            </a:xfrm>
            <a:prstGeom prst="triangle">
              <a:avLst>
                <a:gd name="adj" fmla="val 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11874453" y="4518927"/>
              <a:ext cx="97859" cy="160693"/>
            </a:xfrm>
            <a:prstGeom prst="triangle">
              <a:avLst>
                <a:gd name="adj" fmla="val 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53199" y="3078866"/>
            <a:ext cx="11485602" cy="115642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48835" y="4701674"/>
            <a:ext cx="11485602" cy="3423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348835" y="5044016"/>
            <a:ext cx="11485602" cy="3423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8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500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4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208547" y="186569"/>
            <a:ext cx="11774906" cy="6484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合 6"/>
          <p:cNvGrpSpPr/>
          <p:nvPr userDrawn="1"/>
        </p:nvGrpSpPr>
        <p:grpSpPr>
          <a:xfrm rot="5400000">
            <a:off x="-530982" y="1297820"/>
            <a:ext cx="6678591" cy="4268149"/>
            <a:chOff x="192505" y="2307657"/>
            <a:chExt cx="11819823" cy="23405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>
            <a:xfrm>
              <a:off x="192505" y="2307657"/>
              <a:ext cx="11819823" cy="22426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4"/>
            <p:cNvSpPr/>
            <p:nvPr/>
          </p:nvSpPr>
          <p:spPr>
            <a:xfrm rot="16200000" flipH="1">
              <a:off x="223923" y="4518927"/>
              <a:ext cx="97859" cy="160693"/>
            </a:xfrm>
            <a:prstGeom prst="triangle">
              <a:avLst>
                <a:gd name="adj" fmla="val 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5"/>
            <p:cNvSpPr/>
            <p:nvPr/>
          </p:nvSpPr>
          <p:spPr>
            <a:xfrm rot="5400000">
              <a:off x="11874453" y="4518927"/>
              <a:ext cx="97859" cy="160693"/>
            </a:xfrm>
            <a:prstGeom prst="triangle">
              <a:avLst>
                <a:gd name="adj" fmla="val 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616608" y="2534855"/>
            <a:ext cx="2561864" cy="10566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616608" y="3591045"/>
            <a:ext cx="2561864" cy="37143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782422" y="1468084"/>
            <a:ext cx="1321432" cy="10566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72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7103853" y="1686076"/>
            <a:ext cx="4039565" cy="6206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5782422" y="2749326"/>
            <a:ext cx="1321432" cy="10566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72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7103853" y="2967318"/>
            <a:ext cx="4039565" cy="6206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5782422" y="4027008"/>
            <a:ext cx="1321432" cy="10566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72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7103853" y="4245000"/>
            <a:ext cx="4039565" cy="6206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208547" y="186569"/>
            <a:ext cx="11774906" cy="6484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合 6"/>
          <p:cNvGrpSpPr/>
          <p:nvPr userDrawn="1"/>
        </p:nvGrpSpPr>
        <p:grpSpPr>
          <a:xfrm rot="5400000">
            <a:off x="-530982" y="1297820"/>
            <a:ext cx="6678591" cy="4268149"/>
            <a:chOff x="192505" y="2307657"/>
            <a:chExt cx="11819823" cy="23405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>
            <a:xfrm>
              <a:off x="192505" y="2307657"/>
              <a:ext cx="11819823" cy="22426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4"/>
            <p:cNvSpPr/>
            <p:nvPr/>
          </p:nvSpPr>
          <p:spPr>
            <a:xfrm rot="16200000" flipH="1">
              <a:off x="223923" y="4518927"/>
              <a:ext cx="97859" cy="160693"/>
            </a:xfrm>
            <a:prstGeom prst="triangle">
              <a:avLst>
                <a:gd name="adj" fmla="val 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5"/>
            <p:cNvSpPr/>
            <p:nvPr/>
          </p:nvSpPr>
          <p:spPr>
            <a:xfrm rot="5400000">
              <a:off x="11874453" y="4518927"/>
              <a:ext cx="97859" cy="160693"/>
            </a:xfrm>
            <a:prstGeom prst="triangle">
              <a:avLst>
                <a:gd name="adj" fmla="val 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616608" y="2534855"/>
            <a:ext cx="2561864" cy="10566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616608" y="3591045"/>
            <a:ext cx="2561864" cy="37143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782422" y="1035621"/>
            <a:ext cx="1321432" cy="10566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72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7103853" y="1253613"/>
            <a:ext cx="4039565" cy="6206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5782422" y="2316863"/>
            <a:ext cx="1321432" cy="10566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72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7103853" y="2534855"/>
            <a:ext cx="4039565" cy="6206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5782422" y="3594545"/>
            <a:ext cx="1321432" cy="10566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72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7103853" y="3812537"/>
            <a:ext cx="4039565" cy="6206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5782422" y="4874007"/>
            <a:ext cx="1321432" cy="10566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72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7103853" y="5091999"/>
            <a:ext cx="4039565" cy="6206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62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208547" y="186569"/>
            <a:ext cx="11774906" cy="6484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合 6"/>
          <p:cNvGrpSpPr/>
          <p:nvPr userDrawn="1"/>
        </p:nvGrpSpPr>
        <p:grpSpPr>
          <a:xfrm rot="5400000">
            <a:off x="-530982" y="1297820"/>
            <a:ext cx="6678591" cy="4268149"/>
            <a:chOff x="192505" y="2307657"/>
            <a:chExt cx="11819823" cy="23405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>
            <a:xfrm>
              <a:off x="192505" y="2307657"/>
              <a:ext cx="11819823" cy="22426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4"/>
            <p:cNvSpPr/>
            <p:nvPr/>
          </p:nvSpPr>
          <p:spPr>
            <a:xfrm rot="16200000" flipH="1">
              <a:off x="223923" y="4518927"/>
              <a:ext cx="97859" cy="160693"/>
            </a:xfrm>
            <a:prstGeom prst="triangle">
              <a:avLst>
                <a:gd name="adj" fmla="val 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5"/>
            <p:cNvSpPr/>
            <p:nvPr/>
          </p:nvSpPr>
          <p:spPr>
            <a:xfrm rot="5400000">
              <a:off x="11874453" y="4518927"/>
              <a:ext cx="97859" cy="160693"/>
            </a:xfrm>
            <a:prstGeom prst="triangle">
              <a:avLst>
                <a:gd name="adj" fmla="val 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616608" y="2534855"/>
            <a:ext cx="2561864" cy="10566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616608" y="3591045"/>
            <a:ext cx="2561864" cy="37143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6018525" y="903366"/>
            <a:ext cx="1205038" cy="80139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60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7223563" y="1068695"/>
            <a:ext cx="3683752" cy="4707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6018525" y="1869771"/>
            <a:ext cx="1205038" cy="80139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60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7223563" y="2035100"/>
            <a:ext cx="3683752" cy="4707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6018525" y="2836176"/>
            <a:ext cx="1205038" cy="80139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60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7223563" y="3001505"/>
            <a:ext cx="3683752" cy="4707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6018525" y="3802581"/>
            <a:ext cx="1205038" cy="80139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60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7223563" y="3967910"/>
            <a:ext cx="3683752" cy="4707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6018525" y="4768986"/>
            <a:ext cx="1205038" cy="80139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60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21"/>
          </p:nvPr>
        </p:nvSpPr>
        <p:spPr>
          <a:xfrm>
            <a:off x="7223563" y="4934315"/>
            <a:ext cx="3683752" cy="4707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78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208547" y="186569"/>
            <a:ext cx="11774906" cy="6484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合 6"/>
          <p:cNvGrpSpPr/>
          <p:nvPr userDrawn="1"/>
        </p:nvGrpSpPr>
        <p:grpSpPr>
          <a:xfrm rot="5400000">
            <a:off x="-530982" y="1297820"/>
            <a:ext cx="6678591" cy="4268149"/>
            <a:chOff x="192505" y="2307657"/>
            <a:chExt cx="11819823" cy="23405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>
            <a:xfrm>
              <a:off x="192505" y="2307657"/>
              <a:ext cx="11819823" cy="22426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4"/>
            <p:cNvSpPr/>
            <p:nvPr/>
          </p:nvSpPr>
          <p:spPr>
            <a:xfrm rot="16200000" flipH="1">
              <a:off x="223923" y="4518927"/>
              <a:ext cx="97859" cy="160693"/>
            </a:xfrm>
            <a:prstGeom prst="triangle">
              <a:avLst>
                <a:gd name="adj" fmla="val 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5"/>
            <p:cNvSpPr/>
            <p:nvPr/>
          </p:nvSpPr>
          <p:spPr>
            <a:xfrm rot="5400000">
              <a:off x="11874453" y="4518927"/>
              <a:ext cx="97859" cy="160693"/>
            </a:xfrm>
            <a:prstGeom prst="triangle">
              <a:avLst>
                <a:gd name="adj" fmla="val 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616608" y="2534855"/>
            <a:ext cx="2561864" cy="10566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616608" y="3591045"/>
            <a:ext cx="2561864" cy="37143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6018525" y="695022"/>
            <a:ext cx="1205038" cy="80139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60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7223563" y="860351"/>
            <a:ext cx="3683752" cy="4707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6018525" y="1615154"/>
            <a:ext cx="1205038" cy="80139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60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7223563" y="1780483"/>
            <a:ext cx="3683752" cy="4707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6018525" y="2539459"/>
            <a:ext cx="1205038" cy="80139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60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7223563" y="2704788"/>
            <a:ext cx="3683752" cy="4707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6018525" y="3459591"/>
            <a:ext cx="1205038" cy="80139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60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7223563" y="3624920"/>
            <a:ext cx="3683752" cy="4707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6018525" y="4379723"/>
            <a:ext cx="1205038" cy="80139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60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21"/>
          </p:nvPr>
        </p:nvSpPr>
        <p:spPr>
          <a:xfrm>
            <a:off x="7223563" y="4545052"/>
            <a:ext cx="3683752" cy="4707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6018525" y="5299855"/>
            <a:ext cx="1205038" cy="80139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60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23"/>
          </p:nvPr>
        </p:nvSpPr>
        <p:spPr>
          <a:xfrm>
            <a:off x="7223563" y="5465184"/>
            <a:ext cx="3683752" cy="4707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460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186569"/>
            <a:ext cx="11774906" cy="6484862"/>
          </a:xfrm>
          <a:prstGeom prst="rect">
            <a:avLst/>
          </a:prstGeom>
          <a:effectLst>
            <a:outerShdw blurRad="889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10" name="椭圆 9"/>
          <p:cNvSpPr/>
          <p:nvPr userDrawn="1"/>
        </p:nvSpPr>
        <p:spPr>
          <a:xfrm>
            <a:off x="3719332" y="1052332"/>
            <a:ext cx="4753336" cy="4753336"/>
          </a:xfrm>
          <a:prstGeom prst="ellipse">
            <a:avLst/>
          </a:prstGeom>
          <a:solidFill>
            <a:schemeClr val="accent4"/>
          </a:solidFill>
          <a:effectLst>
            <a:outerShdw blurRad="889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124" y="2314862"/>
            <a:ext cx="3683752" cy="66803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3912243" y="3180625"/>
            <a:ext cx="4367514" cy="104413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cxnSp>
        <p:nvCxnSpPr>
          <p:cNvPr id="13" name="直接连接符 6"/>
          <p:cNvCxnSpPr/>
          <p:nvPr userDrawn="1"/>
        </p:nvCxnSpPr>
        <p:spPr>
          <a:xfrm>
            <a:off x="4711700" y="2986749"/>
            <a:ext cx="2755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208547" y="186569"/>
            <a:ext cx="11774906" cy="6484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" name="组合 6"/>
          <p:cNvGrpSpPr/>
          <p:nvPr userDrawn="1"/>
        </p:nvGrpSpPr>
        <p:grpSpPr>
          <a:xfrm>
            <a:off x="96456" y="325879"/>
            <a:ext cx="11999088" cy="681118"/>
            <a:chOff x="192505" y="2307657"/>
            <a:chExt cx="11819823" cy="23405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>
            <a:xfrm>
              <a:off x="192505" y="2307657"/>
              <a:ext cx="11819823" cy="22426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4"/>
            <p:cNvSpPr/>
            <p:nvPr/>
          </p:nvSpPr>
          <p:spPr>
            <a:xfrm rot="16200000" flipH="1">
              <a:off x="223923" y="4518927"/>
              <a:ext cx="97859" cy="160693"/>
            </a:xfrm>
            <a:prstGeom prst="triangle">
              <a:avLst>
                <a:gd name="adj" fmla="val 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5"/>
            <p:cNvSpPr/>
            <p:nvPr/>
          </p:nvSpPr>
          <p:spPr>
            <a:xfrm rot="5400000">
              <a:off x="11874453" y="4518927"/>
              <a:ext cx="97859" cy="160693"/>
            </a:xfrm>
            <a:prstGeom prst="triangle">
              <a:avLst>
                <a:gd name="adj" fmla="val 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48201" y="416830"/>
            <a:ext cx="11446402" cy="4707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316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7" r:id="rId3"/>
    <p:sldLayoutId id="2147483689" r:id="rId4"/>
    <p:sldLayoutId id="2147483688" r:id="rId5"/>
    <p:sldLayoutId id="2147483685" r:id="rId6"/>
    <p:sldLayoutId id="214748366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38922" y="2812927"/>
            <a:ext cx="11485602" cy="1156428"/>
          </a:xfrm>
        </p:spPr>
        <p:txBody>
          <a:bodyPr/>
          <a:lstStyle/>
          <a:p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多态  继承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38922" y="3969355"/>
            <a:ext cx="11595515" cy="342342"/>
          </a:xfrm>
        </p:spPr>
        <p:txBody>
          <a:bodyPr/>
          <a:lstStyle/>
          <a:p>
            <a:r>
              <a:rPr kumimoji="1"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计</a:t>
            </a:r>
            <a:r>
              <a:rPr kumimoji="1" lang="en-US" altLang="zh-CN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Ⅱ2108</a:t>
            </a:r>
            <a:r>
              <a:rPr kumimoji="1"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班</a:t>
            </a:r>
            <a:r>
              <a:rPr kumimoji="1" lang="en-US" altLang="zh-CN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   </a:t>
            </a:r>
            <a:r>
              <a:rPr kumimoji="1"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黄旭达</a:t>
            </a:r>
            <a:r>
              <a:rPr kumimoji="1" lang="en-US" altLang="zh-CN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	2022.4.24</a:t>
            </a:r>
          </a:p>
        </p:txBody>
      </p:sp>
    </p:spTree>
    <p:extLst>
      <p:ext uri="{BB962C8B-B14F-4D97-AF65-F5344CB8AC3E}">
        <p14:creationId xmlns:p14="http://schemas.microsoft.com/office/powerpoint/2010/main" val="91760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01</a:t>
            </a:r>
            <a:r>
              <a:rPr kumimoji="1"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</a:t>
            </a:r>
            <a:r>
              <a:rPr kumimoji="1"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|</a:t>
            </a:r>
            <a:r>
              <a:rPr kumimoji="1"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继承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761151-71E4-4F94-A6A6-56C25979406C}"/>
              </a:ext>
            </a:extLst>
          </p:cNvPr>
          <p:cNvSpPr txBox="1"/>
          <p:nvPr/>
        </p:nvSpPr>
        <p:spPr>
          <a:xfrm>
            <a:off x="418981" y="1069002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n/>
                <a:solidFill>
                  <a:schemeClr val="accent4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为啥叫继承？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9AA731D-3DAD-471B-A2C1-79E8862630AD}"/>
              </a:ext>
            </a:extLst>
          </p:cNvPr>
          <p:cNvGrpSpPr/>
          <p:nvPr/>
        </p:nvGrpSpPr>
        <p:grpSpPr>
          <a:xfrm>
            <a:off x="511605" y="1992332"/>
            <a:ext cx="4727145" cy="4637066"/>
            <a:chOff x="6361471" y="2285472"/>
            <a:chExt cx="5433132" cy="426882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20FDABF-702B-42B9-AB8C-90DEE9AAE8BE}"/>
                </a:ext>
              </a:extLst>
            </p:cNvPr>
            <p:cNvSpPr/>
            <p:nvPr/>
          </p:nvSpPr>
          <p:spPr>
            <a:xfrm>
              <a:off x="6361471" y="2285472"/>
              <a:ext cx="5433132" cy="5760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Geometry</a:t>
              </a:r>
              <a:endParaRPr lang="zh-CN" altLang="en-US" sz="24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22E14A8-A285-43DA-9DA9-D78A1FFB3AF8}"/>
                </a:ext>
              </a:extLst>
            </p:cNvPr>
            <p:cNvSpPr/>
            <p:nvPr/>
          </p:nvSpPr>
          <p:spPr>
            <a:xfrm>
              <a:off x="6361471" y="2844395"/>
              <a:ext cx="5433132" cy="151015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30000"/>
                </a:lnSpc>
              </a:pPr>
              <a:r>
                <a:rPr lang="en-US" altLang="zh-CN" sz="2400" dirty="0">
                  <a:solidFill>
                    <a:schemeClr val="accent4"/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-color: String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400" dirty="0">
                  <a:solidFill>
                    <a:schemeClr val="accent4"/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-</a:t>
              </a:r>
              <a:r>
                <a:rPr lang="en-US" altLang="zh-CN" sz="2400" dirty="0" err="1">
                  <a:solidFill>
                    <a:schemeClr val="accent4"/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posX</a:t>
              </a:r>
              <a:r>
                <a:rPr lang="en-US" altLang="zh-CN" sz="2400" dirty="0">
                  <a:solidFill>
                    <a:schemeClr val="accent4"/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: double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400" dirty="0">
                  <a:solidFill>
                    <a:schemeClr val="accent4"/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-</a:t>
              </a:r>
              <a:r>
                <a:rPr lang="en-US" altLang="zh-CN" sz="2400" dirty="0" err="1">
                  <a:solidFill>
                    <a:schemeClr val="accent4"/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posY</a:t>
              </a:r>
              <a:r>
                <a:rPr lang="en-US" altLang="zh-CN" sz="2400" dirty="0">
                  <a:solidFill>
                    <a:schemeClr val="accent4"/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: double</a:t>
              </a:r>
              <a:endParaRPr lang="zh-CN" altLang="en-US" sz="2400" dirty="0">
                <a:solidFill>
                  <a:schemeClr val="accent4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9AC15BD-7BE1-4A90-839E-697A58D3C4F6}"/>
                </a:ext>
              </a:extLst>
            </p:cNvPr>
            <p:cNvSpPr/>
            <p:nvPr/>
          </p:nvSpPr>
          <p:spPr>
            <a:xfrm>
              <a:off x="6361471" y="4354554"/>
              <a:ext cx="5433132" cy="2199746"/>
            </a:xfrm>
            <a:prstGeom prst="rect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>
                <a:lnSpc>
                  <a:spcPct val="130000"/>
                </a:lnSpc>
              </a:pPr>
              <a:r>
                <a:rPr lang="en-US" altLang="zh-CN" sz="24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+Geometry()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4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+</a:t>
              </a:r>
              <a:r>
                <a:rPr lang="en-US" altLang="zh-CN" sz="2400" dirty="0" err="1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setColor</a:t>
              </a:r>
              <a:r>
                <a:rPr lang="en-US" altLang="zh-CN" sz="24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(): void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4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+</a:t>
              </a:r>
              <a:r>
                <a:rPr lang="en-US" altLang="zh-CN" sz="2400" dirty="0" err="1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getArea</a:t>
              </a:r>
              <a:r>
                <a:rPr lang="en-US" altLang="zh-CN" sz="24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(): double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4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…</a:t>
              </a:r>
            </a:p>
            <a:p>
              <a:pPr>
                <a:lnSpc>
                  <a:spcPct val="130000"/>
                </a:lnSpc>
              </a:pPr>
              <a:endParaRPr lang="zh-CN" altLang="en-US" sz="24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5C9B3B9-12B8-4BF9-9F9E-DC0C97EB1DF2}"/>
              </a:ext>
            </a:extLst>
          </p:cNvPr>
          <p:cNvGrpSpPr/>
          <p:nvPr/>
        </p:nvGrpSpPr>
        <p:grpSpPr>
          <a:xfrm>
            <a:off x="6359261" y="1147606"/>
            <a:ext cx="5435342" cy="5293562"/>
            <a:chOff x="6359261" y="2285472"/>
            <a:chExt cx="5435342" cy="4164433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0C5D6F4-C6BB-4D6E-B55E-51DAFAF09AF0}"/>
                </a:ext>
              </a:extLst>
            </p:cNvPr>
            <p:cNvSpPr/>
            <p:nvPr/>
          </p:nvSpPr>
          <p:spPr>
            <a:xfrm>
              <a:off x="6361471" y="2285472"/>
              <a:ext cx="5433132" cy="5760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Circle</a:t>
              </a:r>
              <a:endParaRPr lang="zh-CN" altLang="en-US" sz="24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AFC5D09-0C54-4038-B909-13D63C85E3A2}"/>
                </a:ext>
              </a:extLst>
            </p:cNvPr>
            <p:cNvSpPr/>
            <p:nvPr/>
          </p:nvSpPr>
          <p:spPr>
            <a:xfrm>
              <a:off x="6361471" y="2844395"/>
              <a:ext cx="5433132" cy="158053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30000"/>
                </a:lnSpc>
              </a:pPr>
              <a:r>
                <a:rPr lang="en-US" altLang="zh-CN" sz="2400" dirty="0">
                  <a:solidFill>
                    <a:schemeClr val="accent4"/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-color: String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400" dirty="0">
                  <a:solidFill>
                    <a:schemeClr val="accent4"/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-</a:t>
              </a:r>
              <a:r>
                <a:rPr lang="en-US" altLang="zh-CN" sz="2400" dirty="0" err="1">
                  <a:solidFill>
                    <a:schemeClr val="accent4"/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posX</a:t>
              </a:r>
              <a:r>
                <a:rPr lang="en-US" altLang="zh-CN" sz="2400" dirty="0">
                  <a:solidFill>
                    <a:schemeClr val="accent4"/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: double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400" dirty="0">
                  <a:solidFill>
                    <a:schemeClr val="accent4"/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-</a:t>
              </a:r>
              <a:r>
                <a:rPr lang="en-US" altLang="zh-CN" sz="2400" dirty="0" err="1">
                  <a:solidFill>
                    <a:schemeClr val="accent4"/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posY</a:t>
              </a:r>
              <a:r>
                <a:rPr lang="en-US" altLang="zh-CN" sz="2400" dirty="0">
                  <a:solidFill>
                    <a:schemeClr val="accent4"/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: double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400" dirty="0">
                  <a:solidFill>
                    <a:schemeClr val="accent4"/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-radius: double</a:t>
              </a:r>
              <a:endParaRPr lang="zh-CN" altLang="en-US" sz="2400" dirty="0">
                <a:solidFill>
                  <a:schemeClr val="accent4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89783B1-2668-4571-9DEB-E5B2F1B25E1F}"/>
                </a:ext>
              </a:extLst>
            </p:cNvPr>
            <p:cNvSpPr/>
            <p:nvPr/>
          </p:nvSpPr>
          <p:spPr>
            <a:xfrm>
              <a:off x="6359261" y="4467631"/>
              <a:ext cx="5433132" cy="1982274"/>
            </a:xfrm>
            <a:prstGeom prst="rect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>
                <a:lnSpc>
                  <a:spcPct val="130000"/>
                </a:lnSpc>
              </a:pPr>
              <a:r>
                <a:rPr lang="en-US" altLang="zh-CN" sz="24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+Circle()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4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+Circle(radius: double)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4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+</a:t>
              </a:r>
              <a:r>
                <a:rPr lang="en-US" altLang="zh-CN" sz="2400" dirty="0" err="1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getArea</a:t>
              </a:r>
              <a:r>
                <a:rPr lang="en-US" altLang="zh-CN" sz="24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(): double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4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+</a:t>
              </a:r>
              <a:r>
                <a:rPr lang="en-US" altLang="zh-CN" sz="2400" dirty="0" err="1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setColor</a:t>
              </a:r>
              <a:r>
                <a:rPr lang="en-US" altLang="zh-CN" sz="24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(): void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4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…</a:t>
              </a:r>
            </a:p>
            <a:p>
              <a:pPr>
                <a:lnSpc>
                  <a:spcPct val="130000"/>
                </a:lnSpc>
              </a:pPr>
              <a:endParaRPr lang="zh-CN" altLang="en-US" sz="24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025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01</a:t>
            </a:r>
            <a:r>
              <a:rPr kumimoji="1"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</a:t>
            </a:r>
            <a:r>
              <a:rPr kumimoji="1"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|</a:t>
            </a:r>
            <a:r>
              <a:rPr kumimoji="1"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继承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761151-71E4-4F94-A6A6-56C25979406C}"/>
              </a:ext>
            </a:extLst>
          </p:cNvPr>
          <p:cNvSpPr txBox="1"/>
          <p:nvPr/>
        </p:nvSpPr>
        <p:spPr>
          <a:xfrm>
            <a:off x="418981" y="1069002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n/>
                <a:solidFill>
                  <a:schemeClr val="accent4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为啥叫继承？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9AA731D-3DAD-471B-A2C1-79E8862630AD}"/>
              </a:ext>
            </a:extLst>
          </p:cNvPr>
          <p:cNvGrpSpPr/>
          <p:nvPr/>
        </p:nvGrpSpPr>
        <p:grpSpPr>
          <a:xfrm>
            <a:off x="509682" y="1992332"/>
            <a:ext cx="4729068" cy="4570391"/>
            <a:chOff x="6359261" y="2285472"/>
            <a:chExt cx="5435342" cy="426006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20FDABF-702B-42B9-AB8C-90DEE9AAE8BE}"/>
                </a:ext>
              </a:extLst>
            </p:cNvPr>
            <p:cNvSpPr/>
            <p:nvPr/>
          </p:nvSpPr>
          <p:spPr>
            <a:xfrm>
              <a:off x="6361471" y="2285472"/>
              <a:ext cx="5433132" cy="5760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Geometry</a:t>
              </a:r>
              <a:endParaRPr lang="zh-CN" altLang="en-US" sz="24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22E14A8-A285-43DA-9DA9-D78A1FFB3AF8}"/>
                </a:ext>
              </a:extLst>
            </p:cNvPr>
            <p:cNvSpPr/>
            <p:nvPr/>
          </p:nvSpPr>
          <p:spPr>
            <a:xfrm>
              <a:off x="6361471" y="2844395"/>
              <a:ext cx="5433132" cy="18337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30000"/>
                </a:lnSpc>
              </a:pPr>
              <a:r>
                <a:rPr lang="en-US" altLang="zh-CN" sz="2400" dirty="0">
                  <a:solidFill>
                    <a:schemeClr val="accent4"/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-color: String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400" dirty="0">
                  <a:solidFill>
                    <a:schemeClr val="accent4"/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-</a:t>
              </a:r>
              <a:r>
                <a:rPr lang="en-US" altLang="zh-CN" sz="2400" dirty="0" err="1">
                  <a:solidFill>
                    <a:schemeClr val="accent4"/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posX</a:t>
              </a:r>
              <a:r>
                <a:rPr lang="en-US" altLang="zh-CN" sz="2400" dirty="0">
                  <a:solidFill>
                    <a:schemeClr val="accent4"/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: double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400" dirty="0">
                  <a:solidFill>
                    <a:schemeClr val="accent4"/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-</a:t>
              </a:r>
              <a:r>
                <a:rPr lang="en-US" altLang="zh-CN" sz="2400" dirty="0" err="1">
                  <a:solidFill>
                    <a:schemeClr val="accent4"/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posY</a:t>
              </a:r>
              <a:r>
                <a:rPr lang="en-US" altLang="zh-CN" sz="2400" dirty="0">
                  <a:solidFill>
                    <a:schemeClr val="accent4"/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: double</a:t>
              </a:r>
              <a:endParaRPr lang="zh-CN" altLang="en-US" sz="2400" dirty="0">
                <a:solidFill>
                  <a:schemeClr val="accent4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9AC15BD-7BE1-4A90-839E-697A58D3C4F6}"/>
                </a:ext>
              </a:extLst>
            </p:cNvPr>
            <p:cNvSpPr/>
            <p:nvPr/>
          </p:nvSpPr>
          <p:spPr>
            <a:xfrm>
              <a:off x="6359261" y="4708999"/>
              <a:ext cx="5433132" cy="1836534"/>
            </a:xfrm>
            <a:prstGeom prst="rect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>
                <a:lnSpc>
                  <a:spcPct val="130000"/>
                </a:lnSpc>
              </a:pPr>
              <a:r>
                <a:rPr lang="en-US" altLang="zh-CN" sz="24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+Geometry()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4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+</a:t>
              </a:r>
              <a:r>
                <a:rPr lang="en-US" altLang="zh-CN" sz="2400" dirty="0" err="1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setColor</a:t>
              </a:r>
              <a:r>
                <a:rPr lang="en-US" altLang="zh-CN" sz="24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(): void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4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+</a:t>
              </a:r>
              <a:r>
                <a:rPr lang="en-US" altLang="zh-CN" sz="2400" dirty="0" err="1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getArea</a:t>
              </a:r>
              <a:r>
                <a:rPr lang="en-US" altLang="zh-CN" sz="24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(): double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4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…</a:t>
              </a:r>
            </a:p>
            <a:p>
              <a:pPr>
                <a:lnSpc>
                  <a:spcPct val="130000"/>
                </a:lnSpc>
              </a:pPr>
              <a:endParaRPr lang="zh-CN" altLang="en-US" sz="24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5C9B3B9-12B8-4BF9-9F9E-DC0C97EB1DF2}"/>
              </a:ext>
            </a:extLst>
          </p:cNvPr>
          <p:cNvGrpSpPr/>
          <p:nvPr/>
        </p:nvGrpSpPr>
        <p:grpSpPr>
          <a:xfrm>
            <a:off x="6359261" y="1147606"/>
            <a:ext cx="5435342" cy="5293562"/>
            <a:chOff x="6359261" y="2285472"/>
            <a:chExt cx="5435342" cy="4164433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0C5D6F4-C6BB-4D6E-B55E-51DAFAF09AF0}"/>
                </a:ext>
              </a:extLst>
            </p:cNvPr>
            <p:cNvSpPr/>
            <p:nvPr/>
          </p:nvSpPr>
          <p:spPr>
            <a:xfrm>
              <a:off x="6361471" y="2285472"/>
              <a:ext cx="5433132" cy="5760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Circle</a:t>
              </a:r>
              <a:endParaRPr lang="zh-CN" altLang="en-US" sz="24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AFC5D09-0C54-4038-B909-13D63C85E3A2}"/>
                </a:ext>
              </a:extLst>
            </p:cNvPr>
            <p:cNvSpPr/>
            <p:nvPr/>
          </p:nvSpPr>
          <p:spPr>
            <a:xfrm>
              <a:off x="6361471" y="2844395"/>
              <a:ext cx="5433132" cy="158053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30000"/>
                </a:lnSpc>
              </a:pPr>
              <a:r>
                <a:rPr lang="en-US" altLang="zh-CN" sz="2400" dirty="0">
                  <a:solidFill>
                    <a:schemeClr val="accent4"/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-radius: double</a:t>
              </a:r>
              <a:endParaRPr lang="zh-CN" altLang="en-US" sz="2400" dirty="0">
                <a:solidFill>
                  <a:schemeClr val="accent4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89783B1-2668-4571-9DEB-E5B2F1B25E1F}"/>
                </a:ext>
              </a:extLst>
            </p:cNvPr>
            <p:cNvSpPr/>
            <p:nvPr/>
          </p:nvSpPr>
          <p:spPr>
            <a:xfrm>
              <a:off x="6359261" y="4467631"/>
              <a:ext cx="5433132" cy="1982274"/>
            </a:xfrm>
            <a:prstGeom prst="rect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>
                <a:lnSpc>
                  <a:spcPct val="130000"/>
                </a:lnSpc>
              </a:pPr>
              <a:r>
                <a:rPr lang="en-US" altLang="zh-CN" sz="24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+Circle()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4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+Circle(radius: double)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4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…</a:t>
              </a:r>
            </a:p>
            <a:p>
              <a:pPr>
                <a:lnSpc>
                  <a:spcPct val="130000"/>
                </a:lnSpc>
              </a:pPr>
              <a:endParaRPr lang="zh-CN" altLang="en-US" sz="24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B42C028-16F9-4627-B91D-1CDFCF1E21A9}"/>
              </a:ext>
            </a:extLst>
          </p:cNvPr>
          <p:cNvCxnSpPr/>
          <p:nvPr/>
        </p:nvCxnSpPr>
        <p:spPr>
          <a:xfrm flipH="1">
            <a:off x="5236827" y="3921428"/>
            <a:ext cx="1122434" cy="0"/>
          </a:xfrm>
          <a:prstGeom prst="straightConnector1">
            <a:avLst/>
          </a:prstGeom>
          <a:ln w="57150">
            <a:solidFill>
              <a:srgbClr val="2C9F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44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01</a:t>
            </a:r>
            <a:r>
              <a:rPr kumimoji="1"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</a:t>
            </a:r>
            <a:r>
              <a:rPr kumimoji="1"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|</a:t>
            </a:r>
            <a:r>
              <a:rPr kumimoji="1"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继承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761151-71E4-4F94-A6A6-56C25979406C}"/>
              </a:ext>
            </a:extLst>
          </p:cNvPr>
          <p:cNvSpPr txBox="1"/>
          <p:nvPr/>
        </p:nvSpPr>
        <p:spPr>
          <a:xfrm>
            <a:off x="418981" y="1069002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n/>
                <a:solidFill>
                  <a:schemeClr val="accent4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为啥叫继承？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A054ECF-532D-466B-8881-455F88770731}"/>
              </a:ext>
            </a:extLst>
          </p:cNvPr>
          <p:cNvSpPr txBox="1"/>
          <p:nvPr/>
        </p:nvSpPr>
        <p:spPr>
          <a:xfrm>
            <a:off x="1215256" y="2185359"/>
            <a:ext cx="9605143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共享相同的属性和方法。在父类（</a:t>
            </a:r>
            <a:r>
              <a:rPr lang="en-US" altLang="zh-CN" sz="3200" dirty="0">
                <a:solidFill>
                  <a:srgbClr val="87126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super</a:t>
            </a:r>
            <a:r>
              <a:rPr lang="en-US" altLang="zh-CN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class</a:t>
            </a: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）中定义的这些</a:t>
            </a:r>
            <a:r>
              <a:rPr lang="zh-CN" altLang="en-US" sz="4000" b="1" dirty="0">
                <a:solidFill>
                  <a:srgbClr val="FF00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可访问的</a:t>
            </a: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相同点（特征和行为），被子类（</a:t>
            </a:r>
            <a:r>
              <a:rPr lang="en-US" altLang="zh-CN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sub class</a:t>
            </a: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）接收。</a:t>
            </a:r>
            <a:endParaRPr lang="en-US" altLang="zh-CN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endParaRPr lang="en-US" altLang="zh-CN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子类还</a:t>
            </a:r>
            <a:r>
              <a:rPr lang="zh-CN" altLang="en-US" sz="4000" dirty="0">
                <a:solidFill>
                  <a:srgbClr val="0070C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能</a:t>
            </a: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添加新的数据域和方法，以实现与父类的“区别”。</a:t>
            </a:r>
            <a:endParaRPr lang="en-US" altLang="zh-CN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304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01</a:t>
            </a:r>
            <a:r>
              <a:rPr kumimoji="1"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</a:t>
            </a:r>
            <a:r>
              <a:rPr kumimoji="1"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|</a:t>
            </a:r>
            <a:r>
              <a:rPr kumimoji="1"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继承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761151-71E4-4F94-A6A6-56C25979406C}"/>
              </a:ext>
            </a:extLst>
          </p:cNvPr>
          <p:cNvSpPr txBox="1"/>
          <p:nvPr/>
        </p:nvSpPr>
        <p:spPr>
          <a:xfrm>
            <a:off x="418981" y="1069002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n/>
                <a:solidFill>
                  <a:schemeClr val="accent4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为啥叫继承？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A054ECF-532D-466B-8881-455F88770731}"/>
              </a:ext>
            </a:extLst>
          </p:cNvPr>
          <p:cNvSpPr txBox="1"/>
          <p:nvPr/>
        </p:nvSpPr>
        <p:spPr>
          <a:xfrm>
            <a:off x="1215256" y="2185359"/>
            <a:ext cx="96051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对于</a:t>
            </a:r>
            <a:r>
              <a:rPr lang="en-US" altLang="zh-CN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School System</a:t>
            </a: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项目，有必要定义一个</a:t>
            </a:r>
            <a:r>
              <a:rPr lang="en-US" altLang="zh-CN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Person</a:t>
            </a: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类来作为</a:t>
            </a:r>
            <a:r>
              <a:rPr lang="en-US" altLang="zh-CN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Student</a:t>
            </a: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和</a:t>
            </a:r>
            <a:r>
              <a:rPr lang="en-US" altLang="zh-CN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Teacher</a:t>
            </a: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的父类。</a:t>
            </a:r>
            <a:endParaRPr lang="en-US" altLang="zh-CN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9B857D-3166-4661-8F23-BE994AC36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358" y="3262578"/>
            <a:ext cx="4497773" cy="11940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306C7C1-2CC5-43A0-ACEA-2634BE12F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836" y="3290124"/>
            <a:ext cx="4269314" cy="119409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C071FA0-26AB-45D3-A396-E2C035CE0E71}"/>
              </a:ext>
            </a:extLst>
          </p:cNvPr>
          <p:cNvSpPr/>
          <p:nvPr/>
        </p:nvSpPr>
        <p:spPr>
          <a:xfrm>
            <a:off x="1543050" y="3619500"/>
            <a:ext cx="2066925" cy="453685"/>
          </a:xfrm>
          <a:prstGeom prst="rect">
            <a:avLst/>
          </a:prstGeom>
          <a:noFill/>
          <a:ln w="38100">
            <a:solidFill>
              <a:srgbClr val="2C9F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98E4833-63F3-41E2-8B8B-106DAC46D952}"/>
              </a:ext>
            </a:extLst>
          </p:cNvPr>
          <p:cNvSpPr/>
          <p:nvPr/>
        </p:nvSpPr>
        <p:spPr>
          <a:xfrm>
            <a:off x="7067550" y="3499198"/>
            <a:ext cx="2714625" cy="581025"/>
          </a:xfrm>
          <a:prstGeom prst="rect">
            <a:avLst/>
          </a:prstGeom>
          <a:noFill/>
          <a:ln w="38100">
            <a:solidFill>
              <a:srgbClr val="2C9F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451B063-F8F1-4527-81AA-254A0BDFC0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1984"/>
          <a:stretch/>
        </p:blipFill>
        <p:spPr>
          <a:xfrm>
            <a:off x="2426766" y="4817074"/>
            <a:ext cx="3527311" cy="140141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C368031-2614-4991-847B-89E10EDAE9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1984"/>
          <a:stretch/>
        </p:blipFill>
        <p:spPr>
          <a:xfrm>
            <a:off x="5954077" y="4817074"/>
            <a:ext cx="3527311" cy="14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4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01</a:t>
            </a:r>
            <a:r>
              <a:rPr kumimoji="1"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</a:t>
            </a:r>
            <a:r>
              <a:rPr kumimoji="1"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|</a:t>
            </a:r>
            <a:r>
              <a:rPr kumimoji="1"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继承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761151-71E4-4F94-A6A6-56C25979406C}"/>
              </a:ext>
            </a:extLst>
          </p:cNvPr>
          <p:cNvSpPr txBox="1"/>
          <p:nvPr/>
        </p:nvSpPr>
        <p:spPr>
          <a:xfrm>
            <a:off x="418981" y="1069002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2. </a:t>
            </a:r>
            <a:r>
              <a:rPr lang="zh-CN" altLang="en-US" sz="32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关键字 </a:t>
            </a:r>
            <a:r>
              <a:rPr lang="en-US" altLang="zh-CN" sz="3200" dirty="0">
                <a:ln/>
                <a:solidFill>
                  <a:srgbClr val="87126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extends(v.)</a:t>
            </a:r>
            <a:endParaRPr lang="zh-CN" altLang="en-US" sz="3200" dirty="0">
              <a:ln/>
              <a:solidFill>
                <a:srgbClr val="871261"/>
              </a:solidFill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AF06CA-73C2-4D41-AB58-67D51DF3D892}"/>
              </a:ext>
            </a:extLst>
          </p:cNvPr>
          <p:cNvSpPr txBox="1"/>
          <p:nvPr/>
        </p:nvSpPr>
        <p:spPr>
          <a:xfrm>
            <a:off x="921576" y="1825597"/>
            <a:ext cx="98780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Java</a:t>
            </a:r>
            <a:r>
              <a:rPr lang="zh-CN" altLang="en-US" sz="28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万物皆对象，而所有对象的最高一级父类都是</a:t>
            </a:r>
            <a:r>
              <a:rPr lang="en-US" altLang="zh-CN" sz="28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Object</a:t>
            </a:r>
            <a:r>
              <a:rPr lang="zh-CN" altLang="en-US" sz="28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。</a:t>
            </a:r>
            <a:endParaRPr lang="en-US" altLang="zh-CN" sz="2800" dirty="0">
              <a:ln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  <a:p>
            <a:endParaRPr lang="en-US" altLang="zh-CN" sz="2800" dirty="0">
              <a:ln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  <a:p>
            <a:r>
              <a:rPr lang="zh-CN" altLang="en-US" sz="28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关键字</a:t>
            </a:r>
            <a:r>
              <a:rPr lang="en-US" altLang="zh-CN" sz="28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extends</a:t>
            </a:r>
            <a:r>
              <a:rPr lang="zh-CN" altLang="en-US" sz="28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加与不加效果相同。</a:t>
            </a:r>
            <a:endParaRPr lang="en-US" altLang="zh-CN" sz="2800" dirty="0">
              <a:ln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863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01</a:t>
            </a:r>
            <a:r>
              <a:rPr kumimoji="1"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</a:t>
            </a:r>
            <a:r>
              <a:rPr kumimoji="1"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|</a:t>
            </a:r>
            <a:r>
              <a:rPr kumimoji="1"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继承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A2E353-C2E1-4BD6-BBB7-EC43F21DBD48}"/>
              </a:ext>
            </a:extLst>
          </p:cNvPr>
          <p:cNvSpPr txBox="1"/>
          <p:nvPr/>
        </p:nvSpPr>
        <p:spPr>
          <a:xfrm>
            <a:off x="348201" y="1184936"/>
            <a:ext cx="7008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3. </a:t>
            </a:r>
            <a:r>
              <a:rPr lang="zh-CN" altLang="en-US" sz="32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构造方法链</a:t>
            </a:r>
            <a:r>
              <a:rPr lang="en-US" altLang="zh-CN" sz="32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(Constructor Chain)</a:t>
            </a:r>
            <a:endParaRPr lang="zh-CN" altLang="en-US" sz="3200" dirty="0">
              <a:ln/>
              <a:solidFill>
                <a:srgbClr val="871261"/>
              </a:solidFill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774EB13-13FC-4639-99DC-9F3FD63BA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66" y="1881298"/>
            <a:ext cx="7743553" cy="251384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183B12E5-4F65-484D-AC51-43667122A8E5}"/>
              </a:ext>
            </a:extLst>
          </p:cNvPr>
          <p:cNvSpPr/>
          <p:nvPr/>
        </p:nvSpPr>
        <p:spPr>
          <a:xfrm>
            <a:off x="900565" y="2890041"/>
            <a:ext cx="7743553" cy="1632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1D46AD8-20B5-495B-B8BE-F0955D6847DF}"/>
              </a:ext>
            </a:extLst>
          </p:cNvPr>
          <p:cNvSpPr/>
          <p:nvPr/>
        </p:nvSpPr>
        <p:spPr>
          <a:xfrm>
            <a:off x="2359795" y="2490908"/>
            <a:ext cx="404065" cy="100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47578B6-C595-481C-BF55-22649CD2FA37}"/>
              </a:ext>
            </a:extLst>
          </p:cNvPr>
          <p:cNvSpPr/>
          <p:nvPr/>
        </p:nvSpPr>
        <p:spPr>
          <a:xfrm>
            <a:off x="2336935" y="2808294"/>
            <a:ext cx="628855" cy="66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112599C-DD51-4DDE-BBBB-5EDF8378CA94}"/>
              </a:ext>
            </a:extLst>
          </p:cNvPr>
          <p:cNvSpPr txBox="1"/>
          <p:nvPr/>
        </p:nvSpPr>
        <p:spPr>
          <a:xfrm>
            <a:off x="696285" y="4513169"/>
            <a:ext cx="8664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/>
                <a:solidFill>
                  <a:srgbClr val="87126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思考：我明明已经继承了为什么还是会这样？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DA8704E-D0C9-4465-ACE2-A997F034F1F6}"/>
              </a:ext>
            </a:extLst>
          </p:cNvPr>
          <p:cNvSpPr txBox="1"/>
          <p:nvPr/>
        </p:nvSpPr>
        <p:spPr>
          <a:xfrm>
            <a:off x="8023325" y="1130570"/>
            <a:ext cx="3264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4. </a:t>
            </a:r>
            <a:r>
              <a:rPr lang="zh-CN" altLang="en-US" sz="32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关键字 </a:t>
            </a:r>
            <a:r>
              <a:rPr lang="en-US" altLang="zh-CN" sz="3200" dirty="0">
                <a:ln/>
                <a:solidFill>
                  <a:srgbClr val="87126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super</a:t>
            </a:r>
            <a:endParaRPr lang="zh-CN" altLang="en-US" sz="3200" dirty="0">
              <a:ln/>
              <a:solidFill>
                <a:srgbClr val="871261"/>
              </a:solidFill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87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01</a:t>
            </a:r>
            <a:r>
              <a:rPr kumimoji="1"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</a:t>
            </a:r>
            <a:r>
              <a:rPr kumimoji="1"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|</a:t>
            </a:r>
            <a:r>
              <a:rPr kumimoji="1"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继承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A2E353-C2E1-4BD6-BBB7-EC43F21DBD48}"/>
              </a:ext>
            </a:extLst>
          </p:cNvPr>
          <p:cNvSpPr txBox="1"/>
          <p:nvPr/>
        </p:nvSpPr>
        <p:spPr>
          <a:xfrm>
            <a:off x="418981" y="1188551"/>
            <a:ext cx="7008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3. </a:t>
            </a:r>
            <a:r>
              <a:rPr lang="zh-CN" altLang="en-US" sz="32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构造方法链</a:t>
            </a:r>
            <a:r>
              <a:rPr lang="en-US" altLang="zh-CN" sz="32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(Constructor Chain)</a:t>
            </a:r>
            <a:endParaRPr lang="zh-CN" altLang="en-US" sz="3200" dirty="0">
              <a:ln/>
              <a:solidFill>
                <a:srgbClr val="871261"/>
              </a:solidFill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770439-1C6C-45C8-A332-0058E8CF6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336" y="2209762"/>
            <a:ext cx="4538211" cy="135469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2CB6CA9-5F8A-4ACF-A7EC-7556AFBB75F9}"/>
              </a:ext>
            </a:extLst>
          </p:cNvPr>
          <p:cNvSpPr txBox="1"/>
          <p:nvPr/>
        </p:nvSpPr>
        <p:spPr>
          <a:xfrm>
            <a:off x="1057764" y="3772866"/>
            <a:ext cx="987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n/>
                <a:solidFill>
                  <a:srgbClr val="87126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被继承的私有数据域不能被除了父类自己之外的任何类访问。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5A6E08A-BC72-45C2-B474-D600EA73C1E3}"/>
              </a:ext>
            </a:extLst>
          </p:cNvPr>
          <p:cNvSpPr txBox="1"/>
          <p:nvPr/>
        </p:nvSpPr>
        <p:spPr>
          <a:xfrm>
            <a:off x="1057764" y="4397015"/>
            <a:ext cx="66848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需要获取时，就用父类的</a:t>
            </a:r>
            <a:r>
              <a:rPr lang="en-US" altLang="zh-CN" sz="28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getter</a:t>
            </a:r>
            <a:r>
              <a:rPr lang="zh-CN" altLang="en-US" sz="28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；</a:t>
            </a:r>
            <a:endParaRPr lang="en-US" altLang="zh-CN" sz="2800" dirty="0">
              <a:ln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  <a:p>
            <a:r>
              <a:rPr lang="zh-CN" altLang="en-US" sz="28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需要赋值时，就用构造方法链和</a:t>
            </a:r>
            <a:r>
              <a:rPr lang="en-US" altLang="zh-CN" sz="28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setter</a:t>
            </a:r>
            <a:r>
              <a:rPr lang="zh-CN" altLang="en-US" sz="28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1049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01</a:t>
            </a:r>
            <a:r>
              <a:rPr kumimoji="1"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</a:t>
            </a:r>
            <a:r>
              <a:rPr kumimoji="1"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|</a:t>
            </a:r>
            <a:r>
              <a:rPr kumimoji="1"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继承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A2E353-C2E1-4BD6-BBB7-EC43F21DBD48}"/>
              </a:ext>
            </a:extLst>
          </p:cNvPr>
          <p:cNvSpPr txBox="1"/>
          <p:nvPr/>
        </p:nvSpPr>
        <p:spPr>
          <a:xfrm>
            <a:off x="418981" y="1188551"/>
            <a:ext cx="7008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3. </a:t>
            </a:r>
            <a:r>
              <a:rPr lang="zh-CN" altLang="en-US" sz="32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构造方法链</a:t>
            </a:r>
            <a:r>
              <a:rPr lang="en-US" altLang="zh-CN" sz="32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(Constructor Chain)</a:t>
            </a:r>
            <a:endParaRPr lang="zh-CN" altLang="en-US" sz="3200" dirty="0">
              <a:ln/>
              <a:solidFill>
                <a:srgbClr val="871261"/>
              </a:solidFill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A04B754-9B67-45A2-AB14-E649297AB49B}"/>
              </a:ext>
            </a:extLst>
          </p:cNvPr>
          <p:cNvSpPr txBox="1"/>
          <p:nvPr/>
        </p:nvSpPr>
        <p:spPr>
          <a:xfrm>
            <a:off x="1137047" y="2274838"/>
            <a:ext cx="6094378" cy="2308324"/>
          </a:xfrm>
          <a:prstGeom prst="rect">
            <a:avLst/>
          </a:prstGeom>
          <a:solidFill>
            <a:srgbClr val="FDF6E3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id, 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name,</a:t>
            </a:r>
            <a:r>
              <a:rPr lang="en-US" altLang="zh-CN" b="1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major) {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(id, name);    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调用父类构造方法</a:t>
            </a:r>
            <a:endParaRPr lang="en-US" altLang="zh-CN" b="0" i="1" dirty="0">
              <a:solidFill>
                <a:srgbClr val="93A1A1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i="1" dirty="0">
              <a:solidFill>
                <a:srgbClr val="93A1A1"/>
              </a:solidFill>
              <a:latin typeface="Consolas" panose="020B0609020204030204" pitchFamily="49" charset="0"/>
            </a:endParaRPr>
          </a:p>
          <a:p>
            <a:r>
              <a:rPr lang="en-US" altLang="zh-CN" i="1" dirty="0">
                <a:solidFill>
                  <a:srgbClr val="93A1A1"/>
                </a:solidFill>
                <a:latin typeface="Consolas" panose="020B0609020204030204" pitchFamily="49" charset="0"/>
              </a:rPr>
              <a:t>    //</a:t>
            </a:r>
            <a:r>
              <a:rPr lang="zh-CN" altLang="en-US" i="1" dirty="0">
                <a:solidFill>
                  <a:srgbClr val="93A1A1"/>
                </a:solidFill>
                <a:latin typeface="Consolas" panose="020B0609020204030204" pitchFamily="49" charset="0"/>
              </a:rPr>
              <a:t>再单独做子类的事</a:t>
            </a:r>
            <a:endParaRPr lang="zh-CN" altLang="en-US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major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major;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lessons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Lesson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723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01</a:t>
            </a:r>
            <a:r>
              <a:rPr kumimoji="1"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</a:t>
            </a:r>
            <a:r>
              <a:rPr kumimoji="1"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|</a:t>
            </a:r>
            <a:r>
              <a:rPr kumimoji="1"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继承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A2E353-C2E1-4BD6-BBB7-EC43F21DBD48}"/>
              </a:ext>
            </a:extLst>
          </p:cNvPr>
          <p:cNvSpPr txBox="1"/>
          <p:nvPr/>
        </p:nvSpPr>
        <p:spPr>
          <a:xfrm>
            <a:off x="418981" y="1188551"/>
            <a:ext cx="7008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3. </a:t>
            </a:r>
            <a:r>
              <a:rPr lang="zh-CN" altLang="en-US" sz="32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构造方法链</a:t>
            </a:r>
            <a:r>
              <a:rPr lang="en-US" altLang="zh-CN" sz="32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(Constructor Chain)</a:t>
            </a:r>
            <a:endParaRPr lang="zh-CN" altLang="en-US" sz="3200" dirty="0">
              <a:ln/>
              <a:solidFill>
                <a:srgbClr val="871261"/>
              </a:solidFill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A04B754-9B67-45A2-AB14-E649297AB49B}"/>
              </a:ext>
            </a:extLst>
          </p:cNvPr>
          <p:cNvSpPr txBox="1"/>
          <p:nvPr/>
        </p:nvSpPr>
        <p:spPr>
          <a:xfrm>
            <a:off x="348201" y="2074310"/>
            <a:ext cx="4476718" cy="2062103"/>
          </a:xfrm>
          <a:prstGeom prst="rect">
            <a:avLst/>
          </a:prstGeom>
          <a:solidFill>
            <a:srgbClr val="FDF6E3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id,</a:t>
            </a:r>
          </a:p>
          <a:p>
            <a:r>
              <a:rPr lang="en-US" altLang="zh-CN" sz="1600" dirty="0">
                <a:solidFill>
                  <a:srgbClr val="657B83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name,</a:t>
            </a:r>
          </a:p>
          <a:p>
            <a:r>
              <a:rPr lang="en-US" altLang="zh-CN" sz="1600" dirty="0">
                <a:solidFill>
                  <a:srgbClr val="657B83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6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major) {</a:t>
            </a:r>
          </a:p>
          <a:p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没有显式调用父类构造方法</a:t>
            </a:r>
            <a:endParaRPr lang="en-US" altLang="zh-CN" sz="1600" i="1" dirty="0">
              <a:solidFill>
                <a:srgbClr val="93A1A1"/>
              </a:solidFill>
              <a:latin typeface="Consolas" panose="020B0609020204030204" pitchFamily="49" charset="0"/>
            </a:endParaRPr>
          </a:p>
          <a:p>
            <a:r>
              <a:rPr lang="en-US" altLang="zh-CN" sz="1600" i="1" dirty="0">
                <a:solidFill>
                  <a:srgbClr val="93A1A1"/>
                </a:solidFill>
                <a:latin typeface="Consolas" panose="020B0609020204030204" pitchFamily="49" charset="0"/>
              </a:rPr>
              <a:t>    //</a:t>
            </a:r>
            <a:r>
              <a:rPr lang="zh-CN" altLang="en-US" sz="1600" i="1" dirty="0">
                <a:solidFill>
                  <a:srgbClr val="93A1A1"/>
                </a:solidFill>
                <a:latin typeface="Consolas" panose="020B0609020204030204" pitchFamily="49" charset="0"/>
              </a:rPr>
              <a:t>再单独做子类的事</a:t>
            </a:r>
            <a:endParaRPr lang="zh-CN" altLang="en-US" sz="16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major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major;</a:t>
            </a:r>
          </a:p>
          <a:p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lessons 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Lesson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84D890-4173-43EE-B156-8EDD604B8D0A}"/>
              </a:ext>
            </a:extLst>
          </p:cNvPr>
          <p:cNvSpPr txBox="1"/>
          <p:nvPr/>
        </p:nvSpPr>
        <p:spPr>
          <a:xfrm>
            <a:off x="7212685" y="2074309"/>
            <a:ext cx="4631113" cy="2800767"/>
          </a:xfrm>
          <a:prstGeom prst="rect">
            <a:avLst/>
          </a:prstGeom>
          <a:solidFill>
            <a:srgbClr val="FDF6E3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id,</a:t>
            </a:r>
          </a:p>
          <a:p>
            <a:r>
              <a:rPr lang="en-US" altLang="zh-CN" sz="1600" dirty="0">
                <a:solidFill>
                  <a:srgbClr val="657B83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name,</a:t>
            </a:r>
          </a:p>
          <a:p>
            <a:r>
              <a:rPr lang="en-US" altLang="zh-CN" sz="1600" dirty="0">
                <a:solidFill>
                  <a:srgbClr val="657B83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6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major) {</a:t>
            </a:r>
          </a:p>
          <a:p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i="1" dirty="0">
                <a:solidFill>
                  <a:srgbClr val="657B83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zh-CN" sz="2800" b="0" i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JVM</a:t>
            </a:r>
            <a:r>
              <a:rPr lang="zh-CN" altLang="en-US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会</a:t>
            </a:r>
            <a:r>
              <a:rPr lang="zh-CN" altLang="en-US" sz="1600" i="1" dirty="0">
                <a:solidFill>
                  <a:srgbClr val="93A1A1"/>
                </a:solidFill>
                <a:latin typeface="Consolas" panose="020B0609020204030204" pitchFamily="49" charset="0"/>
              </a:rPr>
              <a:t>默认</a:t>
            </a:r>
            <a:r>
              <a:rPr lang="zh-CN" altLang="en-US" sz="3200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先</a:t>
            </a:r>
            <a:r>
              <a:rPr lang="zh-CN" altLang="en-US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自动调用父类的</a:t>
            </a:r>
            <a:r>
              <a:rPr lang="zh-CN" altLang="en-US" sz="2800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无参</a:t>
            </a:r>
            <a:r>
              <a:rPr lang="zh-CN" altLang="en-US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构造方法</a:t>
            </a:r>
            <a:endParaRPr lang="en-US" altLang="zh-CN" sz="1600" b="0" i="1" dirty="0">
              <a:solidFill>
                <a:srgbClr val="93A1A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i="1" dirty="0">
                <a:solidFill>
                  <a:srgbClr val="93A1A1"/>
                </a:solidFill>
                <a:latin typeface="Consolas" panose="020B0609020204030204" pitchFamily="49" charset="0"/>
              </a:rPr>
              <a:t>    //</a:t>
            </a:r>
            <a:r>
              <a:rPr lang="zh-CN" altLang="en-US" sz="1600" i="1" dirty="0">
                <a:solidFill>
                  <a:srgbClr val="93A1A1"/>
                </a:solidFill>
                <a:latin typeface="Consolas" panose="020B0609020204030204" pitchFamily="49" charset="0"/>
              </a:rPr>
              <a:t>再单独做子类的事</a:t>
            </a:r>
            <a:endParaRPr lang="zh-CN" altLang="en-US" sz="16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major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major;</a:t>
            </a:r>
          </a:p>
          <a:p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lessons 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Lesson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箭头: 左右 2">
            <a:extLst>
              <a:ext uri="{FF2B5EF4-FFF2-40B4-BE49-F238E27FC236}">
                <a16:creationId xmlns:a16="http://schemas.microsoft.com/office/drawing/2014/main" id="{AEA101B6-8C44-4029-B906-BB09A3BCE168}"/>
              </a:ext>
            </a:extLst>
          </p:cNvPr>
          <p:cNvSpPr/>
          <p:nvPr/>
        </p:nvSpPr>
        <p:spPr>
          <a:xfrm>
            <a:off x="4747098" y="2675106"/>
            <a:ext cx="2465588" cy="1352145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等效</a:t>
            </a:r>
          </a:p>
        </p:txBody>
      </p:sp>
    </p:spTree>
    <p:extLst>
      <p:ext uri="{BB962C8B-B14F-4D97-AF65-F5344CB8AC3E}">
        <p14:creationId xmlns:p14="http://schemas.microsoft.com/office/powerpoint/2010/main" val="69163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01</a:t>
            </a:r>
            <a:r>
              <a:rPr kumimoji="1"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</a:t>
            </a:r>
            <a:r>
              <a:rPr kumimoji="1"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|</a:t>
            </a:r>
            <a:r>
              <a:rPr kumimoji="1"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继承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A2E353-C2E1-4BD6-BBB7-EC43F21DBD48}"/>
              </a:ext>
            </a:extLst>
          </p:cNvPr>
          <p:cNvSpPr txBox="1"/>
          <p:nvPr/>
        </p:nvSpPr>
        <p:spPr>
          <a:xfrm>
            <a:off x="418981" y="1188551"/>
            <a:ext cx="7008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3. </a:t>
            </a:r>
            <a:r>
              <a:rPr lang="zh-CN" altLang="en-US" sz="32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构造方法链</a:t>
            </a:r>
            <a:r>
              <a:rPr lang="en-US" altLang="zh-CN" sz="32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(Constructor Chain)</a:t>
            </a:r>
            <a:endParaRPr lang="zh-CN" altLang="en-US" sz="3200" dirty="0">
              <a:ln/>
              <a:solidFill>
                <a:srgbClr val="871261"/>
              </a:solidFill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7A9BDF6-41CE-4AE9-A644-5B2CD62353F8}"/>
              </a:ext>
            </a:extLst>
          </p:cNvPr>
          <p:cNvSpPr txBox="1"/>
          <p:nvPr/>
        </p:nvSpPr>
        <p:spPr>
          <a:xfrm>
            <a:off x="553402" y="1829698"/>
            <a:ext cx="1083768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子类在完成自己的任务之前，首先调用其父类的构造方法。</a:t>
            </a:r>
            <a:endParaRPr lang="en-US" altLang="zh-CN" sz="28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父类在完成自己的任务之前，首先调用其父类的构造方法。</a:t>
            </a:r>
            <a:endParaRPr lang="en-US" altLang="zh-CN" sz="28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这个过程持续到沿着这个继承结构的最后一个构造方法被调用为止。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4EAA66-9D68-4FA4-AE32-D7FA8E14B0DD}"/>
              </a:ext>
            </a:extLst>
          </p:cNvPr>
          <p:cNvSpPr/>
          <p:nvPr/>
        </p:nvSpPr>
        <p:spPr>
          <a:xfrm>
            <a:off x="962523" y="4461606"/>
            <a:ext cx="18918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3600" b="1" cap="none" spc="0" dirty="0">
                <a:ln/>
                <a:solidFill>
                  <a:schemeClr val="accent3"/>
                </a:solidFill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super</a:t>
            </a:r>
            <a:r>
              <a:rPr lang="en-US" altLang="zh-CN" sz="3600" b="1" dirty="0">
                <a:ln/>
                <a:solidFill>
                  <a:schemeClr val="accent3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()</a:t>
            </a:r>
            <a:endParaRPr lang="zh-CN" altLang="en-US" sz="3600" b="1" cap="none" spc="0" dirty="0">
              <a:ln/>
              <a:solidFill>
                <a:schemeClr val="accent3"/>
              </a:solidFill>
              <a:effectLst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60C31F6-299C-401D-8E54-FABC0BA7CA75}"/>
              </a:ext>
            </a:extLst>
          </p:cNvPr>
          <p:cNvSpPr/>
          <p:nvPr/>
        </p:nvSpPr>
        <p:spPr>
          <a:xfrm>
            <a:off x="4622433" y="4444142"/>
            <a:ext cx="29963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3600" b="1" cap="none" spc="0" dirty="0" err="1">
                <a:ln/>
                <a:solidFill>
                  <a:schemeClr val="accent3"/>
                </a:solidFill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midSupers</a:t>
            </a:r>
            <a:r>
              <a:rPr lang="en-US" altLang="zh-CN" sz="3600" b="1" cap="none" spc="0" dirty="0">
                <a:ln/>
                <a:solidFill>
                  <a:schemeClr val="accent3"/>
                </a:solidFill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()</a:t>
            </a:r>
            <a:endParaRPr lang="zh-CN" altLang="en-US" sz="3600" b="1" cap="none" spc="0" dirty="0">
              <a:ln/>
              <a:solidFill>
                <a:schemeClr val="accent3"/>
              </a:solidFill>
              <a:effectLst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E81388-4FC7-47C8-883A-57FB54DA735E}"/>
              </a:ext>
            </a:extLst>
          </p:cNvPr>
          <p:cNvSpPr/>
          <p:nvPr/>
        </p:nvSpPr>
        <p:spPr>
          <a:xfrm>
            <a:off x="9387613" y="4450899"/>
            <a:ext cx="142539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3600" b="1" cap="none" spc="0" dirty="0">
                <a:ln/>
                <a:solidFill>
                  <a:schemeClr val="accent3"/>
                </a:solidFill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sub()</a:t>
            </a:r>
            <a:endParaRPr lang="zh-CN" altLang="en-US" sz="3600" b="1" cap="none" spc="0" dirty="0">
              <a:ln/>
              <a:solidFill>
                <a:schemeClr val="accent3"/>
              </a:solidFill>
              <a:effectLst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3ABA7A16-5C19-43ED-931D-C3707B045427}"/>
              </a:ext>
            </a:extLst>
          </p:cNvPr>
          <p:cNvSpPr/>
          <p:nvPr/>
        </p:nvSpPr>
        <p:spPr>
          <a:xfrm>
            <a:off x="2942290" y="4747117"/>
            <a:ext cx="1556426" cy="64633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完成后执行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880CFFF-C606-43DF-B985-6218EB632EF2}"/>
              </a:ext>
            </a:extLst>
          </p:cNvPr>
          <p:cNvSpPr txBox="1"/>
          <p:nvPr/>
        </p:nvSpPr>
        <p:spPr>
          <a:xfrm>
            <a:off x="4790202" y="5278307"/>
            <a:ext cx="247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Constructor Chain</a:t>
            </a:r>
            <a:endParaRPr lang="zh-CN" altLang="en-US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3874AEB7-1675-4C94-A909-16118F85778C}"/>
              </a:ext>
            </a:extLst>
          </p:cNvPr>
          <p:cNvSpPr/>
          <p:nvPr/>
        </p:nvSpPr>
        <p:spPr>
          <a:xfrm>
            <a:off x="7766270" y="4747117"/>
            <a:ext cx="1556426" cy="64633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完成后执行</a:t>
            </a:r>
          </a:p>
        </p:txBody>
      </p:sp>
      <p:sp>
        <p:nvSpPr>
          <p:cNvPr id="23" name="箭头: 左 22">
            <a:extLst>
              <a:ext uri="{FF2B5EF4-FFF2-40B4-BE49-F238E27FC236}">
                <a16:creationId xmlns:a16="http://schemas.microsoft.com/office/drawing/2014/main" id="{169F73EC-CAC0-4868-81FB-6726D6EFA632}"/>
              </a:ext>
            </a:extLst>
          </p:cNvPr>
          <p:cNvSpPr/>
          <p:nvPr/>
        </p:nvSpPr>
        <p:spPr>
          <a:xfrm>
            <a:off x="2853586" y="4138204"/>
            <a:ext cx="1556426" cy="608913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0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调用</a:t>
            </a:r>
          </a:p>
        </p:txBody>
      </p:sp>
      <p:sp>
        <p:nvSpPr>
          <p:cNvPr id="26" name="箭头: 左 25">
            <a:extLst>
              <a:ext uri="{FF2B5EF4-FFF2-40B4-BE49-F238E27FC236}">
                <a16:creationId xmlns:a16="http://schemas.microsoft.com/office/drawing/2014/main" id="{0CAB3A6B-19EE-47DA-AE9A-15428455DBB9}"/>
              </a:ext>
            </a:extLst>
          </p:cNvPr>
          <p:cNvSpPr/>
          <p:nvPr/>
        </p:nvSpPr>
        <p:spPr>
          <a:xfrm>
            <a:off x="7677566" y="4146442"/>
            <a:ext cx="1556426" cy="608913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0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调用</a:t>
            </a:r>
          </a:p>
        </p:txBody>
      </p:sp>
    </p:spTree>
    <p:extLst>
      <p:ext uri="{BB962C8B-B14F-4D97-AF65-F5344CB8AC3E}">
        <p14:creationId xmlns:p14="http://schemas.microsoft.com/office/powerpoint/2010/main" val="373660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 animBg="1"/>
      <p:bldP spid="18" grpId="0" animBg="1"/>
      <p:bldP spid="23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CONTENTS</a:t>
            </a:r>
            <a:endParaRPr kumimoji="1"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096000" y="1529755"/>
            <a:ext cx="1205038" cy="801393"/>
          </a:xfrm>
        </p:spPr>
        <p:txBody>
          <a:bodyPr/>
          <a:lstStyle/>
          <a:p>
            <a:r>
              <a:rPr kumimoji="1"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01</a:t>
            </a:r>
            <a:endParaRPr kumimoji="1" lang="zh-CN" altLang="en-US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301038" y="1695084"/>
            <a:ext cx="3683752" cy="470737"/>
          </a:xfrm>
        </p:spPr>
        <p:txBody>
          <a:bodyPr/>
          <a:lstStyle/>
          <a:p>
            <a:r>
              <a:rPr kumimoji="1"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继</a:t>
            </a:r>
            <a:r>
              <a:rPr kumimoji="1"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          </a:t>
            </a:r>
            <a:r>
              <a:rPr kumimoji="1"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承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096000" y="2496160"/>
            <a:ext cx="1205038" cy="801393"/>
          </a:xfrm>
        </p:spPr>
        <p:txBody>
          <a:bodyPr/>
          <a:lstStyle/>
          <a:p>
            <a:r>
              <a:rPr kumimoji="1"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02</a:t>
            </a:r>
            <a:endParaRPr kumimoji="1" lang="zh-CN" altLang="en-US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6096000" y="3462565"/>
            <a:ext cx="1205038" cy="801393"/>
          </a:xfrm>
        </p:spPr>
        <p:txBody>
          <a:bodyPr/>
          <a:lstStyle/>
          <a:p>
            <a:r>
              <a:rPr kumimoji="1"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03</a:t>
            </a:r>
            <a:endParaRPr kumimoji="1" lang="zh-CN" altLang="en-US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7301038" y="2627200"/>
            <a:ext cx="3683752" cy="470737"/>
          </a:xfrm>
        </p:spPr>
        <p:txBody>
          <a:bodyPr/>
          <a:lstStyle/>
          <a:p>
            <a:r>
              <a:rPr kumimoji="1"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重写和重载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>
          <a:xfrm>
            <a:off x="6096000" y="4428970"/>
            <a:ext cx="1205038" cy="801393"/>
          </a:xfrm>
        </p:spPr>
        <p:txBody>
          <a:bodyPr/>
          <a:lstStyle/>
          <a:p>
            <a:r>
              <a:rPr kumimoji="1"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04</a:t>
            </a:r>
            <a:endParaRPr kumimoji="1" lang="zh-CN" altLang="en-US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>
          <a:xfrm>
            <a:off x="7301038" y="3640359"/>
            <a:ext cx="3683752" cy="470737"/>
          </a:xfrm>
        </p:spPr>
        <p:txBody>
          <a:bodyPr/>
          <a:lstStyle/>
          <a:p>
            <a:r>
              <a:rPr kumimoji="1"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多</a:t>
            </a:r>
            <a:r>
              <a:rPr kumimoji="1" lang="zh-CN" altLang="en-US" sz="36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态</a:t>
            </a:r>
            <a:r>
              <a:rPr kumimoji="1"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和动</a:t>
            </a:r>
            <a:r>
              <a:rPr kumimoji="1" lang="zh-CN" altLang="en-US" sz="36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态</a:t>
            </a:r>
            <a:r>
              <a:rPr kumimoji="1"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绑定</a:t>
            </a:r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642FAEF7-3452-4DF5-A3BB-8E43A9FA3280}"/>
              </a:ext>
            </a:extLst>
          </p:cNvPr>
          <p:cNvSpPr txBox="1">
            <a:spLocks/>
          </p:cNvSpPr>
          <p:nvPr/>
        </p:nvSpPr>
        <p:spPr>
          <a:xfrm>
            <a:off x="7301038" y="4558544"/>
            <a:ext cx="3683752" cy="4707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继续完成</a:t>
            </a:r>
            <a:r>
              <a:rPr kumimoji="1"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School System</a:t>
            </a:r>
            <a:endParaRPr kumimoji="1" lang="zh-CN" altLang="en-US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255174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01</a:t>
            </a:r>
            <a:r>
              <a:rPr kumimoji="1"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</a:t>
            </a:r>
            <a:r>
              <a:rPr kumimoji="1"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|</a:t>
            </a:r>
            <a:r>
              <a:rPr kumimoji="1"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继承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A2E353-C2E1-4BD6-BBB7-EC43F21DBD48}"/>
              </a:ext>
            </a:extLst>
          </p:cNvPr>
          <p:cNvSpPr txBox="1"/>
          <p:nvPr/>
        </p:nvSpPr>
        <p:spPr>
          <a:xfrm>
            <a:off x="418981" y="1188551"/>
            <a:ext cx="7008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3. </a:t>
            </a:r>
            <a:r>
              <a:rPr lang="zh-CN" altLang="en-US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构造方法链</a:t>
            </a:r>
            <a:r>
              <a:rPr lang="en-US" altLang="zh-CN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(Constructor Chain)</a:t>
            </a:r>
            <a:endParaRPr lang="zh-CN" altLang="en-US" sz="3200" b="1" dirty="0">
              <a:ln/>
              <a:solidFill>
                <a:srgbClr val="871261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28D26E1-A6F1-4481-B371-7C8C97B98D10}"/>
              </a:ext>
            </a:extLst>
          </p:cNvPr>
          <p:cNvSpPr/>
          <p:nvPr/>
        </p:nvSpPr>
        <p:spPr>
          <a:xfrm>
            <a:off x="1651309" y="3429000"/>
            <a:ext cx="126509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4400" b="1" cap="none" spc="0" dirty="0">
                <a:ln/>
                <a:solidFill>
                  <a:schemeClr val="accent3"/>
                </a:solidFill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“栈”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BD4BBEE-C97B-454A-9DFD-C41CD50B631D}"/>
              </a:ext>
            </a:extLst>
          </p:cNvPr>
          <p:cNvSpPr/>
          <p:nvPr/>
        </p:nvSpPr>
        <p:spPr>
          <a:xfrm>
            <a:off x="4167413" y="4909076"/>
            <a:ext cx="4363743" cy="5847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sub()</a:t>
            </a:r>
            <a:endParaRPr lang="zh-CN" altLang="en-US" sz="28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EE7BF49-11F9-41F0-9425-982345A06827}"/>
              </a:ext>
            </a:extLst>
          </p:cNvPr>
          <p:cNvSpPr/>
          <p:nvPr/>
        </p:nvSpPr>
        <p:spPr>
          <a:xfrm>
            <a:off x="4167414" y="2572342"/>
            <a:ext cx="4363742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super()</a:t>
            </a:r>
            <a:endParaRPr lang="zh-CN" altLang="en-US" sz="28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707037B-34E5-4122-B4B0-742C5D4DA9F3}"/>
              </a:ext>
            </a:extLst>
          </p:cNvPr>
          <p:cNvSpPr/>
          <p:nvPr/>
        </p:nvSpPr>
        <p:spPr>
          <a:xfrm>
            <a:off x="4167414" y="3157117"/>
            <a:ext cx="4363743" cy="17519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800" dirty="0" err="1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midSuper</a:t>
            </a:r>
            <a:r>
              <a:rPr lang="en-US" altLang="zh-CN" sz="24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()</a:t>
            </a:r>
            <a:endParaRPr lang="zh-CN" altLang="en-US" sz="24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865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01</a:t>
            </a:r>
            <a:r>
              <a:rPr kumimoji="1"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</a:t>
            </a:r>
            <a:r>
              <a:rPr kumimoji="1"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|</a:t>
            </a:r>
            <a:r>
              <a:rPr kumimoji="1"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继承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A2E353-C2E1-4BD6-BBB7-EC43F21DBD48}"/>
              </a:ext>
            </a:extLst>
          </p:cNvPr>
          <p:cNvSpPr txBox="1"/>
          <p:nvPr/>
        </p:nvSpPr>
        <p:spPr>
          <a:xfrm>
            <a:off x="418981" y="118855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注意事项</a:t>
            </a:r>
            <a:endParaRPr lang="zh-CN" altLang="en-US" sz="3200" b="1" dirty="0">
              <a:ln/>
              <a:solidFill>
                <a:srgbClr val="871261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61E732-0CC7-4F5E-9A97-66F30A4DD5E0}"/>
              </a:ext>
            </a:extLst>
          </p:cNvPr>
          <p:cNvSpPr txBox="1"/>
          <p:nvPr/>
        </p:nvSpPr>
        <p:spPr>
          <a:xfrm>
            <a:off x="825776" y="1745041"/>
            <a:ext cx="1083768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不要仅仅为了重用方法而盲目去继承一个类。</a:t>
            </a:r>
            <a:endParaRPr lang="en-US" altLang="zh-CN" sz="28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endParaRPr lang="en-US" altLang="zh-CN" sz="28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r>
              <a:rPr lang="en-US" altLang="zh-CN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Java</a:t>
            </a: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中父类和子类之间必须是一种“</a:t>
            </a:r>
            <a:r>
              <a:rPr lang="en-US" altLang="zh-CN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is-a</a:t>
            </a: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”关系。</a:t>
            </a:r>
            <a:endParaRPr lang="en-US" altLang="zh-CN" sz="28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endParaRPr lang="en-US" altLang="zh-CN" sz="28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某些语言（</a:t>
            </a:r>
            <a:r>
              <a:rPr lang="en-US" altLang="zh-CN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C++</a:t>
            </a: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：请打开麦克风交流）允许</a:t>
            </a:r>
            <a:r>
              <a:rPr lang="zh-CN" altLang="en-US" sz="28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多重继承（</a:t>
            </a:r>
            <a:r>
              <a:rPr lang="en-US" altLang="zh-CN" sz="28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Multiple Inheritance</a:t>
            </a:r>
            <a:r>
              <a:rPr lang="zh-CN" altLang="en-US" sz="28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）</a:t>
            </a: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，但</a:t>
            </a:r>
            <a:r>
              <a:rPr lang="en-US" altLang="zh-CN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Java</a:t>
            </a: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是</a:t>
            </a:r>
            <a:r>
              <a:rPr lang="zh-CN" altLang="en-US" sz="28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单一继承（</a:t>
            </a:r>
            <a:r>
              <a:rPr lang="en-US" altLang="zh-CN" sz="28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Single Inheritance</a:t>
            </a:r>
            <a:r>
              <a:rPr lang="zh-CN" altLang="en-US" sz="28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）</a:t>
            </a: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机制。</a:t>
            </a:r>
            <a:endParaRPr lang="en-US" altLang="zh-CN" sz="28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endParaRPr lang="en-US" altLang="zh-CN" sz="28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但</a:t>
            </a:r>
            <a:r>
              <a:rPr lang="en-US" altLang="zh-CN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Java</a:t>
            </a: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中可以通过接入不同</a:t>
            </a:r>
            <a:r>
              <a:rPr lang="zh-CN" altLang="en-US" sz="28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接口（</a:t>
            </a:r>
            <a:r>
              <a:rPr lang="en-US" altLang="zh-CN" sz="28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interface</a:t>
            </a:r>
            <a:r>
              <a:rPr lang="zh-CN" altLang="en-US" sz="28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）</a:t>
            </a: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来使得类具有多个不同特点的方法。</a:t>
            </a:r>
            <a:endParaRPr lang="en-US" altLang="zh-CN" sz="28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305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01</a:t>
            </a:r>
            <a:r>
              <a:rPr kumimoji="1"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</a:t>
            </a:r>
            <a:r>
              <a:rPr kumimoji="1"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|</a:t>
            </a:r>
            <a:r>
              <a:rPr kumimoji="1"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继承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A2F6069-E93F-4DB0-85ED-748CC8538601}"/>
              </a:ext>
            </a:extLst>
          </p:cNvPr>
          <p:cNvSpPr txBox="1"/>
          <p:nvPr/>
        </p:nvSpPr>
        <p:spPr>
          <a:xfrm>
            <a:off x="1533522" y="1899326"/>
            <a:ext cx="94202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2800" b="1" dirty="0" err="1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Superclasses</a:t>
            </a:r>
            <a:r>
              <a:rPr lang="en-US" altLang="zh-CN" sz="28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tend to be “</a:t>
            </a:r>
            <a:r>
              <a:rPr lang="en-US" altLang="zh-CN" sz="2800" b="1" dirty="0">
                <a:solidFill>
                  <a:srgbClr val="FF00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more general</a:t>
            </a:r>
            <a:r>
              <a:rPr lang="en-US" altLang="zh-CN" sz="28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”</a:t>
            </a:r>
          </a:p>
          <a:p>
            <a:pPr lvl="1"/>
            <a:r>
              <a:rPr lang="en-US" altLang="zh-CN" sz="28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Subclasses tend to be “</a:t>
            </a:r>
            <a:r>
              <a:rPr lang="en-US" altLang="zh-CN" sz="2800" b="1" dirty="0">
                <a:solidFill>
                  <a:srgbClr val="FF00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more specific</a:t>
            </a:r>
            <a:r>
              <a:rPr lang="en-US" altLang="zh-CN" sz="16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”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F6D8724-67D2-4ABF-A3F3-EFEB28BEF4B8}"/>
              </a:ext>
            </a:extLst>
          </p:cNvPr>
          <p:cNvSpPr txBox="1"/>
          <p:nvPr/>
        </p:nvSpPr>
        <p:spPr>
          <a:xfrm>
            <a:off x="1533523" y="2976096"/>
            <a:ext cx="9420225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28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Also, you can simply take the relationship between superclass and subclass as a </a:t>
            </a:r>
          </a:p>
          <a:p>
            <a:pPr lvl="1"/>
            <a:r>
              <a:rPr lang="en-US" altLang="zh-CN" sz="5400" b="1" dirty="0">
                <a:solidFill>
                  <a:srgbClr val="FF00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“is a” </a:t>
            </a:r>
            <a:r>
              <a:rPr lang="en-US" altLang="zh-CN" sz="28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relationship.</a:t>
            </a:r>
          </a:p>
          <a:p>
            <a:pPr lvl="1"/>
            <a:endParaRPr lang="en-US" altLang="zh-CN" sz="2800" b="1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lvl="1"/>
            <a:r>
              <a:rPr lang="en-US" altLang="zh-CN" sz="28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Rectangle is a geometry.</a:t>
            </a:r>
          </a:p>
          <a:p>
            <a:pPr lvl="1"/>
            <a:r>
              <a:rPr lang="en-US" altLang="zh-CN" sz="28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Teacher is a person.</a:t>
            </a:r>
          </a:p>
          <a:p>
            <a:pPr lvl="1"/>
            <a:r>
              <a:rPr lang="en-US" altLang="zh-CN" sz="28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I am a person like anyone of you.</a:t>
            </a:r>
            <a:endParaRPr lang="en-US" altLang="zh-CN" sz="1600" b="1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F3AD54E-8AB5-4318-99FA-2DB601896E1F}"/>
              </a:ext>
            </a:extLst>
          </p:cNvPr>
          <p:cNvSpPr txBox="1"/>
          <p:nvPr/>
        </p:nvSpPr>
        <p:spPr>
          <a:xfrm>
            <a:off x="5286572" y="104810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小结</a:t>
            </a:r>
            <a:endParaRPr lang="zh-CN" altLang="en-US" sz="5400" dirty="0">
              <a:ln/>
              <a:solidFill>
                <a:srgbClr val="871261"/>
              </a:solidFill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980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第二部分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3695700" y="3180625"/>
            <a:ext cx="4705350" cy="1044133"/>
          </a:xfrm>
        </p:spPr>
        <p:txBody>
          <a:bodyPr/>
          <a:lstStyle/>
          <a:p>
            <a:r>
              <a:rPr kumimoji="1" lang="zh-CN" altLang="en-US" dirty="0"/>
              <a:t>重</a:t>
            </a:r>
            <a:r>
              <a:rPr kumimoji="1" lang="zh-CN" altLang="en-US" dirty="0">
                <a:solidFill>
                  <a:srgbClr val="92D050"/>
                </a:solidFill>
              </a:rPr>
              <a:t>载</a:t>
            </a:r>
            <a:r>
              <a:rPr kumimoji="1" lang="zh-CN" altLang="en-US" dirty="0"/>
              <a:t>和重</a:t>
            </a:r>
            <a:r>
              <a:rPr kumimoji="1" lang="zh-CN" altLang="en-US" dirty="0">
                <a:solidFill>
                  <a:srgbClr val="92D050"/>
                </a:solidFill>
              </a:rPr>
              <a:t>写</a:t>
            </a:r>
          </a:p>
        </p:txBody>
      </p:sp>
    </p:spTree>
    <p:extLst>
      <p:ext uri="{BB962C8B-B14F-4D97-AF65-F5344CB8AC3E}">
        <p14:creationId xmlns:p14="http://schemas.microsoft.com/office/powerpoint/2010/main" val="609707131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7F986918-E659-4189-A0C6-EE946E5607CF}"/>
              </a:ext>
            </a:extLst>
          </p:cNvPr>
          <p:cNvSpPr txBox="1"/>
          <p:nvPr/>
        </p:nvSpPr>
        <p:spPr>
          <a:xfrm>
            <a:off x="7172327" y="1178191"/>
            <a:ext cx="4238811" cy="5262979"/>
          </a:xfrm>
          <a:prstGeom prst="rect">
            <a:avLst/>
          </a:prstGeom>
          <a:solidFill>
            <a:srgbClr val="FDF6E3"/>
          </a:solidFill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Geometry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1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function){</a:t>
            </a:r>
          </a:p>
          <a:p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/*</a:t>
            </a:r>
            <a:endParaRPr lang="en-US" altLang="zh-CN" sz="12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zh-CN" altLang="en-US" sz="12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用微积分或者是别的方式</a:t>
            </a:r>
            <a:endParaRPr lang="zh-CN" altLang="en-US" sz="12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    求一般几何图形（规则也好不规则也罢）</a:t>
            </a:r>
            <a:endParaRPr lang="zh-CN" altLang="en-US" sz="12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    的面积</a:t>
            </a:r>
            <a:endParaRPr lang="zh-CN" altLang="en-US" sz="12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    *</a:t>
            </a:r>
            <a:r>
              <a:rPr lang="en-US" altLang="zh-CN" sz="12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sz="12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CN" sz="12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altLang="zh-CN" sz="12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Triangle </a:t>
            </a:r>
            <a:r>
              <a:rPr lang="en-US" altLang="zh-CN" sz="1200" b="1" dirty="0">
                <a:solidFill>
                  <a:srgbClr val="586E7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2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 Geometry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i="1" dirty="0">
                <a:solidFill>
                  <a:srgbClr val="93A1A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200" i="1" dirty="0">
                <a:solidFill>
                  <a:srgbClr val="93A1A1"/>
                </a:solidFill>
                <a:latin typeface="Consolas" panose="020B0609020204030204" pitchFamily="49" charset="0"/>
              </a:rPr>
              <a:t>明明有更简便的方式求三角形面积呢！</a:t>
            </a:r>
            <a:endParaRPr lang="en-US" altLang="zh-CN" sz="12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s,</a:t>
            </a:r>
            <a:r>
              <a:rPr lang="en-US" altLang="zh-CN" sz="1200" b="1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h){</a:t>
            </a:r>
          </a:p>
          <a:p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s</a:t>
            </a:r>
            <a:r>
              <a:rPr lang="en-US" altLang="zh-CN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2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2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用底乘高除以二的方法求三角形面积</a:t>
            </a:r>
            <a:endParaRPr lang="zh-CN" altLang="en-US" sz="12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  </a:t>
            </a:r>
            <a:r>
              <a:rPr lang="en-US" altLang="zh-CN" sz="12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a,</a:t>
            </a:r>
          </a:p>
          <a:p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CN" sz="12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b,</a:t>
            </a:r>
          </a:p>
          <a:p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CN" sz="12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c){</a:t>
            </a:r>
          </a:p>
          <a:p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2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用正弦定理求三角形面积</a:t>
            </a:r>
            <a:endParaRPr lang="zh-CN" altLang="en-US" sz="12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2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三条边对应三个参数</a:t>
            </a:r>
            <a:endParaRPr lang="zh-CN" altLang="en-US" sz="12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edges[</a:t>
            </a:r>
            <a:r>
              <a:rPr lang="en-US" altLang="zh-CN" sz="12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2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用正弦定理求三角形面积</a:t>
            </a:r>
            <a:endParaRPr lang="zh-CN" altLang="en-US" sz="12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2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三条边放在一个数组中</a:t>
            </a:r>
            <a:endParaRPr lang="zh-CN" altLang="en-US" sz="12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686E7AA-E74E-4E36-A18A-8ABDB12B2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02 | 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重载和重写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28D64BB-EEEA-4D8C-8C39-4B7CE309974C}"/>
              </a:ext>
            </a:extLst>
          </p:cNvPr>
          <p:cNvSpPr txBox="1"/>
          <p:nvPr/>
        </p:nvSpPr>
        <p:spPr>
          <a:xfrm>
            <a:off x="418981" y="1069002"/>
            <a:ext cx="5492209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n/>
                <a:solidFill>
                  <a:schemeClr val="accent4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 重载</a:t>
            </a:r>
            <a:r>
              <a:rPr lang="en-US" altLang="zh-CN" sz="5400" dirty="0">
                <a:ln/>
                <a:solidFill>
                  <a:schemeClr val="accent4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	  vs. 	</a:t>
            </a:r>
            <a:r>
              <a:rPr lang="zh-CN" altLang="en-US" sz="5400" dirty="0">
                <a:ln/>
                <a:solidFill>
                  <a:schemeClr val="accent4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重写</a:t>
            </a:r>
            <a:endParaRPr lang="en-US" altLang="zh-CN" sz="5400" dirty="0">
              <a:ln/>
              <a:solidFill>
                <a:schemeClr val="accent4"/>
              </a:solidFill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  <a:p>
            <a:r>
              <a:rPr lang="en-US" altLang="zh-CN" sz="3200" dirty="0">
                <a:ln/>
                <a:solidFill>
                  <a:schemeClr val="accent3">
                    <a:lumMod val="75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Overload    vs.   Override</a:t>
            </a:r>
            <a:endParaRPr lang="zh-CN" altLang="en-US" sz="3200" dirty="0">
              <a:ln/>
              <a:solidFill>
                <a:schemeClr val="accent3">
                  <a:lumMod val="75000"/>
                </a:schemeClr>
              </a:solidFill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D26BFF9-6B3D-4EE4-9229-719E53C177E8}"/>
              </a:ext>
            </a:extLst>
          </p:cNvPr>
          <p:cNvSpPr/>
          <p:nvPr/>
        </p:nvSpPr>
        <p:spPr>
          <a:xfrm>
            <a:off x="1484949" y="571928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一题多解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F56BB74-74AF-4995-B8EE-1F590303DEF8}"/>
              </a:ext>
            </a:extLst>
          </p:cNvPr>
          <p:cNvSpPr/>
          <p:nvPr/>
        </p:nvSpPr>
        <p:spPr>
          <a:xfrm>
            <a:off x="7752398" y="5819417"/>
            <a:ext cx="35894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“删了”重写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40690C0-1F43-4BB0-BAFD-BC589D440C69}"/>
              </a:ext>
            </a:extLst>
          </p:cNvPr>
          <p:cNvSpPr txBox="1"/>
          <p:nvPr/>
        </p:nvSpPr>
        <p:spPr>
          <a:xfrm>
            <a:off x="1080347" y="2484774"/>
            <a:ext cx="4181475" cy="3231654"/>
          </a:xfrm>
          <a:prstGeom prst="rect">
            <a:avLst/>
          </a:prstGeom>
          <a:solidFill>
            <a:srgbClr val="FDF6E3"/>
          </a:solidFill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s,</a:t>
            </a:r>
            <a:r>
              <a:rPr lang="en-US" altLang="zh-CN" sz="1200" b="1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h){</a:t>
            </a:r>
          </a:p>
          <a:p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s</a:t>
            </a:r>
            <a:r>
              <a:rPr lang="en-US" altLang="zh-CN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2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2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用底乘高除以二的方法求三角形面积</a:t>
            </a:r>
            <a:endParaRPr lang="zh-CN" altLang="en-US" sz="12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  </a:t>
            </a:r>
            <a:r>
              <a:rPr lang="en-US" altLang="zh-CN" sz="12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a,</a:t>
            </a:r>
          </a:p>
          <a:p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CN" sz="12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b,</a:t>
            </a:r>
          </a:p>
          <a:p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CN" sz="12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c){</a:t>
            </a:r>
          </a:p>
          <a:p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2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用正弦定理求三角形面积</a:t>
            </a:r>
            <a:endParaRPr lang="zh-CN" altLang="en-US" sz="12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2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三条边对应三个参数</a:t>
            </a:r>
            <a:endParaRPr lang="zh-CN" altLang="en-US" sz="12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edges[</a:t>
            </a:r>
            <a:r>
              <a:rPr lang="en-US" altLang="zh-CN" sz="12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2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用正弦定理求三角形面积</a:t>
            </a:r>
            <a:endParaRPr lang="zh-CN" altLang="en-US" sz="12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2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三条边放在一个数组中</a:t>
            </a:r>
            <a:endParaRPr lang="zh-CN" altLang="en-US" sz="12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958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686E7AA-E74E-4E36-A18A-8ABDB12B2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02 | 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重载和重写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28D64BB-EEEA-4D8C-8C39-4B7CE309974C}"/>
              </a:ext>
            </a:extLst>
          </p:cNvPr>
          <p:cNvSpPr txBox="1"/>
          <p:nvPr/>
        </p:nvSpPr>
        <p:spPr>
          <a:xfrm>
            <a:off x="418981" y="1069002"/>
            <a:ext cx="5492209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n/>
                <a:solidFill>
                  <a:schemeClr val="accent4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 重载</a:t>
            </a:r>
            <a:r>
              <a:rPr lang="en-US" altLang="zh-CN" sz="5400" dirty="0">
                <a:ln/>
                <a:solidFill>
                  <a:schemeClr val="accent4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	  vs. 	</a:t>
            </a:r>
            <a:r>
              <a:rPr lang="zh-CN" altLang="en-US" sz="5400" dirty="0">
                <a:ln/>
                <a:solidFill>
                  <a:schemeClr val="accent4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重写</a:t>
            </a:r>
            <a:endParaRPr lang="en-US" altLang="zh-CN" sz="5400" dirty="0">
              <a:ln/>
              <a:solidFill>
                <a:schemeClr val="accent4"/>
              </a:solidFill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  <a:p>
            <a:r>
              <a:rPr lang="en-US" altLang="zh-CN" sz="3200" dirty="0">
                <a:ln/>
                <a:solidFill>
                  <a:schemeClr val="accent3">
                    <a:lumMod val="75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Overload    vs.   Override</a:t>
            </a:r>
            <a:endParaRPr lang="zh-CN" altLang="en-US" sz="3200" dirty="0">
              <a:ln/>
              <a:solidFill>
                <a:schemeClr val="accent3">
                  <a:lumMod val="75000"/>
                </a:schemeClr>
              </a:solidFill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72A9D92-75CF-476B-A685-0050DA754D2D}"/>
              </a:ext>
            </a:extLst>
          </p:cNvPr>
          <p:cNvGrpSpPr/>
          <p:nvPr/>
        </p:nvGrpSpPr>
        <p:grpSpPr>
          <a:xfrm>
            <a:off x="3819524" y="1893683"/>
            <a:ext cx="2162175" cy="707886"/>
            <a:chOff x="571500" y="1105495"/>
            <a:chExt cx="1689706" cy="818555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6A627DF4-83F1-4997-86F5-D44D3680DA58}"/>
                </a:ext>
              </a:extLst>
            </p:cNvPr>
            <p:cNvCxnSpPr>
              <a:cxnSpLocks/>
            </p:cNvCxnSpPr>
            <p:nvPr/>
          </p:nvCxnSpPr>
          <p:spPr>
            <a:xfrm>
              <a:off x="571500" y="1105495"/>
              <a:ext cx="1689706" cy="81855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4E0AE1F0-A784-4AED-AEDC-F44217BB7E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500" y="1105495"/>
              <a:ext cx="1600200" cy="81855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D8BD89BD-270C-418F-9DBE-D71ECF4CA6B5}"/>
              </a:ext>
            </a:extLst>
          </p:cNvPr>
          <p:cNvSpPr txBox="1"/>
          <p:nvPr/>
        </p:nvSpPr>
        <p:spPr>
          <a:xfrm>
            <a:off x="6221274" y="1893683"/>
            <a:ext cx="21621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0" i="0" u="none" strike="noStrike" kern="1200" cap="none" spc="0" normalizeH="0" baseline="0" noProof="0" dirty="0">
                <a:ln/>
                <a:solidFill>
                  <a:srgbClr val="FF0000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Re</a:t>
            </a:r>
            <a:r>
              <a:rPr kumimoji="0" lang="en-US" altLang="zh-CN" sz="3200" b="0" i="0" u="none" strike="noStrike" kern="1200" cap="none" spc="0" normalizeH="0" baseline="0" noProof="0" dirty="0">
                <a:ln/>
                <a:solidFill>
                  <a:srgbClr val="76AC70">
                    <a:lumMod val="75000"/>
                  </a:srgb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define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CD6C02A-CC44-4367-9692-7B67359051A4}"/>
              </a:ext>
            </a:extLst>
          </p:cNvPr>
          <p:cNvSpPr txBox="1"/>
          <p:nvPr/>
        </p:nvSpPr>
        <p:spPr>
          <a:xfrm>
            <a:off x="418981" y="2845262"/>
            <a:ext cx="11604586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方法的</a:t>
            </a:r>
            <a:r>
              <a:rPr lang="en-US" altLang="zh-CN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Overload</a:t>
            </a: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发生在</a:t>
            </a:r>
            <a:r>
              <a:rPr lang="zh-CN" altLang="en-US" sz="3600" dirty="0">
                <a:solidFill>
                  <a:srgbClr val="FF00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同一个类</a:t>
            </a: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中，这些方法名称相同，</a:t>
            </a:r>
            <a:r>
              <a:rPr lang="zh-CN" altLang="en-US" sz="2800" dirty="0">
                <a:solidFill>
                  <a:srgbClr val="0070C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参数列表和返回值</a:t>
            </a: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不同。</a:t>
            </a:r>
            <a:endParaRPr lang="en-US" altLang="zh-CN" sz="28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lvl="0"/>
            <a:endParaRPr lang="zh-CN" altLang="en-US" sz="28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lvl="0"/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方法的</a:t>
            </a:r>
            <a:r>
              <a:rPr lang="en-US" altLang="zh-CN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Override</a:t>
            </a: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发生在在</a:t>
            </a:r>
            <a:r>
              <a:rPr lang="zh-CN" altLang="en-US" sz="3600" dirty="0">
                <a:solidFill>
                  <a:srgbClr val="FF00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有继承关系的父类和子类</a:t>
            </a: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中，子类</a:t>
            </a:r>
            <a:r>
              <a:rPr lang="zh-CN" altLang="en-US" sz="4000" dirty="0">
                <a:solidFill>
                  <a:srgbClr val="FF00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重新定义</a:t>
            </a: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父类原有的方法</a:t>
            </a:r>
            <a:r>
              <a:rPr lang="en-US" altLang="zh-CN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(</a:t>
            </a: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即方法名称、</a:t>
            </a:r>
            <a:r>
              <a:rPr lang="zh-CN" altLang="en-US" sz="2800" dirty="0">
                <a:solidFill>
                  <a:srgbClr val="0070C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参数列表和返回值都相同</a:t>
            </a: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，但是</a:t>
            </a:r>
            <a:r>
              <a:rPr lang="zh-CN" altLang="en-US" sz="2800" dirty="0">
                <a:solidFill>
                  <a:srgbClr val="0070C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方法的实现不同</a:t>
            </a:r>
            <a:r>
              <a:rPr lang="en-US" altLang="zh-CN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)</a:t>
            </a: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。若子类的实例中调用该方法，则将</a:t>
            </a:r>
            <a:r>
              <a:rPr lang="zh-CN" altLang="en-US" sz="2800" dirty="0">
                <a:solidFill>
                  <a:srgbClr val="FF00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执行子类的方法</a:t>
            </a: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而不是父类的方法。</a:t>
            </a:r>
          </a:p>
        </p:txBody>
      </p:sp>
    </p:spTree>
    <p:extLst>
      <p:ext uri="{BB962C8B-B14F-4D97-AF65-F5344CB8AC3E}">
        <p14:creationId xmlns:p14="http://schemas.microsoft.com/office/powerpoint/2010/main" val="390146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F5D27E97-7616-4836-B652-0318AB7CFB8F}"/>
              </a:ext>
            </a:extLst>
          </p:cNvPr>
          <p:cNvSpPr txBox="1"/>
          <p:nvPr/>
        </p:nvSpPr>
        <p:spPr>
          <a:xfrm>
            <a:off x="418981" y="1188551"/>
            <a:ext cx="7159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案例</a:t>
            </a:r>
            <a:r>
              <a:rPr lang="en-US" altLang="zh-CN" sz="32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		Object</a:t>
            </a:r>
            <a:r>
              <a:rPr lang="zh-CN" altLang="en-US" sz="32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类和</a:t>
            </a:r>
            <a:r>
              <a:rPr lang="en-US" altLang="zh-CN" sz="3200" dirty="0" err="1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toString</a:t>
            </a:r>
            <a:r>
              <a:rPr lang="en-US" altLang="zh-CN" sz="32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()</a:t>
            </a:r>
            <a:r>
              <a:rPr lang="zh-CN" altLang="en-US" sz="32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方法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BCDA389-F77C-40A8-A224-41BEA709D9A8}"/>
              </a:ext>
            </a:extLst>
          </p:cNvPr>
          <p:cNvSpPr txBox="1"/>
          <p:nvPr/>
        </p:nvSpPr>
        <p:spPr>
          <a:xfrm>
            <a:off x="769410" y="1891155"/>
            <a:ext cx="64584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Java</a:t>
            </a: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中所有类最终继承自</a:t>
            </a:r>
            <a:r>
              <a:rPr lang="en-US" altLang="zh-CN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Object</a:t>
            </a: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类。</a:t>
            </a:r>
            <a:endParaRPr lang="en-US" altLang="zh-CN" sz="28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lvl="0"/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可以重写</a:t>
            </a:r>
            <a:r>
              <a:rPr lang="en-US" altLang="zh-CN" sz="2800" dirty="0" err="1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toString</a:t>
            </a:r>
            <a:r>
              <a:rPr lang="en-US" altLang="zh-CN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()</a:t>
            </a: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方法实现一些功能。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8C05508-BDE8-4B36-8562-CB2BA1CCD55E}"/>
              </a:ext>
            </a:extLst>
          </p:cNvPr>
          <p:cNvSpPr txBox="1"/>
          <p:nvPr/>
        </p:nvSpPr>
        <p:spPr>
          <a:xfrm>
            <a:off x="2783034" y="2928599"/>
            <a:ext cx="6244233" cy="1200329"/>
          </a:xfrm>
          <a:prstGeom prst="rect">
            <a:avLst/>
          </a:prstGeom>
          <a:solidFill>
            <a:srgbClr val="FDF6E3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getClass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"@"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toHexString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hashCode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BC8477F-BABA-4DFA-B550-43F030D923AD}"/>
              </a:ext>
            </a:extLst>
          </p:cNvPr>
          <p:cNvSpPr txBox="1"/>
          <p:nvPr/>
        </p:nvSpPr>
        <p:spPr>
          <a:xfrm>
            <a:off x="2783034" y="4414523"/>
            <a:ext cx="6244233" cy="2031325"/>
          </a:xfrm>
          <a:prstGeom prst="rect">
            <a:avLst/>
          </a:prstGeom>
          <a:solidFill>
            <a:srgbClr val="FDF6E3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"I am a circle "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altLang="zh-CN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"and my radius is "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77C291E7-6BC4-44BA-8276-85CA60898C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8201" y="416830"/>
            <a:ext cx="11446402" cy="470737"/>
          </a:xfrm>
        </p:spPr>
        <p:txBody>
          <a:bodyPr/>
          <a:lstStyle/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02 | 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重载和重写</a:t>
            </a:r>
          </a:p>
        </p:txBody>
      </p:sp>
    </p:spTree>
    <p:extLst>
      <p:ext uri="{BB962C8B-B14F-4D97-AF65-F5344CB8AC3E}">
        <p14:creationId xmlns:p14="http://schemas.microsoft.com/office/powerpoint/2010/main" val="314777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F5D27E97-7616-4836-B652-0318AB7CFB8F}"/>
              </a:ext>
            </a:extLst>
          </p:cNvPr>
          <p:cNvSpPr txBox="1"/>
          <p:nvPr/>
        </p:nvSpPr>
        <p:spPr>
          <a:xfrm>
            <a:off x="418981" y="1188551"/>
            <a:ext cx="7159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案例</a:t>
            </a:r>
            <a:r>
              <a:rPr lang="en-US" altLang="zh-CN" sz="32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		Object</a:t>
            </a:r>
            <a:r>
              <a:rPr lang="zh-CN" altLang="en-US" sz="32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类和</a:t>
            </a:r>
            <a:r>
              <a:rPr lang="en-US" altLang="zh-CN" sz="3200" dirty="0" err="1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toString</a:t>
            </a:r>
            <a:r>
              <a:rPr lang="en-US" altLang="zh-CN" sz="32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()</a:t>
            </a:r>
            <a:r>
              <a:rPr lang="zh-CN" altLang="en-US" sz="32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方法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BCDA389-F77C-40A8-A224-41BEA709D9A8}"/>
              </a:ext>
            </a:extLst>
          </p:cNvPr>
          <p:cNvSpPr txBox="1"/>
          <p:nvPr/>
        </p:nvSpPr>
        <p:spPr>
          <a:xfrm>
            <a:off x="769410" y="1891155"/>
            <a:ext cx="64584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Java</a:t>
            </a: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中所有类最终继承自</a:t>
            </a:r>
            <a:r>
              <a:rPr lang="en-US" altLang="zh-CN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Object</a:t>
            </a: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类。</a:t>
            </a:r>
            <a:endParaRPr lang="en-US" altLang="zh-CN" sz="28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lvl="0"/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可以重写</a:t>
            </a:r>
            <a:r>
              <a:rPr lang="en-US" altLang="zh-CN" sz="2800" dirty="0" err="1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toString</a:t>
            </a:r>
            <a:r>
              <a:rPr lang="en-US" altLang="zh-CN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()</a:t>
            </a: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方法实现一些功能。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467DE2-266D-447F-A785-D9D8C80E5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734" y="3429000"/>
            <a:ext cx="10092532" cy="2125572"/>
          </a:xfrm>
          <a:prstGeom prst="rect">
            <a:avLst/>
          </a:prstGeom>
        </p:spPr>
      </p:pic>
      <p:sp>
        <p:nvSpPr>
          <p:cNvPr id="8" name="文本占位符 1">
            <a:extLst>
              <a:ext uri="{FF2B5EF4-FFF2-40B4-BE49-F238E27FC236}">
                <a16:creationId xmlns:a16="http://schemas.microsoft.com/office/drawing/2014/main" id="{082BCDAD-4B03-42A2-8C8A-9DCF951543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3" y="417513"/>
            <a:ext cx="11447462" cy="469900"/>
          </a:xfrm>
        </p:spPr>
        <p:txBody>
          <a:bodyPr/>
          <a:lstStyle/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02 | 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重载和重写</a:t>
            </a:r>
          </a:p>
        </p:txBody>
      </p:sp>
    </p:spTree>
    <p:extLst>
      <p:ext uri="{BB962C8B-B14F-4D97-AF65-F5344CB8AC3E}">
        <p14:creationId xmlns:p14="http://schemas.microsoft.com/office/powerpoint/2010/main" val="3382399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F5D27E97-7616-4836-B652-0318AB7CFB8F}"/>
              </a:ext>
            </a:extLst>
          </p:cNvPr>
          <p:cNvSpPr txBox="1"/>
          <p:nvPr/>
        </p:nvSpPr>
        <p:spPr>
          <a:xfrm>
            <a:off x="418981" y="1188551"/>
            <a:ext cx="7159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案例</a:t>
            </a:r>
            <a:r>
              <a:rPr lang="en-US" altLang="zh-CN" sz="32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		Object</a:t>
            </a:r>
            <a:r>
              <a:rPr lang="zh-CN" altLang="en-US" sz="32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类和</a:t>
            </a:r>
            <a:r>
              <a:rPr lang="en-US" altLang="zh-CN" sz="3200" dirty="0" err="1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toString</a:t>
            </a:r>
            <a:r>
              <a:rPr lang="en-US" altLang="zh-CN" sz="32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()</a:t>
            </a:r>
            <a:r>
              <a:rPr lang="zh-CN" altLang="en-US" sz="32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方法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BCDA389-F77C-40A8-A224-41BEA709D9A8}"/>
              </a:ext>
            </a:extLst>
          </p:cNvPr>
          <p:cNvSpPr txBox="1"/>
          <p:nvPr/>
        </p:nvSpPr>
        <p:spPr>
          <a:xfrm>
            <a:off x="1149368" y="2021554"/>
            <a:ext cx="1818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srgbClr val="7030A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等价调用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8C05508-BDE8-4B36-8562-CB2BA1CCD55E}"/>
              </a:ext>
            </a:extLst>
          </p:cNvPr>
          <p:cNvSpPr txBox="1"/>
          <p:nvPr/>
        </p:nvSpPr>
        <p:spPr>
          <a:xfrm>
            <a:off x="2393927" y="4783109"/>
            <a:ext cx="7664473" cy="1754326"/>
          </a:xfrm>
          <a:prstGeom prst="rect">
            <a:avLst/>
          </a:prstGeom>
          <a:solidFill>
            <a:srgbClr val="FDF6E3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586E7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586E7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586E7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8BD2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68BD2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657B83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[]){</a:t>
            </a:r>
          </a:p>
          <a:p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268BD2"/>
                </a:solidFill>
                <a:latin typeface="Consolas" panose="020B0609020204030204" pitchFamily="49" charset="0"/>
              </a:rPr>
              <a:t>Circle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268BD2"/>
                </a:solidFill>
                <a:latin typeface="Consolas" panose="020B0609020204030204" pitchFamily="49" charset="0"/>
              </a:rPr>
              <a:t>circle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859900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8BD2"/>
                </a:solidFill>
                <a:latin typeface="Consolas" panose="020B0609020204030204" pitchFamily="49" charset="0"/>
              </a:rPr>
              <a:t>circle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D33682"/>
                </a:solidFill>
                <a:latin typeface="Consolas" panose="020B0609020204030204" pitchFamily="49" charset="0"/>
              </a:rPr>
              <a:t>6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);   //</a:t>
            </a:r>
            <a:r>
              <a:rPr lang="zh-CN" altLang="en-US" dirty="0">
                <a:solidFill>
                  <a:srgbClr val="657B83"/>
                </a:solidFill>
                <a:latin typeface="Consolas" panose="020B0609020204030204" pitchFamily="49" charset="0"/>
              </a:rPr>
              <a:t>半径为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	//</a:t>
            </a:r>
            <a:r>
              <a:rPr lang="zh-CN" altLang="en-US" dirty="0">
                <a:solidFill>
                  <a:srgbClr val="657B83"/>
                </a:solidFill>
                <a:latin typeface="Consolas" panose="020B0609020204030204" pitchFamily="49" charset="0"/>
              </a:rPr>
              <a:t>以下两行代码输出结果相同</a:t>
            </a:r>
            <a:endParaRPr lang="en-US" altLang="zh-CN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 err="1">
                <a:solidFill>
                  <a:srgbClr val="268BD2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dirty="0" err="1">
                <a:solidFill>
                  <a:srgbClr val="657B83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268BD2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dirty="0" err="1">
                <a:solidFill>
                  <a:srgbClr val="657B83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268BD2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68BD2"/>
                </a:solidFill>
                <a:latin typeface="Consolas" panose="020B0609020204030204" pitchFamily="49" charset="0"/>
              </a:rPr>
              <a:t>circle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);   </a:t>
            </a:r>
          </a:p>
          <a:p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 err="1">
                <a:solidFill>
                  <a:srgbClr val="268BD2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dirty="0" err="1">
                <a:solidFill>
                  <a:srgbClr val="657B83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268BD2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dirty="0" err="1">
                <a:solidFill>
                  <a:srgbClr val="657B83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268BD2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268BD2"/>
                </a:solidFill>
                <a:latin typeface="Consolas" panose="020B0609020204030204" pitchFamily="49" charset="0"/>
              </a:rPr>
              <a:t>circle</a:t>
            </a:r>
            <a:r>
              <a:rPr lang="en-US" altLang="zh-CN" dirty="0" err="1">
                <a:solidFill>
                  <a:srgbClr val="657B83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268BD2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BC8477F-BABA-4DFA-B550-43F030D923AD}"/>
              </a:ext>
            </a:extLst>
          </p:cNvPr>
          <p:cNvSpPr txBox="1"/>
          <p:nvPr/>
        </p:nvSpPr>
        <p:spPr>
          <a:xfrm>
            <a:off x="2393928" y="2637713"/>
            <a:ext cx="6244233" cy="2031325"/>
          </a:xfrm>
          <a:prstGeom prst="rect">
            <a:avLst/>
          </a:prstGeom>
          <a:solidFill>
            <a:srgbClr val="FDF6E3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"I am a circle "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altLang="zh-CN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"and my radius is "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0BF45CFE-2CAD-41DF-893C-E109DFD429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3" y="417513"/>
            <a:ext cx="11447462" cy="469900"/>
          </a:xfrm>
        </p:spPr>
        <p:txBody>
          <a:bodyPr/>
          <a:lstStyle/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02 | 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重载和重写</a:t>
            </a:r>
          </a:p>
        </p:txBody>
      </p:sp>
    </p:spTree>
    <p:extLst>
      <p:ext uri="{BB962C8B-B14F-4D97-AF65-F5344CB8AC3E}">
        <p14:creationId xmlns:p14="http://schemas.microsoft.com/office/powerpoint/2010/main" val="282740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34A2E353-C2E1-4BD6-BBB7-EC43F21DBD48}"/>
              </a:ext>
            </a:extLst>
          </p:cNvPr>
          <p:cNvSpPr txBox="1"/>
          <p:nvPr/>
        </p:nvSpPr>
        <p:spPr>
          <a:xfrm>
            <a:off x="418981" y="1188551"/>
            <a:ext cx="6017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防止继承和重写</a:t>
            </a:r>
            <a:r>
              <a:rPr lang="en-US" altLang="zh-CN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——</a:t>
            </a:r>
            <a:r>
              <a:rPr lang="zh-CN" altLang="en-US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关键字</a:t>
            </a:r>
            <a:r>
              <a:rPr lang="en-US" altLang="zh-CN" sz="3200" b="1" dirty="0">
                <a:ln/>
                <a:solidFill>
                  <a:srgbClr val="7030A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final</a:t>
            </a:r>
            <a:endParaRPr lang="zh-CN" altLang="en-US" sz="3200" b="1" dirty="0">
              <a:ln/>
              <a:solidFill>
                <a:srgbClr val="7030A0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AB0DC7-5BD4-407B-85B3-142B2CBE56A7}"/>
              </a:ext>
            </a:extLst>
          </p:cNvPr>
          <p:cNvSpPr txBox="1"/>
          <p:nvPr/>
        </p:nvSpPr>
        <p:spPr>
          <a:xfrm>
            <a:off x="999398" y="2074310"/>
            <a:ext cx="99636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一言以蔽之，在需要被防止继承</a:t>
            </a:r>
            <a:r>
              <a:rPr lang="en-US" altLang="zh-CN" sz="3200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/</a:t>
            </a:r>
            <a:r>
              <a:rPr lang="zh-CN" altLang="en-US" sz="3200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重写的类</a:t>
            </a:r>
            <a:r>
              <a:rPr lang="en-US" altLang="zh-CN" sz="3200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/</a:t>
            </a:r>
            <a:r>
              <a:rPr lang="zh-CN" altLang="en-US" sz="3200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方法上加入</a:t>
            </a:r>
            <a:r>
              <a:rPr lang="en-US" altLang="zh-CN" sz="3200" dirty="0">
                <a:ln/>
                <a:solidFill>
                  <a:srgbClr val="7030A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final</a:t>
            </a:r>
            <a:r>
              <a:rPr lang="zh-CN" altLang="en-US" sz="3200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作为修饰符即可</a:t>
            </a:r>
            <a:endParaRPr lang="zh-CN" altLang="en-US" sz="3200" dirty="0">
              <a:ln/>
              <a:solidFill>
                <a:srgbClr val="7030A0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186DF667-24D9-4D1D-BFA4-AFBF96D264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3" y="417513"/>
            <a:ext cx="11447462" cy="469900"/>
          </a:xfrm>
        </p:spPr>
        <p:txBody>
          <a:bodyPr/>
          <a:lstStyle/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02 | 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重载和重写</a:t>
            </a:r>
          </a:p>
        </p:txBody>
      </p:sp>
    </p:spTree>
    <p:extLst>
      <p:ext uri="{BB962C8B-B14F-4D97-AF65-F5344CB8AC3E}">
        <p14:creationId xmlns:p14="http://schemas.microsoft.com/office/powerpoint/2010/main" val="102356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CECCAD1-9111-45C4-91F2-0D153EA5F3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目标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2259A-797D-4010-A0D2-754D55CFA9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OBJECTIVES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759B4F-F39B-48F5-AF85-6B116F11BC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94938" y="3776760"/>
            <a:ext cx="3683752" cy="470737"/>
          </a:xfrm>
        </p:spPr>
        <p:txBody>
          <a:bodyPr/>
          <a:lstStyle/>
          <a:p>
            <a:r>
              <a:rPr lang="zh-CN" altLang="en-US" sz="32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完成“人”类的抽象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B1A53DA9-772A-4D74-8AF9-D8580BF69C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19699" y="2497960"/>
            <a:ext cx="6524625" cy="801393"/>
          </a:xfrm>
        </p:spPr>
        <p:txBody>
          <a:bodyPr/>
          <a:lstStyle/>
          <a:p>
            <a:pPr algn="ctr"/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School System</a:t>
            </a:r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608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第三部分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多态</a:t>
            </a:r>
          </a:p>
        </p:txBody>
      </p:sp>
    </p:spTree>
    <p:extLst>
      <p:ext uri="{BB962C8B-B14F-4D97-AF65-F5344CB8AC3E}">
        <p14:creationId xmlns:p14="http://schemas.microsoft.com/office/powerpoint/2010/main" val="1953197930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03</a:t>
            </a:r>
            <a:r>
              <a:rPr kumimoji="1"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</a:t>
            </a:r>
            <a:r>
              <a:rPr kumimoji="1"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|</a:t>
            </a:r>
            <a:r>
              <a:rPr kumimoji="1"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多态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A2E353-C2E1-4BD6-BBB7-EC43F21DBD48}"/>
              </a:ext>
            </a:extLst>
          </p:cNvPr>
          <p:cNvSpPr txBox="1"/>
          <p:nvPr/>
        </p:nvSpPr>
        <p:spPr>
          <a:xfrm>
            <a:off x="418981" y="1188551"/>
            <a:ext cx="5051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1.</a:t>
            </a:r>
            <a:r>
              <a:rPr lang="zh-CN" altLang="en-US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多态（</a:t>
            </a:r>
            <a:r>
              <a:rPr lang="en-US" altLang="zh-CN" sz="3200" b="1" dirty="0">
                <a:ln/>
                <a:solidFill>
                  <a:srgbClr val="FF00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Poly</a:t>
            </a:r>
            <a:r>
              <a:rPr lang="en-US" altLang="zh-CN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morphism</a:t>
            </a:r>
            <a:r>
              <a:rPr lang="zh-CN" altLang="en-US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）</a:t>
            </a:r>
            <a:endParaRPr lang="zh-CN" altLang="en-US" sz="3200" b="1" dirty="0">
              <a:ln/>
              <a:solidFill>
                <a:srgbClr val="7030A0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AB0DC7-5BD4-407B-85B3-142B2CBE56A7}"/>
              </a:ext>
            </a:extLst>
          </p:cNvPr>
          <p:cNvSpPr txBox="1"/>
          <p:nvPr/>
        </p:nvSpPr>
        <p:spPr>
          <a:xfrm>
            <a:off x="999398" y="1781922"/>
            <a:ext cx="6325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父类型变量可以引用子类型变量。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1C3BCA-F511-42C0-B565-ECBDC1BCA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952" y="2667681"/>
            <a:ext cx="9115016" cy="269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9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34A2E353-C2E1-4BD6-BBB7-EC43F21DBD48}"/>
              </a:ext>
            </a:extLst>
          </p:cNvPr>
          <p:cNvSpPr txBox="1"/>
          <p:nvPr/>
        </p:nvSpPr>
        <p:spPr>
          <a:xfrm>
            <a:off x="418981" y="1188551"/>
            <a:ext cx="6511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2.</a:t>
            </a:r>
            <a:r>
              <a:rPr lang="zh-CN" altLang="en-US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动态绑定（</a:t>
            </a:r>
            <a:r>
              <a:rPr lang="en-US" altLang="zh-CN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Dynamic</a:t>
            </a:r>
            <a:r>
              <a:rPr lang="en-US" altLang="zh-CN" sz="3200" b="1" dirty="0">
                <a:ln/>
                <a:solidFill>
                  <a:srgbClr val="FF00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</a:t>
            </a:r>
            <a:r>
              <a:rPr lang="en-US" altLang="zh-CN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Binding</a:t>
            </a:r>
            <a:r>
              <a:rPr lang="zh-CN" altLang="en-US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）</a:t>
            </a:r>
            <a:endParaRPr lang="zh-CN" altLang="en-US" sz="3200" b="1" dirty="0">
              <a:ln/>
              <a:solidFill>
                <a:srgbClr val="7030A0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AB0DC7-5BD4-407B-85B3-142B2CBE56A7}"/>
              </a:ext>
            </a:extLst>
          </p:cNvPr>
          <p:cNvSpPr txBox="1"/>
          <p:nvPr/>
        </p:nvSpPr>
        <p:spPr>
          <a:xfrm>
            <a:off x="999397" y="1781922"/>
            <a:ext cx="10566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方法可以在继承链上的多个类中实现。运行时由</a:t>
            </a:r>
            <a:r>
              <a:rPr lang="en-US" altLang="zh-CN" sz="3200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JVM</a:t>
            </a:r>
            <a:r>
              <a:rPr lang="zh-CN" altLang="en-US" sz="3200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决定调用哪个方法。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67FDD1-FF82-4FF5-BF31-10D6E2A62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21" y="2958783"/>
            <a:ext cx="9748489" cy="95173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017F7CF-DF9D-4284-8E4A-1D15D1A8BF11}"/>
              </a:ext>
            </a:extLst>
          </p:cNvPr>
          <p:cNvSpPr txBox="1"/>
          <p:nvPr/>
        </p:nvSpPr>
        <p:spPr>
          <a:xfrm>
            <a:off x="999397" y="4123045"/>
            <a:ext cx="1056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n/>
                <a:solidFill>
                  <a:srgbClr val="87126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思考：此处调用的是谁的</a:t>
            </a:r>
            <a:r>
              <a:rPr lang="en-US" altLang="zh-CN" sz="3200" dirty="0" err="1">
                <a:ln/>
                <a:solidFill>
                  <a:srgbClr val="87126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toString</a:t>
            </a:r>
            <a:r>
              <a:rPr lang="en-US" altLang="zh-CN" sz="3200" dirty="0">
                <a:ln/>
                <a:solidFill>
                  <a:srgbClr val="87126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()</a:t>
            </a:r>
            <a:r>
              <a:rPr lang="zh-CN" altLang="en-US" sz="3200" dirty="0">
                <a:ln/>
                <a:solidFill>
                  <a:srgbClr val="87126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方法</a:t>
            </a: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22293D90-59BD-4B61-981B-CE1E63C208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3" y="417513"/>
            <a:ext cx="11447462" cy="469900"/>
          </a:xfrm>
        </p:spPr>
        <p:txBody>
          <a:bodyPr/>
          <a:lstStyle/>
          <a:p>
            <a:r>
              <a:rPr kumimoji="1"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03</a:t>
            </a:r>
            <a:r>
              <a:rPr kumimoji="1"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</a:t>
            </a:r>
            <a:r>
              <a:rPr kumimoji="1"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|</a:t>
            </a:r>
            <a:r>
              <a:rPr kumimoji="1"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多态</a:t>
            </a:r>
          </a:p>
        </p:txBody>
      </p:sp>
    </p:spTree>
    <p:extLst>
      <p:ext uri="{BB962C8B-B14F-4D97-AF65-F5344CB8AC3E}">
        <p14:creationId xmlns:p14="http://schemas.microsoft.com/office/powerpoint/2010/main" val="337393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34A2E353-C2E1-4BD6-BBB7-EC43F21DBD48}"/>
              </a:ext>
            </a:extLst>
          </p:cNvPr>
          <p:cNvSpPr txBox="1"/>
          <p:nvPr/>
        </p:nvSpPr>
        <p:spPr>
          <a:xfrm>
            <a:off x="418981" y="1188551"/>
            <a:ext cx="6511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2.</a:t>
            </a:r>
            <a:r>
              <a:rPr lang="zh-CN" altLang="en-US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动态绑定（</a:t>
            </a:r>
            <a:r>
              <a:rPr lang="en-US" altLang="zh-CN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Dynamic</a:t>
            </a:r>
            <a:r>
              <a:rPr lang="en-US" altLang="zh-CN" sz="3200" b="1" dirty="0">
                <a:ln/>
                <a:solidFill>
                  <a:srgbClr val="FF00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</a:t>
            </a:r>
            <a:r>
              <a:rPr lang="en-US" altLang="zh-CN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Binding</a:t>
            </a:r>
            <a:r>
              <a:rPr lang="zh-CN" altLang="en-US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）</a:t>
            </a:r>
            <a:endParaRPr lang="zh-CN" altLang="en-US" sz="3200" b="1" dirty="0">
              <a:ln/>
              <a:solidFill>
                <a:srgbClr val="7030A0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AB0DC7-5BD4-407B-85B3-142B2CBE56A7}"/>
              </a:ext>
            </a:extLst>
          </p:cNvPr>
          <p:cNvSpPr txBox="1"/>
          <p:nvPr/>
        </p:nvSpPr>
        <p:spPr>
          <a:xfrm>
            <a:off x="623262" y="2603138"/>
            <a:ext cx="2411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n/>
                <a:solidFill>
                  <a:srgbClr val="FF9933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声明类型</a:t>
            </a:r>
            <a:endParaRPr lang="en-US" altLang="zh-CN" sz="2000" dirty="0">
              <a:ln/>
              <a:solidFill>
                <a:srgbClr val="FF9933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algn="ctr"/>
            <a:r>
              <a:rPr lang="en-US" altLang="zh-CN" sz="2000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(Declared Type)</a:t>
            </a:r>
            <a:endParaRPr lang="zh-CN" altLang="en-US" sz="2000" dirty="0">
              <a:ln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67FDD1-FF82-4FF5-BF31-10D6E2A627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593"/>
          <a:stretch/>
        </p:blipFill>
        <p:spPr>
          <a:xfrm>
            <a:off x="1087721" y="2074310"/>
            <a:ext cx="9748489" cy="47021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00C6CA2-25C1-42CB-8BF9-7724F86EB2FF}"/>
              </a:ext>
            </a:extLst>
          </p:cNvPr>
          <p:cNvSpPr txBox="1"/>
          <p:nvPr/>
        </p:nvSpPr>
        <p:spPr>
          <a:xfrm>
            <a:off x="2857716" y="2614803"/>
            <a:ext cx="3409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n/>
                <a:solidFill>
                  <a:srgbClr val="0070C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实际类型</a:t>
            </a:r>
            <a:endParaRPr lang="en-US" altLang="zh-CN" sz="2000" dirty="0">
              <a:ln/>
              <a:solidFill>
                <a:srgbClr val="0070C0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algn="ctr"/>
            <a:r>
              <a:rPr lang="en-US" altLang="zh-CN" sz="2000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(Actual Type)</a:t>
            </a:r>
            <a:endParaRPr lang="zh-CN" altLang="en-US" sz="2000" dirty="0">
              <a:ln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DD2C842-D94D-4C77-BD92-A5F061A996EA}"/>
              </a:ext>
            </a:extLst>
          </p:cNvPr>
          <p:cNvSpPr txBox="1"/>
          <p:nvPr/>
        </p:nvSpPr>
        <p:spPr>
          <a:xfrm>
            <a:off x="788007" y="3461075"/>
            <a:ext cx="105667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p7</a:t>
            </a:r>
            <a:r>
              <a:rPr lang="zh-CN" altLang="en-US" sz="3200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是一个引用型变量，其值或为</a:t>
            </a:r>
            <a:r>
              <a:rPr lang="en-US" altLang="zh-CN" sz="3200" dirty="0">
                <a:ln/>
                <a:solidFill>
                  <a:srgbClr val="87126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null</a:t>
            </a:r>
            <a:r>
              <a:rPr lang="zh-CN" altLang="en-US" sz="3200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，或为对某个</a:t>
            </a:r>
            <a:r>
              <a:rPr lang="zh-CN" altLang="en-US" sz="3200" dirty="0">
                <a:ln/>
                <a:solidFill>
                  <a:srgbClr val="FF9933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声明类型</a:t>
            </a:r>
            <a:r>
              <a:rPr lang="zh-CN" altLang="en-US" sz="3200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实例的引用。（要么不指，要么就指对的）</a:t>
            </a:r>
            <a:endParaRPr lang="en-US" altLang="zh-CN" sz="3200" dirty="0">
              <a:ln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r>
              <a:rPr lang="zh-CN" altLang="en-US" sz="3200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实例可以使用</a:t>
            </a:r>
            <a:r>
              <a:rPr lang="zh-CN" altLang="en-US" sz="3200" dirty="0">
                <a:ln/>
                <a:solidFill>
                  <a:srgbClr val="FF9933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声明类型</a:t>
            </a:r>
            <a:r>
              <a:rPr lang="zh-CN" altLang="en-US" sz="3200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或其</a:t>
            </a:r>
            <a:r>
              <a:rPr lang="zh-CN" altLang="en-US" sz="3200" dirty="0">
                <a:ln/>
                <a:solidFill>
                  <a:srgbClr val="FF00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子类型的构造方法</a:t>
            </a:r>
            <a:r>
              <a:rPr lang="zh-CN" altLang="en-US" sz="3200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创建。</a:t>
            </a:r>
            <a:endParaRPr lang="en-US" altLang="zh-CN" sz="3200" dirty="0">
              <a:ln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r>
              <a:rPr lang="zh-CN" altLang="en-US" sz="3200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此处</a:t>
            </a:r>
            <a:r>
              <a:rPr lang="en-US" altLang="zh-CN" sz="3200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p7</a:t>
            </a:r>
            <a:r>
              <a:rPr lang="zh-CN" altLang="en-US" sz="3200" dirty="0">
                <a:ln/>
                <a:solidFill>
                  <a:srgbClr val="0070C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实际类型</a:t>
            </a:r>
            <a:r>
              <a:rPr lang="zh-CN" altLang="en-US" sz="3200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是</a:t>
            </a:r>
            <a:r>
              <a:rPr lang="en-US" altLang="zh-CN" sz="3200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Student</a:t>
            </a:r>
            <a:r>
              <a:rPr lang="zh-CN" altLang="en-US" sz="3200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，调用哪个的</a:t>
            </a:r>
            <a:r>
              <a:rPr lang="en-US" altLang="zh-CN" sz="3200" dirty="0" err="1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toString</a:t>
            </a:r>
            <a:r>
              <a:rPr lang="en-US" altLang="zh-CN" sz="3200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()</a:t>
            </a:r>
            <a:r>
              <a:rPr lang="zh-CN" altLang="en-US" sz="3200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方法由</a:t>
            </a:r>
            <a:r>
              <a:rPr lang="en-US" altLang="zh-CN" sz="3200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p7</a:t>
            </a:r>
            <a:r>
              <a:rPr lang="zh-CN" altLang="en-US" sz="3200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的</a:t>
            </a:r>
            <a:r>
              <a:rPr lang="zh-CN" altLang="en-US" sz="3200" dirty="0">
                <a:ln/>
                <a:solidFill>
                  <a:srgbClr val="0070C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实际类型</a:t>
            </a:r>
            <a:r>
              <a:rPr lang="zh-CN" altLang="en-US" sz="3200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决定。</a:t>
            </a:r>
            <a:endParaRPr lang="en-US" altLang="zh-CN" sz="3200" dirty="0">
              <a:ln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FC85287B-615B-415D-8657-715AE06532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3" y="417513"/>
            <a:ext cx="11447462" cy="469900"/>
          </a:xfrm>
        </p:spPr>
        <p:txBody>
          <a:bodyPr/>
          <a:lstStyle/>
          <a:p>
            <a:r>
              <a:rPr kumimoji="1"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03</a:t>
            </a:r>
            <a:r>
              <a:rPr kumimoji="1"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</a:t>
            </a:r>
            <a:r>
              <a:rPr kumimoji="1"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|</a:t>
            </a:r>
            <a:r>
              <a:rPr kumimoji="1"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多态</a:t>
            </a:r>
          </a:p>
        </p:txBody>
      </p:sp>
    </p:spTree>
    <p:extLst>
      <p:ext uri="{BB962C8B-B14F-4D97-AF65-F5344CB8AC3E}">
        <p14:creationId xmlns:p14="http://schemas.microsoft.com/office/powerpoint/2010/main" val="382205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34A2E353-C2E1-4BD6-BBB7-EC43F21DBD48}"/>
              </a:ext>
            </a:extLst>
          </p:cNvPr>
          <p:cNvSpPr txBox="1"/>
          <p:nvPr/>
        </p:nvSpPr>
        <p:spPr>
          <a:xfrm>
            <a:off x="418981" y="1188551"/>
            <a:ext cx="6511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2.</a:t>
            </a:r>
            <a:r>
              <a:rPr lang="zh-CN" altLang="en-US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动态绑定（</a:t>
            </a:r>
            <a:r>
              <a:rPr lang="en-US" altLang="zh-CN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Dynamic</a:t>
            </a:r>
            <a:r>
              <a:rPr lang="en-US" altLang="zh-CN" sz="3200" b="1" dirty="0">
                <a:ln/>
                <a:solidFill>
                  <a:srgbClr val="FF00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</a:t>
            </a:r>
            <a:r>
              <a:rPr lang="en-US" altLang="zh-CN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Binding</a:t>
            </a:r>
            <a:r>
              <a:rPr lang="zh-CN" altLang="en-US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）</a:t>
            </a:r>
            <a:endParaRPr lang="zh-CN" altLang="en-US" sz="3200" b="1" dirty="0">
              <a:ln/>
              <a:solidFill>
                <a:srgbClr val="7030A0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7812E7C-2870-4E23-8769-A661814902AC}"/>
              </a:ext>
            </a:extLst>
          </p:cNvPr>
          <p:cNvSpPr txBox="1"/>
          <p:nvPr/>
        </p:nvSpPr>
        <p:spPr>
          <a:xfrm>
            <a:off x="520647" y="1873772"/>
            <a:ext cx="5365399" cy="2893100"/>
          </a:xfrm>
          <a:prstGeom prst="rect">
            <a:avLst/>
          </a:prstGeom>
          <a:solidFill>
            <a:srgbClr val="FDF6E3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DynamicBindingDemo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[]) {</a:t>
            </a:r>
          </a:p>
          <a:p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printString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printString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BlackCoffee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printString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printString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printString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object) {</a:t>
            </a:r>
          </a:p>
          <a:p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(object);</a:t>
            </a:r>
          </a:p>
          <a:p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endParaRPr lang="en-US" altLang="zh-CN" sz="14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7B79334-A539-468D-B7D4-DA99421F18A3}"/>
              </a:ext>
            </a:extLst>
          </p:cNvPr>
          <p:cNvSpPr txBox="1"/>
          <p:nvPr/>
        </p:nvSpPr>
        <p:spPr>
          <a:xfrm>
            <a:off x="6236241" y="1873772"/>
            <a:ext cx="5242397" cy="3046988"/>
          </a:xfrm>
          <a:prstGeom prst="rect">
            <a:avLst/>
          </a:prstGeom>
          <a:solidFill>
            <a:srgbClr val="FDF6E3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"It's a Product"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"It's a Coffee"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BlackCoffee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0E5E68-9489-4037-A362-C6541E90A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540" y="5021206"/>
            <a:ext cx="4483173" cy="1555727"/>
          </a:xfrm>
          <a:prstGeom prst="rect">
            <a:avLst/>
          </a:prstGeom>
        </p:spPr>
      </p:pic>
      <p:sp>
        <p:nvSpPr>
          <p:cNvPr id="9" name="文本占位符 1">
            <a:extLst>
              <a:ext uri="{FF2B5EF4-FFF2-40B4-BE49-F238E27FC236}">
                <a16:creationId xmlns:a16="http://schemas.microsoft.com/office/drawing/2014/main" id="{C5A55AAF-9099-4C8A-B7C5-BDC0F40EFD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3" y="417513"/>
            <a:ext cx="11447462" cy="469900"/>
          </a:xfrm>
        </p:spPr>
        <p:txBody>
          <a:bodyPr/>
          <a:lstStyle/>
          <a:p>
            <a:r>
              <a:rPr kumimoji="1"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03</a:t>
            </a:r>
            <a:r>
              <a:rPr kumimoji="1"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</a:t>
            </a:r>
            <a:r>
              <a:rPr kumimoji="1"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|</a:t>
            </a:r>
            <a:r>
              <a:rPr kumimoji="1"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多态</a:t>
            </a:r>
          </a:p>
        </p:txBody>
      </p:sp>
    </p:spTree>
    <p:extLst>
      <p:ext uri="{BB962C8B-B14F-4D97-AF65-F5344CB8AC3E}">
        <p14:creationId xmlns:p14="http://schemas.microsoft.com/office/powerpoint/2010/main" val="32861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34A2E353-C2E1-4BD6-BBB7-EC43F21DBD48}"/>
              </a:ext>
            </a:extLst>
          </p:cNvPr>
          <p:cNvSpPr txBox="1"/>
          <p:nvPr/>
        </p:nvSpPr>
        <p:spPr>
          <a:xfrm>
            <a:off x="418981" y="1188551"/>
            <a:ext cx="6511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2.</a:t>
            </a:r>
            <a:r>
              <a:rPr lang="zh-CN" altLang="en-US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动态绑定（</a:t>
            </a:r>
            <a:r>
              <a:rPr lang="en-US" altLang="zh-CN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Dynamic</a:t>
            </a:r>
            <a:r>
              <a:rPr lang="en-US" altLang="zh-CN" sz="3200" b="1" dirty="0">
                <a:ln/>
                <a:solidFill>
                  <a:srgbClr val="FF00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</a:t>
            </a:r>
            <a:r>
              <a:rPr lang="en-US" altLang="zh-CN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Binding</a:t>
            </a:r>
            <a:r>
              <a:rPr lang="zh-CN" altLang="en-US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）</a:t>
            </a:r>
            <a:endParaRPr lang="zh-CN" altLang="en-US" sz="3200" b="1" dirty="0">
              <a:ln/>
              <a:solidFill>
                <a:srgbClr val="7030A0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533B0B5-16DE-4358-990A-105F5CD5568D}"/>
              </a:ext>
            </a:extLst>
          </p:cNvPr>
          <p:cNvSpPr/>
          <p:nvPr/>
        </p:nvSpPr>
        <p:spPr>
          <a:xfrm>
            <a:off x="655247" y="1807798"/>
            <a:ext cx="239200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3600" b="1" dirty="0">
                <a:ln/>
                <a:solidFill>
                  <a:schemeClr val="accent3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Object.</a:t>
            </a:r>
          </a:p>
          <a:p>
            <a:pPr algn="ctr"/>
            <a:r>
              <a:rPr lang="en-US" altLang="zh-CN" sz="3600" b="1" dirty="0" err="1">
                <a:ln/>
                <a:solidFill>
                  <a:schemeClr val="accent3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toString</a:t>
            </a:r>
            <a:r>
              <a:rPr lang="en-US" altLang="zh-CN" sz="3600" b="1" dirty="0">
                <a:ln/>
                <a:solidFill>
                  <a:schemeClr val="accent3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()</a:t>
            </a:r>
            <a:endParaRPr lang="zh-CN" altLang="en-US" sz="3600" b="1" cap="none" spc="0" dirty="0">
              <a:ln/>
              <a:solidFill>
                <a:schemeClr val="accent3"/>
              </a:solidFill>
              <a:effectLst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1170EC-CC19-4E69-9B7B-F4420BEE20FB}"/>
              </a:ext>
            </a:extLst>
          </p:cNvPr>
          <p:cNvSpPr/>
          <p:nvPr/>
        </p:nvSpPr>
        <p:spPr>
          <a:xfrm>
            <a:off x="4742435" y="1789265"/>
            <a:ext cx="277511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3600" b="1" cap="none" spc="0" dirty="0" err="1">
                <a:ln/>
                <a:solidFill>
                  <a:schemeClr val="accent3"/>
                </a:solidFill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midSupers</a:t>
            </a:r>
            <a:r>
              <a:rPr lang="en-US" altLang="zh-CN" sz="3600" b="1" cap="none" spc="0" dirty="0">
                <a:ln/>
                <a:solidFill>
                  <a:schemeClr val="accent3"/>
                </a:solidFill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.</a:t>
            </a:r>
          </a:p>
          <a:p>
            <a:pPr algn="ctr"/>
            <a:r>
              <a:rPr lang="en-US" altLang="zh-CN" sz="3600" b="1" cap="none" spc="0" dirty="0" err="1">
                <a:ln/>
                <a:solidFill>
                  <a:schemeClr val="accent3"/>
                </a:solidFill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toString</a:t>
            </a:r>
            <a:r>
              <a:rPr lang="en-US" altLang="zh-CN" sz="3600" b="1" cap="none" spc="0" dirty="0">
                <a:ln/>
                <a:solidFill>
                  <a:schemeClr val="accent3"/>
                </a:solidFill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()</a:t>
            </a:r>
            <a:endParaRPr lang="zh-CN" altLang="en-US" sz="3600" b="1" cap="none" spc="0" dirty="0">
              <a:ln/>
              <a:solidFill>
                <a:schemeClr val="accent3"/>
              </a:solidFill>
              <a:effectLst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6F5F58-B6E8-43B3-9309-8AD403981254}"/>
              </a:ext>
            </a:extLst>
          </p:cNvPr>
          <p:cNvSpPr/>
          <p:nvPr/>
        </p:nvSpPr>
        <p:spPr>
          <a:xfrm>
            <a:off x="9316898" y="1681700"/>
            <a:ext cx="239200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3600" b="1" cap="none" spc="0" dirty="0">
                <a:ln/>
                <a:solidFill>
                  <a:schemeClr val="accent3"/>
                </a:solidFill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sub.</a:t>
            </a:r>
          </a:p>
          <a:p>
            <a:pPr algn="ctr"/>
            <a:r>
              <a:rPr lang="en-US" altLang="zh-CN" sz="3600" b="1" cap="none" spc="0" dirty="0" err="1">
                <a:ln/>
                <a:solidFill>
                  <a:schemeClr val="accent3"/>
                </a:solidFill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toString</a:t>
            </a:r>
            <a:r>
              <a:rPr lang="en-US" altLang="zh-CN" sz="3600" b="1" cap="none" spc="0" dirty="0">
                <a:ln/>
                <a:solidFill>
                  <a:schemeClr val="accent3"/>
                </a:solidFill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()</a:t>
            </a:r>
            <a:endParaRPr lang="zh-CN" altLang="en-US" sz="3600" b="1" cap="none" spc="0" dirty="0">
              <a:ln/>
              <a:solidFill>
                <a:schemeClr val="accent3"/>
              </a:solidFill>
              <a:effectLst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B03A3C0-913A-4BAC-855C-5D1ED62C551F}"/>
              </a:ext>
            </a:extLst>
          </p:cNvPr>
          <p:cNvSpPr txBox="1"/>
          <p:nvPr/>
        </p:nvSpPr>
        <p:spPr>
          <a:xfrm>
            <a:off x="4711137" y="2989266"/>
            <a:ext cx="3514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Method Invoking Chain</a:t>
            </a:r>
            <a:endParaRPr lang="zh-CN" altLang="en-US" dirty="0"/>
          </a:p>
        </p:txBody>
      </p:sp>
      <p:sp>
        <p:nvSpPr>
          <p:cNvPr id="16" name="箭头: 左 15">
            <a:extLst>
              <a:ext uri="{FF2B5EF4-FFF2-40B4-BE49-F238E27FC236}">
                <a16:creationId xmlns:a16="http://schemas.microsoft.com/office/drawing/2014/main" id="{26DA8E81-C6C7-4C77-AFFA-123D84D084AE}"/>
              </a:ext>
            </a:extLst>
          </p:cNvPr>
          <p:cNvSpPr/>
          <p:nvPr/>
        </p:nvSpPr>
        <p:spPr>
          <a:xfrm>
            <a:off x="2974390" y="2084972"/>
            <a:ext cx="1556426" cy="608913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0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未找到</a:t>
            </a:r>
          </a:p>
        </p:txBody>
      </p:sp>
      <p:sp>
        <p:nvSpPr>
          <p:cNvPr id="17" name="箭头: 左 16">
            <a:extLst>
              <a:ext uri="{FF2B5EF4-FFF2-40B4-BE49-F238E27FC236}">
                <a16:creationId xmlns:a16="http://schemas.microsoft.com/office/drawing/2014/main" id="{C5D76514-B714-462B-A589-72870C353A5A}"/>
              </a:ext>
            </a:extLst>
          </p:cNvPr>
          <p:cNvSpPr/>
          <p:nvPr/>
        </p:nvSpPr>
        <p:spPr>
          <a:xfrm>
            <a:off x="7766270" y="2103507"/>
            <a:ext cx="1556426" cy="608913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0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未找到</a:t>
            </a: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8206AAA7-E5A3-4949-A835-FD2D654DB7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3" y="417513"/>
            <a:ext cx="11447462" cy="469900"/>
          </a:xfrm>
        </p:spPr>
        <p:txBody>
          <a:bodyPr/>
          <a:lstStyle/>
          <a:p>
            <a:r>
              <a:rPr kumimoji="1"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03</a:t>
            </a:r>
            <a:r>
              <a:rPr kumimoji="1"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</a:t>
            </a:r>
            <a:r>
              <a:rPr kumimoji="1"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|</a:t>
            </a:r>
            <a:r>
              <a:rPr kumimoji="1"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多态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70ED19C-87BB-4FF0-81D1-6DB5F75331B9}"/>
              </a:ext>
            </a:extLst>
          </p:cNvPr>
          <p:cNvSpPr txBox="1"/>
          <p:nvPr/>
        </p:nvSpPr>
        <p:spPr>
          <a:xfrm>
            <a:off x="788007" y="3461075"/>
            <a:ext cx="10566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引用变量的</a:t>
            </a:r>
            <a:r>
              <a:rPr lang="zh-CN" altLang="en-US" sz="3200" dirty="0">
                <a:ln/>
                <a:solidFill>
                  <a:srgbClr val="FF9933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声明类型</a:t>
            </a:r>
            <a:r>
              <a:rPr lang="zh-CN" altLang="en-US" sz="3200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决定了编译时</a:t>
            </a:r>
            <a:r>
              <a:rPr lang="zh-CN" altLang="en-US" sz="4400" dirty="0">
                <a:ln/>
                <a:solidFill>
                  <a:srgbClr val="FF00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匹配</a:t>
            </a:r>
            <a:r>
              <a:rPr lang="zh-CN" altLang="en-US" sz="3200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哪个方法</a:t>
            </a:r>
            <a:endParaRPr lang="en-US" altLang="zh-CN" sz="3200" dirty="0">
              <a:ln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43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6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34A2E353-C2E1-4BD6-BBB7-EC43F21DBD48}"/>
              </a:ext>
            </a:extLst>
          </p:cNvPr>
          <p:cNvSpPr txBox="1"/>
          <p:nvPr/>
        </p:nvSpPr>
        <p:spPr>
          <a:xfrm>
            <a:off x="418981" y="1188551"/>
            <a:ext cx="11245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3.</a:t>
            </a:r>
            <a:r>
              <a:rPr lang="zh-CN" altLang="en-US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父子转型（</a:t>
            </a:r>
            <a:r>
              <a:rPr lang="en-US" altLang="zh-CN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Casting between super and sub classes</a:t>
            </a:r>
            <a:r>
              <a:rPr lang="zh-CN" altLang="en-US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）</a:t>
            </a:r>
            <a:endParaRPr lang="zh-CN" altLang="en-US" sz="3200" b="1" dirty="0">
              <a:ln/>
              <a:solidFill>
                <a:srgbClr val="7030A0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13" name="矩形 125955">
            <a:extLst>
              <a:ext uri="{FF2B5EF4-FFF2-40B4-BE49-F238E27FC236}">
                <a16:creationId xmlns:a16="http://schemas.microsoft.com/office/drawing/2014/main" id="{DD87BD42-042B-48B4-BB4B-8CE4A8A3FCE7}"/>
              </a:ext>
            </a:extLst>
          </p:cNvPr>
          <p:cNvSpPr/>
          <p:nvPr/>
        </p:nvSpPr>
        <p:spPr>
          <a:xfrm>
            <a:off x="3379788" y="4686301"/>
            <a:ext cx="1512887" cy="863600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15" name="文本框 125956">
            <a:extLst>
              <a:ext uri="{FF2B5EF4-FFF2-40B4-BE49-F238E27FC236}">
                <a16:creationId xmlns:a16="http://schemas.microsoft.com/office/drawing/2014/main" id="{2E401F27-0E30-4A90-A06D-670553DBA590}"/>
              </a:ext>
            </a:extLst>
          </p:cNvPr>
          <p:cNvSpPr txBox="1"/>
          <p:nvPr/>
        </p:nvSpPr>
        <p:spPr>
          <a:xfrm>
            <a:off x="3367088" y="4702176"/>
            <a:ext cx="1538287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/>
            <a:r>
              <a:rPr lang="zh-CN" altLang="en-US" sz="24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name</a:t>
            </a:r>
            <a:endParaRPr lang="zh-CN" altLang="en-US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18" name="直接连接符 125957">
            <a:extLst>
              <a:ext uri="{FF2B5EF4-FFF2-40B4-BE49-F238E27FC236}">
                <a16:creationId xmlns:a16="http://schemas.microsoft.com/office/drawing/2014/main" id="{AAF6C5B1-B4AA-4257-BB1B-915936D37A51}"/>
              </a:ext>
            </a:extLst>
          </p:cNvPr>
          <p:cNvSpPr/>
          <p:nvPr/>
        </p:nvSpPr>
        <p:spPr>
          <a:xfrm>
            <a:off x="3379788" y="5156201"/>
            <a:ext cx="1511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文本框 125958">
            <a:extLst>
              <a:ext uri="{FF2B5EF4-FFF2-40B4-BE49-F238E27FC236}">
                <a16:creationId xmlns:a16="http://schemas.microsoft.com/office/drawing/2014/main" id="{107FC85A-0C3C-4C04-9C94-D4586476DB6F}"/>
              </a:ext>
            </a:extLst>
          </p:cNvPr>
          <p:cNvSpPr txBox="1"/>
          <p:nvPr/>
        </p:nvSpPr>
        <p:spPr>
          <a:xfrm>
            <a:off x="3363913" y="5129213"/>
            <a:ext cx="1538287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/>
            <a:r>
              <a:rPr lang="zh-CN" altLang="en-US" sz="24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id</a:t>
            </a:r>
          </a:p>
        </p:txBody>
      </p:sp>
      <p:sp>
        <p:nvSpPr>
          <p:cNvPr id="20" name="矩形 125959">
            <a:extLst>
              <a:ext uri="{FF2B5EF4-FFF2-40B4-BE49-F238E27FC236}">
                <a16:creationId xmlns:a16="http://schemas.microsoft.com/office/drawing/2014/main" id="{5E6BF3F7-0010-4876-AB04-057A002CA318}"/>
              </a:ext>
            </a:extLst>
          </p:cNvPr>
          <p:cNvSpPr/>
          <p:nvPr/>
        </p:nvSpPr>
        <p:spPr>
          <a:xfrm>
            <a:off x="5400675" y="4468813"/>
            <a:ext cx="1511300" cy="1335028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21" name="文本框 125960">
            <a:extLst>
              <a:ext uri="{FF2B5EF4-FFF2-40B4-BE49-F238E27FC236}">
                <a16:creationId xmlns:a16="http://schemas.microsoft.com/office/drawing/2014/main" id="{DF905E25-B95F-47E7-A74E-28A6B3B5F348}"/>
              </a:ext>
            </a:extLst>
          </p:cNvPr>
          <p:cNvSpPr txBox="1"/>
          <p:nvPr/>
        </p:nvSpPr>
        <p:spPr>
          <a:xfrm>
            <a:off x="5387975" y="4427538"/>
            <a:ext cx="15367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/>
            <a:r>
              <a:rPr lang="zh-CN" altLang="en-US" sz="24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name</a:t>
            </a:r>
            <a:endParaRPr lang="zh-CN" altLang="en-US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22" name="直接连接符 125961">
            <a:extLst>
              <a:ext uri="{FF2B5EF4-FFF2-40B4-BE49-F238E27FC236}">
                <a16:creationId xmlns:a16="http://schemas.microsoft.com/office/drawing/2014/main" id="{CA460874-3250-42A1-ABE9-8C464938D6C4}"/>
              </a:ext>
            </a:extLst>
          </p:cNvPr>
          <p:cNvSpPr/>
          <p:nvPr/>
        </p:nvSpPr>
        <p:spPr>
          <a:xfrm>
            <a:off x="5399088" y="4938713"/>
            <a:ext cx="1512887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" name="直接连接符 125962">
            <a:extLst>
              <a:ext uri="{FF2B5EF4-FFF2-40B4-BE49-F238E27FC236}">
                <a16:creationId xmlns:a16="http://schemas.microsoft.com/office/drawing/2014/main" id="{17890573-88A9-4E10-9287-28935C679BE0}"/>
              </a:ext>
            </a:extLst>
          </p:cNvPr>
          <p:cNvSpPr/>
          <p:nvPr/>
        </p:nvSpPr>
        <p:spPr>
          <a:xfrm>
            <a:off x="5395913" y="5321301"/>
            <a:ext cx="1512887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" name="文本框 125964">
            <a:extLst>
              <a:ext uri="{FF2B5EF4-FFF2-40B4-BE49-F238E27FC236}">
                <a16:creationId xmlns:a16="http://schemas.microsoft.com/office/drawing/2014/main" id="{434C98E9-6885-4773-9235-7C353226D00B}"/>
              </a:ext>
            </a:extLst>
          </p:cNvPr>
          <p:cNvSpPr txBox="1"/>
          <p:nvPr/>
        </p:nvSpPr>
        <p:spPr>
          <a:xfrm>
            <a:off x="5397500" y="4926013"/>
            <a:ext cx="15367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/>
            <a:r>
              <a:rPr lang="zh-CN" altLang="en-US" sz="24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id</a:t>
            </a:r>
          </a:p>
        </p:txBody>
      </p:sp>
      <p:sp>
        <p:nvSpPr>
          <p:cNvPr id="26" name="直接连接符 125965">
            <a:extLst>
              <a:ext uri="{FF2B5EF4-FFF2-40B4-BE49-F238E27FC236}">
                <a16:creationId xmlns:a16="http://schemas.microsoft.com/office/drawing/2014/main" id="{A0F0307A-7847-460A-96A5-93A64707AA0A}"/>
              </a:ext>
            </a:extLst>
          </p:cNvPr>
          <p:cNvSpPr/>
          <p:nvPr/>
        </p:nvSpPr>
        <p:spPr>
          <a:xfrm>
            <a:off x="5407025" y="5789613"/>
            <a:ext cx="1511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文本框 125966">
            <a:extLst>
              <a:ext uri="{FF2B5EF4-FFF2-40B4-BE49-F238E27FC236}">
                <a16:creationId xmlns:a16="http://schemas.microsoft.com/office/drawing/2014/main" id="{CFBA3FAE-6FE1-4350-AE99-04FAD2F2DE2E}"/>
              </a:ext>
            </a:extLst>
          </p:cNvPr>
          <p:cNvSpPr txBox="1"/>
          <p:nvPr/>
        </p:nvSpPr>
        <p:spPr>
          <a:xfrm>
            <a:off x="5384800" y="5348229"/>
            <a:ext cx="15367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/>
            <a:r>
              <a:rPr lang="zh-CN" altLang="en-US" sz="24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major</a:t>
            </a:r>
            <a:endParaRPr lang="zh-CN" altLang="en-US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28" name="矩形 125967">
            <a:extLst>
              <a:ext uri="{FF2B5EF4-FFF2-40B4-BE49-F238E27FC236}">
                <a16:creationId xmlns:a16="http://schemas.microsoft.com/office/drawing/2014/main" id="{BF005798-6ED7-4567-8BB6-F9720876126A}"/>
              </a:ext>
            </a:extLst>
          </p:cNvPr>
          <p:cNvSpPr/>
          <p:nvPr/>
        </p:nvSpPr>
        <p:spPr>
          <a:xfrm>
            <a:off x="3951288" y="3344863"/>
            <a:ext cx="12239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/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1000</a:t>
            </a:r>
          </a:p>
        </p:txBody>
      </p:sp>
      <p:sp>
        <p:nvSpPr>
          <p:cNvPr id="29" name="矩形 125968">
            <a:extLst>
              <a:ext uri="{FF2B5EF4-FFF2-40B4-BE49-F238E27FC236}">
                <a16:creationId xmlns:a16="http://schemas.microsoft.com/office/drawing/2014/main" id="{681B5A09-BA62-4610-9A36-16CD29ED0D2D}"/>
              </a:ext>
            </a:extLst>
          </p:cNvPr>
          <p:cNvSpPr/>
          <p:nvPr/>
        </p:nvSpPr>
        <p:spPr>
          <a:xfrm>
            <a:off x="6829425" y="3349626"/>
            <a:ext cx="1042988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/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1000</a:t>
            </a:r>
          </a:p>
        </p:txBody>
      </p:sp>
      <p:sp>
        <p:nvSpPr>
          <p:cNvPr id="30" name="箭头 1640">
            <a:extLst>
              <a:ext uri="{FF2B5EF4-FFF2-40B4-BE49-F238E27FC236}">
                <a16:creationId xmlns:a16="http://schemas.microsoft.com/office/drawing/2014/main" id="{F2F36A32-2441-4CA0-9416-05AEBDBED2D6}"/>
              </a:ext>
            </a:extLst>
          </p:cNvPr>
          <p:cNvSpPr/>
          <p:nvPr/>
        </p:nvSpPr>
        <p:spPr>
          <a:xfrm flipH="1">
            <a:off x="4171950" y="3606801"/>
            <a:ext cx="288925" cy="10795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1" name="箭头 1641">
            <a:extLst>
              <a:ext uri="{FF2B5EF4-FFF2-40B4-BE49-F238E27FC236}">
                <a16:creationId xmlns:a16="http://schemas.microsoft.com/office/drawing/2014/main" id="{402FBD3A-5FC2-4A0F-85B8-B5F1B555CE3E}"/>
              </a:ext>
            </a:extLst>
          </p:cNvPr>
          <p:cNvSpPr/>
          <p:nvPr/>
        </p:nvSpPr>
        <p:spPr>
          <a:xfrm flipH="1">
            <a:off x="6259513" y="3605213"/>
            <a:ext cx="1081087" cy="8636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2" name="箭头 1642">
            <a:extLst>
              <a:ext uri="{FF2B5EF4-FFF2-40B4-BE49-F238E27FC236}">
                <a16:creationId xmlns:a16="http://schemas.microsoft.com/office/drawing/2014/main" id="{0811350C-A26F-444C-A82E-E9EEEC6C0983}"/>
              </a:ext>
            </a:extLst>
          </p:cNvPr>
          <p:cNvSpPr/>
          <p:nvPr/>
        </p:nvSpPr>
        <p:spPr>
          <a:xfrm>
            <a:off x="4675188" y="3605213"/>
            <a:ext cx="1296987" cy="8636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" name="文本框 125972">
            <a:extLst>
              <a:ext uri="{FF2B5EF4-FFF2-40B4-BE49-F238E27FC236}">
                <a16:creationId xmlns:a16="http://schemas.microsoft.com/office/drawing/2014/main" id="{1EE5BBBF-49D2-4FFE-8AB6-9355124AD9AB}"/>
              </a:ext>
            </a:extLst>
          </p:cNvPr>
          <p:cNvSpPr txBox="1"/>
          <p:nvPr/>
        </p:nvSpPr>
        <p:spPr>
          <a:xfrm>
            <a:off x="2657475" y="3317876"/>
            <a:ext cx="1538288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/>
            <a:r>
              <a:rPr lang="en-US" altLang="zh-CN" sz="24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p1</a:t>
            </a:r>
            <a:endParaRPr lang="en-US" altLang="zh-CN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34" name="文本框 125973">
            <a:extLst>
              <a:ext uri="{FF2B5EF4-FFF2-40B4-BE49-F238E27FC236}">
                <a16:creationId xmlns:a16="http://schemas.microsoft.com/office/drawing/2014/main" id="{51CC09F6-B8E7-455B-891D-FFD67F463FD7}"/>
              </a:ext>
            </a:extLst>
          </p:cNvPr>
          <p:cNvSpPr txBox="1"/>
          <p:nvPr/>
        </p:nvSpPr>
        <p:spPr>
          <a:xfrm>
            <a:off x="7483475" y="3317876"/>
            <a:ext cx="1538288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/>
            <a:r>
              <a:rPr lang="en-US" altLang="zh-CN" sz="24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s1</a:t>
            </a:r>
            <a:endParaRPr lang="zh-CN" altLang="en-US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35" name="文本框 125972">
            <a:extLst>
              <a:ext uri="{FF2B5EF4-FFF2-40B4-BE49-F238E27FC236}">
                <a16:creationId xmlns:a16="http://schemas.microsoft.com/office/drawing/2014/main" id="{AFBEFB5D-9990-4CAF-B7FB-05E203D2810B}"/>
              </a:ext>
            </a:extLst>
          </p:cNvPr>
          <p:cNvSpPr txBox="1"/>
          <p:nvPr/>
        </p:nvSpPr>
        <p:spPr>
          <a:xfrm>
            <a:off x="1841500" y="4727576"/>
            <a:ext cx="1538288" cy="83099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zh-CN" sz="24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Person</a:t>
            </a:r>
            <a:r>
              <a:rPr lang="zh-CN" altLang="en-US" sz="24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类的对象</a:t>
            </a:r>
          </a:p>
        </p:txBody>
      </p:sp>
      <p:sp>
        <p:nvSpPr>
          <p:cNvPr id="36" name="文本框 125972">
            <a:extLst>
              <a:ext uri="{FF2B5EF4-FFF2-40B4-BE49-F238E27FC236}">
                <a16:creationId xmlns:a16="http://schemas.microsoft.com/office/drawing/2014/main" id="{EB56AACE-8CA0-4726-8C94-2415D52A5120}"/>
              </a:ext>
            </a:extLst>
          </p:cNvPr>
          <p:cNvSpPr txBox="1"/>
          <p:nvPr/>
        </p:nvSpPr>
        <p:spPr>
          <a:xfrm>
            <a:off x="6919913" y="4752976"/>
            <a:ext cx="1538287" cy="83099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zh-CN" sz="24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Student</a:t>
            </a:r>
            <a:r>
              <a:rPr lang="zh-CN" altLang="en-US" sz="24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类的对象</a:t>
            </a:r>
          </a:p>
        </p:txBody>
      </p:sp>
      <p:sp>
        <p:nvSpPr>
          <p:cNvPr id="37" name="文本框 125972">
            <a:extLst>
              <a:ext uri="{FF2B5EF4-FFF2-40B4-BE49-F238E27FC236}">
                <a16:creationId xmlns:a16="http://schemas.microsoft.com/office/drawing/2014/main" id="{3C90F62A-2251-47BC-BC8E-13C1EF136F77}"/>
              </a:ext>
            </a:extLst>
          </p:cNvPr>
          <p:cNvSpPr txBox="1"/>
          <p:nvPr/>
        </p:nvSpPr>
        <p:spPr>
          <a:xfrm>
            <a:off x="1282700" y="3116263"/>
            <a:ext cx="1849438" cy="83099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Person</a:t>
            </a:r>
            <a:r>
              <a:rPr lang="zh-CN" altLang="en-US" sz="2400" b="1" dirty="0">
                <a:solidFill>
                  <a:srgbClr val="FF00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类对象的引用</a:t>
            </a:r>
          </a:p>
        </p:txBody>
      </p:sp>
      <p:sp>
        <p:nvSpPr>
          <p:cNvPr id="38" name="文本框 125972">
            <a:extLst>
              <a:ext uri="{FF2B5EF4-FFF2-40B4-BE49-F238E27FC236}">
                <a16:creationId xmlns:a16="http://schemas.microsoft.com/office/drawing/2014/main" id="{2BBE1529-C55B-4D4D-A36D-4CDF9E28EC85}"/>
              </a:ext>
            </a:extLst>
          </p:cNvPr>
          <p:cNvSpPr txBox="1"/>
          <p:nvPr/>
        </p:nvSpPr>
        <p:spPr>
          <a:xfrm>
            <a:off x="8656638" y="3116263"/>
            <a:ext cx="1789112" cy="83099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Student</a:t>
            </a:r>
            <a:r>
              <a:rPr lang="zh-CN" altLang="en-US" sz="2400" b="1" dirty="0">
                <a:solidFill>
                  <a:srgbClr val="FF00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类对象的引用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665B7F7-B431-44F9-9B9E-6C5FCE169625}"/>
              </a:ext>
            </a:extLst>
          </p:cNvPr>
          <p:cNvSpPr txBox="1"/>
          <p:nvPr/>
        </p:nvSpPr>
        <p:spPr>
          <a:xfrm>
            <a:off x="3024213" y="1745437"/>
            <a:ext cx="5808502" cy="1600438"/>
          </a:xfrm>
          <a:prstGeom prst="rect">
            <a:avLst/>
          </a:prstGeom>
          <a:solidFill>
            <a:srgbClr val="FDF6E3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Casting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[]) {</a:t>
            </a:r>
          </a:p>
          <a:p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s1 = new Student(1,“Jack”,”SW”)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	</a:t>
            </a:r>
          </a:p>
          <a:p>
            <a:r>
              <a:rPr lang="en-US" altLang="zh-CN" sz="1400" dirty="0">
                <a:solidFill>
                  <a:srgbClr val="657B83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zh-CN" sz="1400" dirty="0">
                <a:solidFill>
                  <a:srgbClr val="657B83"/>
                </a:solidFill>
                <a:latin typeface="Consolas" panose="020B0609020204030204" pitchFamily="49" charset="0"/>
              </a:rPr>
              <a:t> = new Person(1,”LaoWang”);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r>
              <a:rPr lang="en-US" altLang="zh-CN" sz="1400" dirty="0">
                <a:solidFill>
                  <a:srgbClr val="657B83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0" name="文本占位符 1">
            <a:extLst>
              <a:ext uri="{FF2B5EF4-FFF2-40B4-BE49-F238E27FC236}">
                <a16:creationId xmlns:a16="http://schemas.microsoft.com/office/drawing/2014/main" id="{DD352E29-16DB-42B4-8BAF-B0C5934288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3" y="417513"/>
            <a:ext cx="11447462" cy="469900"/>
          </a:xfrm>
        </p:spPr>
        <p:txBody>
          <a:bodyPr/>
          <a:lstStyle/>
          <a:p>
            <a:r>
              <a:rPr kumimoji="1"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03</a:t>
            </a:r>
            <a:r>
              <a:rPr kumimoji="1"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</a:t>
            </a:r>
            <a:r>
              <a:rPr kumimoji="1"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|</a:t>
            </a:r>
            <a:r>
              <a:rPr kumimoji="1"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多态</a:t>
            </a:r>
          </a:p>
        </p:txBody>
      </p:sp>
    </p:spTree>
    <p:extLst>
      <p:ext uri="{BB962C8B-B14F-4D97-AF65-F5344CB8AC3E}">
        <p14:creationId xmlns:p14="http://schemas.microsoft.com/office/powerpoint/2010/main" val="50160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7" grpId="1"/>
      <p:bldP spid="3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34A2E353-C2E1-4BD6-BBB7-EC43F21DBD48}"/>
              </a:ext>
            </a:extLst>
          </p:cNvPr>
          <p:cNvSpPr txBox="1"/>
          <p:nvPr/>
        </p:nvSpPr>
        <p:spPr>
          <a:xfrm>
            <a:off x="418981" y="1188551"/>
            <a:ext cx="11245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3.</a:t>
            </a:r>
            <a:r>
              <a:rPr lang="zh-CN" altLang="en-US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父子转型（</a:t>
            </a:r>
            <a:r>
              <a:rPr lang="en-US" altLang="zh-CN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Casting between super and sub classes</a:t>
            </a:r>
            <a:r>
              <a:rPr lang="zh-CN" altLang="en-US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）</a:t>
            </a:r>
            <a:endParaRPr lang="zh-CN" altLang="en-US" sz="3200" b="1" dirty="0">
              <a:ln/>
              <a:solidFill>
                <a:srgbClr val="7030A0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660D99F-01DE-4630-B23D-D390BB73DF27}"/>
              </a:ext>
            </a:extLst>
          </p:cNvPr>
          <p:cNvSpPr txBox="1"/>
          <p:nvPr/>
        </p:nvSpPr>
        <p:spPr>
          <a:xfrm>
            <a:off x="2237361" y="2345462"/>
            <a:ext cx="8044775" cy="3323987"/>
          </a:xfrm>
          <a:prstGeom prst="rect">
            <a:avLst/>
          </a:prstGeom>
          <a:solidFill>
            <a:srgbClr val="FDF6E3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Casting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[]) {</a:t>
            </a:r>
          </a:p>
          <a:p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s1 = new Student(1,“Jack”,”SW”)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	</a:t>
            </a:r>
          </a:p>
          <a:p>
            <a:r>
              <a:rPr lang="en-US" altLang="zh-CN" sz="1400" dirty="0">
                <a:solidFill>
                  <a:srgbClr val="657B83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zh-CN" sz="1400" dirty="0">
                <a:solidFill>
                  <a:srgbClr val="657B83"/>
                </a:solidFill>
                <a:latin typeface="Consolas" panose="020B0609020204030204" pitchFamily="49" charset="0"/>
              </a:rPr>
              <a:t> = new Person(1,”LaoWang”);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r>
              <a:rPr lang="en-US" altLang="zh-CN" sz="1400" dirty="0">
                <a:solidFill>
                  <a:srgbClr val="657B83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657B83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lang="en-US" altLang="zh-CN" sz="14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person’s name is ” </a:t>
            </a:r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268BD2"/>
                </a:solidFill>
                <a:latin typeface="Consolas" panose="020B0609020204030204" pitchFamily="49" charset="0"/>
              </a:rPr>
              <a:t>p1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lang="en-US" altLang="zh-CN" sz="14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person’s </a:t>
            </a:r>
            <a:r>
              <a:rPr lang="en-US" altLang="zh-CN" sz="14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is ” </a:t>
            </a:r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268BD2"/>
                </a:solidFill>
                <a:latin typeface="Consolas" panose="020B0609020204030204" pitchFamily="49" charset="0"/>
              </a:rPr>
              <a:t>p1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endParaRPr lang="en-US" altLang="zh-CN" sz="14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altLang="zh-CN" sz="14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lang="en-US" altLang="zh-CN" sz="14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student’s name is ” </a:t>
            </a:r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lang="en-US" altLang="zh-CN" sz="14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student’s </a:t>
            </a:r>
            <a:r>
              <a:rPr lang="en-US" altLang="zh-CN" sz="14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is ” </a:t>
            </a:r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lang="en-US" altLang="zh-CN" sz="14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student’s major is ” </a:t>
            </a:r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getMajor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2" name="文本占位符 1">
            <a:extLst>
              <a:ext uri="{FF2B5EF4-FFF2-40B4-BE49-F238E27FC236}">
                <a16:creationId xmlns:a16="http://schemas.microsoft.com/office/drawing/2014/main" id="{86DBF7C1-484A-4DA0-B2E6-79C68B2C82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3" y="417513"/>
            <a:ext cx="11447462" cy="469900"/>
          </a:xfrm>
        </p:spPr>
        <p:txBody>
          <a:bodyPr/>
          <a:lstStyle/>
          <a:p>
            <a:r>
              <a:rPr kumimoji="1"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03</a:t>
            </a:r>
            <a:r>
              <a:rPr kumimoji="1"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</a:t>
            </a:r>
            <a:r>
              <a:rPr kumimoji="1"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|</a:t>
            </a:r>
            <a:r>
              <a:rPr kumimoji="1"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多态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34DE4FE-4A94-4FB0-8805-7CD93998C340}"/>
              </a:ext>
            </a:extLst>
          </p:cNvPr>
          <p:cNvSpPr/>
          <p:nvPr/>
        </p:nvSpPr>
        <p:spPr>
          <a:xfrm>
            <a:off x="2564668" y="5764553"/>
            <a:ext cx="70134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cap="none" spc="0" dirty="0">
                <a:ln/>
                <a:solidFill>
                  <a:schemeClr val="accent4"/>
                </a:solidFill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向上转型</a:t>
            </a:r>
            <a:r>
              <a:rPr lang="en-US" altLang="zh-CN" sz="5400" b="1" cap="none" spc="0" dirty="0">
                <a:ln/>
                <a:solidFill>
                  <a:schemeClr val="accent4"/>
                </a:solidFill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(Upcasting)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695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34A2E353-C2E1-4BD6-BBB7-EC43F21DBD48}"/>
              </a:ext>
            </a:extLst>
          </p:cNvPr>
          <p:cNvSpPr txBox="1"/>
          <p:nvPr/>
        </p:nvSpPr>
        <p:spPr>
          <a:xfrm>
            <a:off x="418981" y="1188551"/>
            <a:ext cx="11245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3.</a:t>
            </a:r>
            <a:r>
              <a:rPr lang="zh-CN" altLang="en-US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父子转型（</a:t>
            </a:r>
            <a:r>
              <a:rPr lang="en-US" altLang="zh-CN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Casting between super and sub classes</a:t>
            </a:r>
            <a:r>
              <a:rPr lang="zh-CN" altLang="en-US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）</a:t>
            </a:r>
            <a:endParaRPr lang="zh-CN" altLang="en-US" sz="3200" b="1" dirty="0">
              <a:ln/>
              <a:solidFill>
                <a:srgbClr val="7030A0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42" name="文本占位符 1">
            <a:extLst>
              <a:ext uri="{FF2B5EF4-FFF2-40B4-BE49-F238E27FC236}">
                <a16:creationId xmlns:a16="http://schemas.microsoft.com/office/drawing/2014/main" id="{86DBF7C1-484A-4DA0-B2E6-79C68B2C82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3" y="417513"/>
            <a:ext cx="11447462" cy="469900"/>
          </a:xfrm>
        </p:spPr>
        <p:txBody>
          <a:bodyPr/>
          <a:lstStyle/>
          <a:p>
            <a:r>
              <a:rPr kumimoji="1"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03</a:t>
            </a:r>
            <a:r>
              <a:rPr kumimoji="1"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</a:t>
            </a:r>
            <a:r>
              <a:rPr kumimoji="1"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|</a:t>
            </a:r>
            <a:r>
              <a:rPr kumimoji="1"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多态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D6C341B-ACD1-4EA6-9505-4AA3DD1DC2FF}"/>
              </a:ext>
            </a:extLst>
          </p:cNvPr>
          <p:cNvSpPr txBox="1">
            <a:spLocks/>
          </p:cNvSpPr>
          <p:nvPr/>
        </p:nvSpPr>
        <p:spPr>
          <a:xfrm>
            <a:off x="1420238" y="1881558"/>
            <a:ext cx="9085633" cy="4071769"/>
          </a:xfrm>
          <a:solidFill>
            <a:srgbClr val="DDFFFF"/>
          </a:solidFill>
        </p:spPr>
        <p:txBody>
          <a:bodyPr wrap="square" lIns="91440" tIns="45720" rIns="91440" bIns="45720"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3333FF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Output: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	The person’s name is Jack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	The person’s ID is 1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zh-CN" b="1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	The student’s name is Jack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	The student’s ID is 1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	The student’s major is SW</a:t>
            </a:r>
          </a:p>
        </p:txBody>
      </p:sp>
    </p:spTree>
    <p:extLst>
      <p:ext uri="{BB962C8B-B14F-4D97-AF65-F5344CB8AC3E}">
        <p14:creationId xmlns:p14="http://schemas.microsoft.com/office/powerpoint/2010/main" val="314533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34A2E353-C2E1-4BD6-BBB7-EC43F21DBD48}"/>
              </a:ext>
            </a:extLst>
          </p:cNvPr>
          <p:cNvSpPr txBox="1"/>
          <p:nvPr/>
        </p:nvSpPr>
        <p:spPr>
          <a:xfrm>
            <a:off x="418981" y="1188551"/>
            <a:ext cx="11245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3.</a:t>
            </a:r>
            <a:r>
              <a:rPr lang="zh-CN" altLang="en-US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父子转型（</a:t>
            </a:r>
            <a:r>
              <a:rPr lang="en-US" altLang="zh-CN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Casting between super and sub classes</a:t>
            </a:r>
            <a:r>
              <a:rPr lang="zh-CN" altLang="en-US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）</a:t>
            </a:r>
            <a:endParaRPr lang="zh-CN" altLang="en-US" sz="3200" b="1" dirty="0">
              <a:ln/>
              <a:solidFill>
                <a:srgbClr val="7030A0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660D99F-01DE-4630-B23D-D390BB73DF27}"/>
              </a:ext>
            </a:extLst>
          </p:cNvPr>
          <p:cNvSpPr txBox="1"/>
          <p:nvPr/>
        </p:nvSpPr>
        <p:spPr>
          <a:xfrm>
            <a:off x="2091446" y="1793877"/>
            <a:ext cx="8715984" cy="3816429"/>
          </a:xfrm>
          <a:prstGeom prst="rect">
            <a:avLst/>
          </a:prstGeom>
          <a:solidFill>
            <a:srgbClr val="FDF6E3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Casting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[]) {</a:t>
            </a:r>
          </a:p>
          <a:p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s1 = new Student(1,“Jack”,”SW”)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	</a:t>
            </a:r>
          </a:p>
          <a:p>
            <a:r>
              <a:rPr lang="en-US" altLang="zh-CN" sz="1400" dirty="0">
                <a:solidFill>
                  <a:srgbClr val="657B83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zh-CN" sz="1400" dirty="0">
                <a:solidFill>
                  <a:srgbClr val="657B83"/>
                </a:solidFill>
                <a:latin typeface="Consolas" panose="020B0609020204030204" pitchFamily="49" charset="0"/>
              </a:rPr>
              <a:t> = new Person(1,”LaoWang”);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r>
              <a:rPr lang="en-US" altLang="zh-CN" sz="1400" dirty="0">
                <a:solidFill>
                  <a:srgbClr val="657B83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657B83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lang="en-US" altLang="zh-CN" sz="14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person’s name is ” </a:t>
            </a:r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268BD2"/>
                </a:solidFill>
                <a:latin typeface="Consolas" panose="020B0609020204030204" pitchFamily="49" charset="0"/>
              </a:rPr>
              <a:t>s1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lang="en-US" altLang="zh-CN" sz="14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person’s </a:t>
            </a:r>
            <a:r>
              <a:rPr lang="en-US" altLang="zh-CN" sz="14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is ” </a:t>
            </a:r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268BD2"/>
                </a:solidFill>
                <a:latin typeface="Consolas" panose="020B0609020204030204" pitchFamily="49" charset="0"/>
              </a:rPr>
              <a:t>s1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endParaRPr lang="en-US" altLang="zh-CN" sz="14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altLang="zh-CN" sz="14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lang="en-US" altLang="zh-CN" sz="14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student’s name is ” </a:t>
            </a:r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lang="en-US" altLang="zh-CN" sz="14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student’s </a:t>
            </a:r>
            <a:r>
              <a:rPr lang="en-US" altLang="zh-CN" sz="14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is ” </a:t>
            </a:r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sz="1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lang="en-US" altLang="zh-CN" sz="14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student’s major is ” </a:t>
            </a:r>
            <a:r>
              <a:rPr lang="en-US" altLang="zh-CN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657B83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altLang="zh-CN" sz="3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3200" dirty="0">
                <a:solidFill>
                  <a:srgbClr val="268BD2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sz="3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zh-CN" sz="32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zh-CN" sz="3200" dirty="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32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getMajor</a:t>
            </a:r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2" name="文本占位符 1">
            <a:extLst>
              <a:ext uri="{FF2B5EF4-FFF2-40B4-BE49-F238E27FC236}">
                <a16:creationId xmlns:a16="http://schemas.microsoft.com/office/drawing/2014/main" id="{86DBF7C1-484A-4DA0-B2E6-79C68B2C82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3" y="417513"/>
            <a:ext cx="11447462" cy="469900"/>
          </a:xfrm>
        </p:spPr>
        <p:txBody>
          <a:bodyPr/>
          <a:lstStyle/>
          <a:p>
            <a:r>
              <a:rPr kumimoji="1"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03</a:t>
            </a:r>
            <a:r>
              <a:rPr kumimoji="1"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</a:t>
            </a:r>
            <a:r>
              <a:rPr kumimoji="1"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|</a:t>
            </a:r>
            <a:r>
              <a:rPr kumimoji="1"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多态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34DE4FE-4A94-4FB0-8805-7CD93998C340}"/>
              </a:ext>
            </a:extLst>
          </p:cNvPr>
          <p:cNvSpPr/>
          <p:nvPr/>
        </p:nvSpPr>
        <p:spPr>
          <a:xfrm>
            <a:off x="2039684" y="5764553"/>
            <a:ext cx="80634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cap="none" spc="0" dirty="0">
                <a:ln/>
                <a:solidFill>
                  <a:schemeClr val="accent4"/>
                </a:solidFill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向下转型</a:t>
            </a:r>
            <a:r>
              <a:rPr lang="en-US" altLang="zh-CN" sz="5400" b="1" cap="none" spc="0" dirty="0">
                <a:ln/>
                <a:solidFill>
                  <a:schemeClr val="accent4"/>
                </a:solidFill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(</a:t>
            </a:r>
            <a:r>
              <a:rPr lang="en-US" altLang="zh-CN" sz="5400" b="1" cap="none" spc="0" dirty="0" err="1">
                <a:ln/>
                <a:solidFill>
                  <a:schemeClr val="accent4"/>
                </a:solidFill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Downcasting</a:t>
            </a:r>
            <a:r>
              <a:rPr lang="en-US" altLang="zh-CN" sz="5400" b="1" cap="none" spc="0" dirty="0">
                <a:ln/>
                <a:solidFill>
                  <a:schemeClr val="accent4"/>
                </a:solidFill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)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8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第一部分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继承</a:t>
            </a:r>
          </a:p>
        </p:txBody>
      </p:sp>
    </p:spTree>
    <p:extLst>
      <p:ext uri="{BB962C8B-B14F-4D97-AF65-F5344CB8AC3E}">
        <p14:creationId xmlns:p14="http://schemas.microsoft.com/office/powerpoint/2010/main" val="305564045"/>
      </p:ext>
    </p:extLst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34A2E353-C2E1-4BD6-BBB7-EC43F21DBD48}"/>
              </a:ext>
            </a:extLst>
          </p:cNvPr>
          <p:cNvSpPr txBox="1"/>
          <p:nvPr/>
        </p:nvSpPr>
        <p:spPr>
          <a:xfrm>
            <a:off x="418981" y="1188551"/>
            <a:ext cx="11245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3.</a:t>
            </a:r>
            <a:r>
              <a:rPr lang="zh-CN" altLang="en-US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父子转型（</a:t>
            </a:r>
            <a:r>
              <a:rPr lang="en-US" altLang="zh-CN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Casting between super and sub classes</a:t>
            </a:r>
            <a:r>
              <a:rPr lang="zh-CN" altLang="en-US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）</a:t>
            </a:r>
            <a:endParaRPr lang="zh-CN" altLang="en-US" sz="3200" b="1" dirty="0">
              <a:ln/>
              <a:solidFill>
                <a:srgbClr val="7030A0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42" name="文本占位符 1">
            <a:extLst>
              <a:ext uri="{FF2B5EF4-FFF2-40B4-BE49-F238E27FC236}">
                <a16:creationId xmlns:a16="http://schemas.microsoft.com/office/drawing/2014/main" id="{86DBF7C1-484A-4DA0-B2E6-79C68B2C82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3" y="417513"/>
            <a:ext cx="11447462" cy="469900"/>
          </a:xfrm>
        </p:spPr>
        <p:txBody>
          <a:bodyPr/>
          <a:lstStyle/>
          <a:p>
            <a:r>
              <a:rPr kumimoji="1"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03</a:t>
            </a:r>
            <a:r>
              <a:rPr kumimoji="1"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</a:t>
            </a:r>
            <a:r>
              <a:rPr kumimoji="1"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|</a:t>
            </a:r>
            <a:r>
              <a:rPr kumimoji="1"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多态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D6C341B-ACD1-4EA6-9505-4AA3DD1DC2FF}"/>
              </a:ext>
            </a:extLst>
          </p:cNvPr>
          <p:cNvSpPr txBox="1">
            <a:spLocks/>
          </p:cNvSpPr>
          <p:nvPr/>
        </p:nvSpPr>
        <p:spPr>
          <a:xfrm>
            <a:off x="1420238" y="1881558"/>
            <a:ext cx="9085633" cy="4071769"/>
          </a:xfrm>
          <a:solidFill>
            <a:srgbClr val="DDFFFF"/>
          </a:solidFill>
        </p:spPr>
        <p:txBody>
          <a:bodyPr wrap="square" lIns="91440" tIns="45720" rIns="91440" bIns="45720"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3333FF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Output: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	The person’s name is Jack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	The person’s ID is 1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zh-CN" b="1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	The student’s name is Jack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	The student’s ID is 1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	The student’s major is SW</a:t>
            </a:r>
          </a:p>
        </p:txBody>
      </p:sp>
    </p:spTree>
    <p:extLst>
      <p:ext uri="{BB962C8B-B14F-4D97-AF65-F5344CB8AC3E}">
        <p14:creationId xmlns:p14="http://schemas.microsoft.com/office/powerpoint/2010/main" val="364573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34A2E353-C2E1-4BD6-BBB7-EC43F21DBD48}"/>
              </a:ext>
            </a:extLst>
          </p:cNvPr>
          <p:cNvSpPr txBox="1"/>
          <p:nvPr/>
        </p:nvSpPr>
        <p:spPr>
          <a:xfrm>
            <a:off x="418981" y="1188551"/>
            <a:ext cx="11245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3.</a:t>
            </a:r>
            <a:r>
              <a:rPr lang="zh-CN" altLang="en-US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父子转型（</a:t>
            </a:r>
            <a:r>
              <a:rPr lang="en-US" altLang="zh-CN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Casting between super and sub classes</a:t>
            </a:r>
            <a:r>
              <a:rPr lang="zh-CN" altLang="en-US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）</a:t>
            </a:r>
            <a:endParaRPr lang="zh-CN" altLang="en-US" sz="3200" b="1" dirty="0">
              <a:ln/>
              <a:solidFill>
                <a:srgbClr val="7030A0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42" name="文本占位符 1">
            <a:extLst>
              <a:ext uri="{FF2B5EF4-FFF2-40B4-BE49-F238E27FC236}">
                <a16:creationId xmlns:a16="http://schemas.microsoft.com/office/drawing/2014/main" id="{86DBF7C1-484A-4DA0-B2E6-79C68B2C82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3" y="417513"/>
            <a:ext cx="11447462" cy="469900"/>
          </a:xfrm>
        </p:spPr>
        <p:txBody>
          <a:bodyPr/>
          <a:lstStyle/>
          <a:p>
            <a:r>
              <a:rPr kumimoji="1"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03</a:t>
            </a:r>
            <a:r>
              <a:rPr kumimoji="1"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</a:t>
            </a:r>
            <a:r>
              <a:rPr kumimoji="1"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|</a:t>
            </a:r>
            <a:r>
              <a:rPr kumimoji="1"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多态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8179215-0BCD-491A-AA4D-D456A465E6C5}"/>
              </a:ext>
            </a:extLst>
          </p:cNvPr>
          <p:cNvSpPr txBox="1">
            <a:spLocks/>
          </p:cNvSpPr>
          <p:nvPr/>
        </p:nvSpPr>
        <p:spPr>
          <a:xfrm>
            <a:off x="1157592" y="1785418"/>
            <a:ext cx="9990306" cy="4824413"/>
          </a:xfrm>
        </p:spPr>
        <p:txBody>
          <a:bodyPr wrap="square" lIns="91440" tIns="45720" rIns="91440" bIns="45720"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向上转型可以自动进行</a:t>
            </a:r>
            <a:r>
              <a:rPr lang="en-US" altLang="zh-CN" sz="30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——</a:t>
            </a:r>
            <a:r>
              <a:rPr lang="zh-CN" altLang="en-US" sz="30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隐式转换（</a:t>
            </a:r>
            <a:r>
              <a:rPr lang="en-US" altLang="zh-CN" sz="30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implicit casting</a:t>
            </a:r>
            <a:r>
              <a:rPr lang="zh-CN" altLang="en-US" sz="30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）</a:t>
            </a:r>
            <a:endParaRPr lang="en-US" altLang="zh-CN" sz="3000" b="1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lvl="1" inden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2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因为子类的实例也是父类的实例</a:t>
            </a:r>
          </a:p>
          <a:p>
            <a:pPr inden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向下转型不能自动进行</a:t>
            </a:r>
          </a:p>
          <a:p>
            <a:pPr lvl="1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6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需要</a:t>
            </a:r>
            <a:endParaRPr lang="en-US" altLang="zh-CN" sz="2600" b="1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lvl="1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6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1.</a:t>
            </a:r>
            <a:r>
              <a:rPr lang="zh-CN" altLang="en-US" sz="26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进行强制类型转换</a:t>
            </a:r>
          </a:p>
          <a:p>
            <a:pPr lvl="1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6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2.</a:t>
            </a:r>
            <a:r>
              <a:rPr lang="zh-CN" altLang="en-US" sz="26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且只有当父类对象的运行类型是子类的时候才能够成功转型</a:t>
            </a:r>
            <a:endParaRPr lang="en-US" altLang="zh-CN" sz="2600" b="1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lvl="1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3000" b="1" dirty="0">
              <a:solidFill>
                <a:srgbClr val="7030A0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lvl="1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3000" b="1" dirty="0">
                <a:solidFill>
                  <a:srgbClr val="7030A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思考：为什么要进行类型转换？</a:t>
            </a:r>
            <a:endParaRPr lang="en-US" altLang="zh-CN" sz="3000" b="1" dirty="0">
              <a:solidFill>
                <a:srgbClr val="7030A0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lvl="1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3000" b="1" dirty="0">
                <a:solidFill>
                  <a:srgbClr val="7030A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又思考：为什么不在一开始就把类型设置为子类呢？</a:t>
            </a:r>
            <a:endParaRPr lang="en-US" altLang="zh-CN" sz="3000" b="1" dirty="0">
              <a:solidFill>
                <a:srgbClr val="7030A0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106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34A2E353-C2E1-4BD6-BBB7-EC43F21DBD48}"/>
              </a:ext>
            </a:extLst>
          </p:cNvPr>
          <p:cNvSpPr txBox="1"/>
          <p:nvPr/>
        </p:nvSpPr>
        <p:spPr>
          <a:xfrm>
            <a:off x="418981" y="1188551"/>
            <a:ext cx="3977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4.</a:t>
            </a:r>
            <a:r>
              <a:rPr lang="zh-CN" altLang="en-US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关键字</a:t>
            </a:r>
            <a:r>
              <a:rPr lang="en-US" altLang="zh-CN" sz="3200" b="1" dirty="0" err="1">
                <a:ln/>
                <a:solidFill>
                  <a:srgbClr val="7030A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instanceof</a:t>
            </a:r>
            <a:endParaRPr lang="zh-CN" altLang="en-US" sz="3200" b="1" dirty="0">
              <a:ln/>
              <a:solidFill>
                <a:srgbClr val="7030A0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42" name="文本占位符 1">
            <a:extLst>
              <a:ext uri="{FF2B5EF4-FFF2-40B4-BE49-F238E27FC236}">
                <a16:creationId xmlns:a16="http://schemas.microsoft.com/office/drawing/2014/main" id="{86DBF7C1-484A-4DA0-B2E6-79C68B2C82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3" y="417513"/>
            <a:ext cx="11447462" cy="469900"/>
          </a:xfrm>
        </p:spPr>
        <p:txBody>
          <a:bodyPr/>
          <a:lstStyle/>
          <a:p>
            <a:r>
              <a:rPr kumimoji="1"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03</a:t>
            </a:r>
            <a:r>
              <a:rPr kumimoji="1"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</a:t>
            </a:r>
            <a:r>
              <a:rPr kumimoji="1"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|</a:t>
            </a:r>
            <a:r>
              <a:rPr kumimoji="1"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多态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8179215-0BCD-491A-AA4D-D456A465E6C5}"/>
              </a:ext>
            </a:extLst>
          </p:cNvPr>
          <p:cNvSpPr txBox="1">
            <a:spLocks/>
          </p:cNvSpPr>
          <p:nvPr/>
        </p:nvSpPr>
        <p:spPr>
          <a:xfrm>
            <a:off x="642025" y="1785418"/>
            <a:ext cx="11153099" cy="763229"/>
          </a:xfrm>
        </p:spPr>
        <p:txBody>
          <a:bodyPr wrap="square" lIns="91440" tIns="45720" rIns="91440" bIns="45720"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6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判断某一对象是否为某一类的实例，是则结果为</a:t>
            </a:r>
            <a:r>
              <a:rPr lang="en-US" altLang="zh-CN" sz="26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true</a:t>
            </a:r>
            <a:r>
              <a:rPr lang="zh-CN" altLang="en-US" sz="26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，否则结果为</a:t>
            </a:r>
            <a:r>
              <a:rPr lang="en-US" altLang="zh-CN" sz="26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false</a:t>
            </a:r>
            <a:endParaRPr lang="zh-CN" altLang="en-US" sz="2600" b="1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E8144A-A66C-4F4C-9EA9-67750EA3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860" y="2492646"/>
            <a:ext cx="8464482" cy="2796525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C4BF12E1-0815-4C53-8D24-4AC8751DE86B}"/>
              </a:ext>
            </a:extLst>
          </p:cNvPr>
          <p:cNvSpPr txBox="1">
            <a:spLocks/>
          </p:cNvSpPr>
          <p:nvPr/>
        </p:nvSpPr>
        <p:spPr>
          <a:xfrm>
            <a:off x="642026" y="5517597"/>
            <a:ext cx="11153099" cy="763229"/>
          </a:xfrm>
        </p:spPr>
        <p:txBody>
          <a:bodyPr wrap="square" lIns="91440" tIns="45720" rIns="91440" bIns="45720"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6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增强了程序健壮性和通用性！高！实在是高！</a:t>
            </a:r>
          </a:p>
        </p:txBody>
      </p:sp>
    </p:spTree>
    <p:extLst>
      <p:ext uri="{BB962C8B-B14F-4D97-AF65-F5344CB8AC3E}">
        <p14:creationId xmlns:p14="http://schemas.microsoft.com/office/powerpoint/2010/main" val="351982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char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char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char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char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char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char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34A2E353-C2E1-4BD6-BBB7-EC43F21DBD48}"/>
              </a:ext>
            </a:extLst>
          </p:cNvPr>
          <p:cNvSpPr txBox="1"/>
          <p:nvPr/>
        </p:nvSpPr>
        <p:spPr>
          <a:xfrm>
            <a:off x="418981" y="1188551"/>
            <a:ext cx="5456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实例</a:t>
            </a:r>
            <a:r>
              <a:rPr lang="en-US" altLang="zh-CN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		equals</a:t>
            </a:r>
            <a:r>
              <a:rPr lang="zh-CN" altLang="en-US" sz="3200" b="1" dirty="0">
                <a:ln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方法的重写</a:t>
            </a:r>
            <a:endParaRPr lang="zh-CN" altLang="en-US" sz="3200" b="1" dirty="0">
              <a:ln/>
              <a:solidFill>
                <a:srgbClr val="7030A0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42" name="文本占位符 1">
            <a:extLst>
              <a:ext uri="{FF2B5EF4-FFF2-40B4-BE49-F238E27FC236}">
                <a16:creationId xmlns:a16="http://schemas.microsoft.com/office/drawing/2014/main" id="{86DBF7C1-484A-4DA0-B2E6-79C68B2C82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3" y="417513"/>
            <a:ext cx="11447462" cy="469900"/>
          </a:xfrm>
        </p:spPr>
        <p:txBody>
          <a:bodyPr/>
          <a:lstStyle/>
          <a:p>
            <a:r>
              <a:rPr kumimoji="1"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03</a:t>
            </a:r>
            <a:r>
              <a:rPr kumimoji="1"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</a:t>
            </a:r>
            <a:r>
              <a:rPr kumimoji="1"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|</a:t>
            </a:r>
            <a:r>
              <a:rPr kumimoji="1"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多态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E8144A-A66C-4F4C-9EA9-67750EA3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147" y="2801207"/>
            <a:ext cx="6138978" cy="202821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6427AE9-0AFE-430E-88CD-612C382BC1C8}"/>
              </a:ext>
            </a:extLst>
          </p:cNvPr>
          <p:cNvSpPr txBox="1"/>
          <p:nvPr/>
        </p:nvSpPr>
        <p:spPr>
          <a:xfrm>
            <a:off x="605546" y="3251910"/>
            <a:ext cx="4696028" cy="923330"/>
          </a:xfrm>
          <a:prstGeom prst="rect">
            <a:avLst/>
          </a:prstGeom>
          <a:solidFill>
            <a:srgbClr val="FDF6E3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obj) {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obj);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316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第四部分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3846834" y="3180625"/>
            <a:ext cx="4498332" cy="1044133"/>
          </a:xfrm>
        </p:spPr>
        <p:txBody>
          <a:bodyPr/>
          <a:lstStyle/>
          <a:p>
            <a:r>
              <a:rPr kumimoji="1" lang="zh-CN" altLang="en-US" dirty="0"/>
              <a:t>实践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1927494"/>
      </p:ext>
    </p:extLst>
  </p:cSld>
  <p:clrMapOvr>
    <a:masterClrMapping/>
  </p:clrMapOvr>
  <p:transition spd="med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结束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3837309" y="3180625"/>
            <a:ext cx="4517382" cy="1044133"/>
          </a:xfrm>
        </p:spPr>
        <p:txBody>
          <a:bodyPr/>
          <a:lstStyle/>
          <a:p>
            <a:r>
              <a:rPr kumimoji="1" lang="zh-CN" altLang="en-US" dirty="0"/>
              <a:t>知识梳理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50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B1736956-CBB5-4E87-B378-229DA74B9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2407" y="145915"/>
            <a:ext cx="12402878" cy="652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5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53199" y="2737578"/>
            <a:ext cx="11485602" cy="1156428"/>
          </a:xfrm>
        </p:spPr>
        <p:txBody>
          <a:bodyPr/>
          <a:lstStyle/>
          <a:p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感谢观看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F1F29C05-D1EA-4B37-8E70-798FB6DD7FF2}"/>
              </a:ext>
            </a:extLst>
          </p:cNvPr>
          <p:cNvSpPr txBox="1">
            <a:spLocks/>
          </p:cNvSpPr>
          <p:nvPr/>
        </p:nvSpPr>
        <p:spPr>
          <a:xfrm>
            <a:off x="353199" y="3542208"/>
            <a:ext cx="11485602" cy="115642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欢迎批评指正</a:t>
            </a:r>
          </a:p>
        </p:txBody>
      </p:sp>
    </p:spTree>
    <p:extLst>
      <p:ext uri="{BB962C8B-B14F-4D97-AF65-F5344CB8AC3E}">
        <p14:creationId xmlns:p14="http://schemas.microsoft.com/office/powerpoint/2010/main" val="178898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01</a:t>
            </a:r>
            <a:r>
              <a:rPr kumimoji="1"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</a:t>
            </a:r>
            <a:r>
              <a:rPr kumimoji="1"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|</a:t>
            </a:r>
            <a:r>
              <a:rPr kumimoji="1"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继承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1E8F4B2-0089-4E31-839F-73708443AAE2}"/>
              </a:ext>
            </a:extLst>
          </p:cNvPr>
          <p:cNvSpPr/>
          <p:nvPr/>
        </p:nvSpPr>
        <p:spPr>
          <a:xfrm>
            <a:off x="691546" y="1105495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dirty="0">
                <a:ln/>
                <a:solidFill>
                  <a:schemeClr val="accent4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继承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7EBCFAA-1D83-4B2D-A124-7D68D65B382D}"/>
              </a:ext>
            </a:extLst>
          </p:cNvPr>
          <p:cNvGrpSpPr/>
          <p:nvPr/>
        </p:nvGrpSpPr>
        <p:grpSpPr>
          <a:xfrm>
            <a:off x="571500" y="1105495"/>
            <a:ext cx="1689706" cy="818555"/>
            <a:chOff x="571500" y="1105495"/>
            <a:chExt cx="1689706" cy="818555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0FFE9E8F-E8B4-45AA-AC07-FEEECD252E77}"/>
                </a:ext>
              </a:extLst>
            </p:cNvPr>
            <p:cNvCxnSpPr>
              <a:cxnSpLocks/>
            </p:cNvCxnSpPr>
            <p:nvPr/>
          </p:nvCxnSpPr>
          <p:spPr>
            <a:xfrm>
              <a:off x="571500" y="1105495"/>
              <a:ext cx="1689706" cy="81855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60061B6E-432F-4B9A-9D21-2F22DFB5E5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500" y="1105495"/>
              <a:ext cx="1600200" cy="81855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F66D5937-F5D1-46CB-BCB2-F944F1FB73C1}"/>
              </a:ext>
            </a:extLst>
          </p:cNvPr>
          <p:cNvSpPr/>
          <p:nvPr/>
        </p:nvSpPr>
        <p:spPr>
          <a:xfrm>
            <a:off x="568825" y="1105495"/>
            <a:ext cx="43300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5400" dirty="0">
                <a:ln/>
                <a:solidFill>
                  <a:schemeClr val="accent4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“分类和细分”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FF1066E-187E-4F22-A05C-433BDE590316}"/>
              </a:ext>
            </a:extLst>
          </p:cNvPr>
          <p:cNvSpPr/>
          <p:nvPr/>
        </p:nvSpPr>
        <p:spPr>
          <a:xfrm>
            <a:off x="1899318" y="4214961"/>
            <a:ext cx="299953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“几何图形”</a:t>
            </a:r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53F51CB9-9234-40FC-898D-0E7C984DA767}"/>
              </a:ext>
            </a:extLst>
          </p:cNvPr>
          <p:cNvSpPr/>
          <p:nvPr/>
        </p:nvSpPr>
        <p:spPr>
          <a:xfrm>
            <a:off x="5090193" y="3204270"/>
            <a:ext cx="695325" cy="2790825"/>
          </a:xfrm>
          <a:prstGeom prst="leftBrace">
            <a:avLst/>
          </a:prstGeom>
          <a:noFill/>
          <a:ln w="57150">
            <a:solidFill>
              <a:srgbClr val="2C9F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ED084145-2B6D-4452-89AB-32952F17A6D1}"/>
              </a:ext>
            </a:extLst>
          </p:cNvPr>
          <p:cNvSpPr/>
          <p:nvPr/>
        </p:nvSpPr>
        <p:spPr>
          <a:xfrm>
            <a:off x="6229350" y="2952155"/>
            <a:ext cx="1327818" cy="1248370"/>
          </a:xfrm>
          <a:prstGeom prst="cub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93ACC4B-EA9E-4D04-AA57-9E7C93A251E8}"/>
              </a:ext>
            </a:extLst>
          </p:cNvPr>
          <p:cNvSpPr/>
          <p:nvPr/>
        </p:nvSpPr>
        <p:spPr>
          <a:xfrm>
            <a:off x="6357018" y="4984402"/>
            <a:ext cx="1200150" cy="11333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E467A00D-F356-4977-9902-2C40C0629F73}"/>
              </a:ext>
            </a:extLst>
          </p:cNvPr>
          <p:cNvSpPr/>
          <p:nvPr/>
        </p:nvSpPr>
        <p:spPr>
          <a:xfrm>
            <a:off x="8166768" y="4984402"/>
            <a:ext cx="1371600" cy="11333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柱体 26">
            <a:extLst>
              <a:ext uri="{FF2B5EF4-FFF2-40B4-BE49-F238E27FC236}">
                <a16:creationId xmlns:a16="http://schemas.microsoft.com/office/drawing/2014/main" id="{0805071F-D298-44E2-888B-17445D6AC7F4}"/>
              </a:ext>
            </a:extLst>
          </p:cNvPr>
          <p:cNvSpPr/>
          <p:nvPr/>
        </p:nvSpPr>
        <p:spPr>
          <a:xfrm>
            <a:off x="8166768" y="2771775"/>
            <a:ext cx="948657" cy="1590675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8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E5DE1DD-DD9D-490C-9449-59AAF8FD63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01</a:t>
            </a:r>
            <a:r>
              <a:rPr kumimoji="1"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</a:t>
            </a:r>
            <a:r>
              <a:rPr kumimoji="1"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|</a:t>
            </a:r>
            <a:r>
              <a:rPr kumimoji="1"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继承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44C00E-BFEB-4128-931A-34E90E1329EA}"/>
              </a:ext>
            </a:extLst>
          </p:cNvPr>
          <p:cNvSpPr txBox="1"/>
          <p:nvPr/>
        </p:nvSpPr>
        <p:spPr>
          <a:xfrm>
            <a:off x="3219450" y="1992332"/>
            <a:ext cx="6096000" cy="4524315"/>
          </a:xfrm>
          <a:prstGeom prst="rect">
            <a:avLst/>
          </a:prstGeom>
          <a:solidFill>
            <a:srgbClr val="FDF6E3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0;</a:t>
            </a:r>
            <a:b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getRectangleArea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a,</a:t>
            </a:r>
            <a:r>
              <a:rPr lang="en-US" altLang="zh-CN" b="1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b){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b;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getCircleArea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radius){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PI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radius;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getTriangleArea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s,</a:t>
            </a:r>
            <a:r>
              <a:rPr lang="en-US" altLang="zh-CN" b="1" dirty="0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h){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s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……</a:t>
            </a:r>
            <a:r>
              <a:rPr lang="en-US" altLang="zh-CN" i="1" dirty="0">
                <a:solidFill>
                  <a:srgbClr val="93A1A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i="1" dirty="0">
                <a:solidFill>
                  <a:srgbClr val="93A1A1"/>
                </a:solidFill>
                <a:latin typeface="Consolas" panose="020B0609020204030204" pitchFamily="49" charset="0"/>
              </a:rPr>
              <a:t>你真闲得没事干？</a:t>
            </a:r>
            <a:endParaRPr lang="en-US" altLang="zh-CN" i="1" dirty="0">
              <a:solidFill>
                <a:srgbClr val="93A1A1"/>
              </a:solidFill>
              <a:latin typeface="Consolas" panose="020B0609020204030204" pitchFamily="49" charset="0"/>
            </a:endParaRPr>
          </a:p>
          <a:p>
            <a:r>
              <a:rPr lang="en-US" altLang="zh-CN" i="1" dirty="0">
                <a:solidFill>
                  <a:srgbClr val="93A1A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i="1" dirty="0">
                <a:solidFill>
                  <a:srgbClr val="93A1A1"/>
                </a:solidFill>
                <a:latin typeface="Consolas" panose="020B0609020204030204" pitchFamily="49" charset="0"/>
              </a:rPr>
              <a:t>图省事？没事找事！</a:t>
            </a:r>
            <a:endParaRPr lang="zh-CN" altLang="en-US" dirty="0">
              <a:solidFill>
                <a:srgbClr val="657B8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251375-4080-44FB-8CA8-C88511FA92E9}"/>
              </a:ext>
            </a:extLst>
          </p:cNvPr>
          <p:cNvSpPr txBox="1"/>
          <p:nvPr/>
        </p:nvSpPr>
        <p:spPr>
          <a:xfrm>
            <a:off x="418981" y="1069002"/>
            <a:ext cx="2945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n/>
                <a:solidFill>
                  <a:schemeClr val="accent4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“图省事”</a:t>
            </a:r>
          </a:p>
        </p:txBody>
      </p:sp>
    </p:spTree>
    <p:extLst>
      <p:ext uri="{BB962C8B-B14F-4D97-AF65-F5344CB8AC3E}">
        <p14:creationId xmlns:p14="http://schemas.microsoft.com/office/powerpoint/2010/main" val="84561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E5DE1DD-DD9D-490C-9449-59AAF8FD63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01</a:t>
            </a:r>
            <a:r>
              <a:rPr kumimoji="1"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</a:t>
            </a:r>
            <a:r>
              <a:rPr kumimoji="1"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|</a:t>
            </a:r>
            <a:r>
              <a:rPr kumimoji="1"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继承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251375-4080-44FB-8CA8-C88511FA92E9}"/>
              </a:ext>
            </a:extLst>
          </p:cNvPr>
          <p:cNvSpPr txBox="1"/>
          <p:nvPr/>
        </p:nvSpPr>
        <p:spPr>
          <a:xfrm>
            <a:off x="418981" y="1069002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n/>
                <a:solidFill>
                  <a:schemeClr val="accent4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分类！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DD5682-EE38-4C40-BB2B-9949D96B55C8}"/>
              </a:ext>
            </a:extLst>
          </p:cNvPr>
          <p:cNvSpPr txBox="1"/>
          <p:nvPr/>
        </p:nvSpPr>
        <p:spPr>
          <a:xfrm>
            <a:off x="1117066" y="2287742"/>
            <a:ext cx="101424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这些类都具有很强的共性，需要避免冗余，尽最大可能实现代码最大程度的复用。</a:t>
            </a:r>
            <a:endParaRPr lang="en-US" altLang="zh-CN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4005AD-A91D-475E-A4B3-E60D948530F6}"/>
              </a:ext>
            </a:extLst>
          </p:cNvPr>
          <p:cNvSpPr/>
          <p:nvPr/>
        </p:nvSpPr>
        <p:spPr>
          <a:xfrm>
            <a:off x="418981" y="3736979"/>
            <a:ext cx="53848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54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1.</a:t>
            </a:r>
            <a:r>
              <a:rPr lang="zh-CN" altLang="en-US" sz="54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继承</a:t>
            </a:r>
            <a:r>
              <a:rPr lang="zh-CN" altLang="en-US" sz="32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（</a:t>
            </a:r>
            <a:r>
              <a:rPr lang="en-US" altLang="zh-CN" sz="32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Inheritance</a:t>
            </a:r>
            <a:r>
              <a:rPr lang="zh-CN" altLang="en-US" sz="3200" dirty="0">
                <a:ln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）</a:t>
            </a:r>
            <a:endParaRPr lang="zh-CN" altLang="en-US" sz="5400" dirty="0">
              <a:ln/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F12791-6794-45F5-9BFB-26A7D73F1F83}"/>
              </a:ext>
            </a:extLst>
          </p:cNvPr>
          <p:cNvSpPr txBox="1"/>
          <p:nvPr/>
        </p:nvSpPr>
        <p:spPr>
          <a:xfrm>
            <a:off x="1042838" y="4546009"/>
            <a:ext cx="1029094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Inheritance is a mechanism for defining a new class by </a:t>
            </a:r>
            <a:r>
              <a:rPr lang="en-US" altLang="zh-CN" sz="3200" b="1" dirty="0">
                <a:solidFill>
                  <a:srgbClr val="FF00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stating</a:t>
            </a:r>
            <a:r>
              <a:rPr lang="en-US" altLang="zh-CN" sz="24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only </a:t>
            </a:r>
            <a:r>
              <a:rPr lang="en-US" altLang="zh-CN" sz="3200" b="1" dirty="0">
                <a:solidFill>
                  <a:srgbClr val="FF00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the differences </a:t>
            </a:r>
            <a:r>
              <a:rPr lang="en-US" altLang="zh-CN" sz="24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between the new class and another class that we’ve already established.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37F4E95-5E0E-448D-8064-7D0452F695CA}"/>
              </a:ext>
            </a:extLst>
          </p:cNvPr>
          <p:cNvSpPr txBox="1"/>
          <p:nvPr/>
        </p:nvSpPr>
        <p:spPr>
          <a:xfrm>
            <a:off x="1042837" y="6060484"/>
            <a:ext cx="6415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87126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注意力应放在与已定义的类的“不同处”</a:t>
            </a:r>
            <a:endParaRPr lang="en-US" altLang="zh-CN" sz="2400" b="1" dirty="0">
              <a:solidFill>
                <a:srgbClr val="871261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548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4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01</a:t>
            </a:r>
            <a:r>
              <a:rPr kumimoji="1"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</a:t>
            </a:r>
            <a:r>
              <a:rPr kumimoji="1"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|</a:t>
            </a:r>
            <a:r>
              <a:rPr kumimoji="1"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继承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FF1066E-187E-4F22-A05C-433BDE590316}"/>
              </a:ext>
            </a:extLst>
          </p:cNvPr>
          <p:cNvSpPr/>
          <p:nvPr/>
        </p:nvSpPr>
        <p:spPr>
          <a:xfrm>
            <a:off x="1365918" y="3209181"/>
            <a:ext cx="299953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“几何图形”</a:t>
            </a:r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53F51CB9-9234-40FC-898D-0E7C984DA767}"/>
              </a:ext>
            </a:extLst>
          </p:cNvPr>
          <p:cNvSpPr/>
          <p:nvPr/>
        </p:nvSpPr>
        <p:spPr>
          <a:xfrm>
            <a:off x="4640178" y="2179141"/>
            <a:ext cx="695325" cy="2790825"/>
          </a:xfrm>
          <a:prstGeom prst="leftBrace">
            <a:avLst/>
          </a:prstGeom>
          <a:noFill/>
          <a:ln w="57150">
            <a:solidFill>
              <a:srgbClr val="2C9F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ED084145-2B6D-4452-89AB-32952F17A6D1}"/>
              </a:ext>
            </a:extLst>
          </p:cNvPr>
          <p:cNvSpPr/>
          <p:nvPr/>
        </p:nvSpPr>
        <p:spPr>
          <a:xfrm>
            <a:off x="5769309" y="1832870"/>
            <a:ext cx="1327818" cy="1248370"/>
          </a:xfrm>
          <a:prstGeom prst="cub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93ACC4B-EA9E-4D04-AA57-9E7C93A251E8}"/>
              </a:ext>
            </a:extLst>
          </p:cNvPr>
          <p:cNvSpPr/>
          <p:nvPr/>
        </p:nvSpPr>
        <p:spPr>
          <a:xfrm>
            <a:off x="5769309" y="4506068"/>
            <a:ext cx="1200150" cy="11333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E467A00D-F356-4977-9902-2C40C0629F73}"/>
              </a:ext>
            </a:extLst>
          </p:cNvPr>
          <p:cNvSpPr/>
          <p:nvPr/>
        </p:nvSpPr>
        <p:spPr>
          <a:xfrm>
            <a:off x="7557168" y="4506067"/>
            <a:ext cx="1371600" cy="11333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柱体 26">
            <a:extLst>
              <a:ext uri="{FF2B5EF4-FFF2-40B4-BE49-F238E27FC236}">
                <a16:creationId xmlns:a16="http://schemas.microsoft.com/office/drawing/2014/main" id="{0805071F-D298-44E2-888B-17445D6AC7F4}"/>
              </a:ext>
            </a:extLst>
          </p:cNvPr>
          <p:cNvSpPr/>
          <p:nvPr/>
        </p:nvSpPr>
        <p:spPr>
          <a:xfrm>
            <a:off x="7768639" y="1618506"/>
            <a:ext cx="948657" cy="1590675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208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01</a:t>
            </a:r>
            <a:r>
              <a:rPr kumimoji="1"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</a:t>
            </a:r>
            <a:r>
              <a:rPr kumimoji="1"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|</a:t>
            </a:r>
            <a:r>
              <a:rPr kumimoji="1"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继承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761151-71E4-4F94-A6A6-56C25979406C}"/>
              </a:ext>
            </a:extLst>
          </p:cNvPr>
          <p:cNvSpPr txBox="1"/>
          <p:nvPr/>
        </p:nvSpPr>
        <p:spPr>
          <a:xfrm>
            <a:off x="418981" y="1069002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n/>
                <a:solidFill>
                  <a:schemeClr val="accent4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为啥叫继承？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D9A1D972-FD97-46D5-BFBB-95E8363893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6210395"/>
              </p:ext>
            </p:extLst>
          </p:nvPr>
        </p:nvGraphicFramePr>
        <p:xfrm>
          <a:off x="1660525" y="2162075"/>
          <a:ext cx="10902950" cy="5021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69629366-36C7-443E-BE63-AB8523C18EFF}"/>
              </a:ext>
            </a:extLst>
          </p:cNvPr>
          <p:cNvSpPr/>
          <p:nvPr/>
        </p:nvSpPr>
        <p:spPr>
          <a:xfrm>
            <a:off x="4758631" y="305306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>
                <a:ln/>
                <a:solidFill>
                  <a:schemeClr val="accent3"/>
                </a:solidFill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父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F7FE2B0-D754-4D7C-B9CC-D2492372FA22}"/>
              </a:ext>
            </a:extLst>
          </p:cNvPr>
          <p:cNvGrpSpPr/>
          <p:nvPr/>
        </p:nvGrpSpPr>
        <p:grpSpPr>
          <a:xfrm>
            <a:off x="6443137" y="1284446"/>
            <a:ext cx="4581525" cy="4765358"/>
            <a:chOff x="6443137" y="1284446"/>
            <a:chExt cx="4581525" cy="476535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00F624D-B48B-4495-A00E-EB20BA829C83}"/>
                </a:ext>
              </a:extLst>
            </p:cNvPr>
            <p:cNvSpPr/>
            <p:nvPr/>
          </p:nvSpPr>
          <p:spPr>
            <a:xfrm>
              <a:off x="9006782" y="2743795"/>
              <a:ext cx="87716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zh-CN" altLang="en-US" sz="5400" b="1" dirty="0">
                  <a:ln/>
                  <a:solidFill>
                    <a:schemeClr val="accent4"/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子</a:t>
              </a: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4B9E67F-D88B-4125-B904-FF606AD698F9}"/>
                </a:ext>
              </a:extLst>
            </p:cNvPr>
            <p:cNvSpPr/>
            <p:nvPr/>
          </p:nvSpPr>
          <p:spPr>
            <a:xfrm>
              <a:off x="6443137" y="1284446"/>
              <a:ext cx="4581525" cy="4765358"/>
            </a:xfrm>
            <a:prstGeom prst="ellipse">
              <a:avLst/>
            </a:prstGeom>
            <a:noFill/>
            <a:ln w="28575">
              <a:solidFill>
                <a:srgbClr val="2C9F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93DCEAD-773E-48A5-94AF-A4FE883951BF}"/>
              </a:ext>
            </a:extLst>
          </p:cNvPr>
          <p:cNvGrpSpPr/>
          <p:nvPr/>
        </p:nvGrpSpPr>
        <p:grpSpPr>
          <a:xfrm>
            <a:off x="1167340" y="3429000"/>
            <a:ext cx="3509436" cy="3101554"/>
            <a:chOff x="1167340" y="3429000"/>
            <a:chExt cx="3509436" cy="310155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20DCD80-7176-4BFE-8340-286C48454E25}"/>
                </a:ext>
              </a:extLst>
            </p:cNvPr>
            <p:cNvSpPr/>
            <p:nvPr/>
          </p:nvSpPr>
          <p:spPr>
            <a:xfrm>
              <a:off x="1567757" y="4601170"/>
              <a:ext cx="87716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zh-CN" altLang="en-US" sz="5400" b="1" dirty="0">
                  <a:ln/>
                  <a:solidFill>
                    <a:schemeClr val="accent4"/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子</a:t>
              </a: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A24ECAF-1343-4D4F-857D-EA4F25E78151}"/>
                </a:ext>
              </a:extLst>
            </p:cNvPr>
            <p:cNvSpPr/>
            <p:nvPr/>
          </p:nvSpPr>
          <p:spPr>
            <a:xfrm>
              <a:off x="1167340" y="3429000"/>
              <a:ext cx="3509436" cy="3101554"/>
            </a:xfrm>
            <a:prstGeom prst="ellipse">
              <a:avLst/>
            </a:prstGeom>
            <a:noFill/>
            <a:ln w="28575">
              <a:solidFill>
                <a:srgbClr val="2C9F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89333FAD-F793-4147-90EC-78D1C2A28F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7708" y="1859521"/>
            <a:ext cx="1259007" cy="1259007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5F51143-EDAF-4313-BAA0-0C90AAE3A329}"/>
              </a:ext>
            </a:extLst>
          </p:cNvPr>
          <p:cNvSpPr txBox="1"/>
          <p:nvPr/>
        </p:nvSpPr>
        <p:spPr>
          <a:xfrm>
            <a:off x="4567708" y="6079808"/>
            <a:ext cx="6415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87126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如何分类？没有明确答案。根据实际需求来</a:t>
            </a:r>
            <a:endParaRPr lang="en-US" altLang="zh-CN" sz="2400" b="1" dirty="0">
              <a:solidFill>
                <a:srgbClr val="871261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621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</p:bldLst>
  </p:timing>
</p:sld>
</file>

<file path=ppt/theme/theme1.xml><?xml version="1.0" encoding="utf-8"?>
<a:theme xmlns:a="http://schemas.openxmlformats.org/drawingml/2006/main" name="模板页面">
  <a:themeElements>
    <a:clrScheme name="自定义 10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C0CA54"/>
      </a:accent1>
      <a:accent2>
        <a:srgbClr val="9BCF39"/>
      </a:accent2>
      <a:accent3>
        <a:srgbClr val="76AC70"/>
      </a:accent3>
      <a:accent4>
        <a:srgbClr val="2C9F76"/>
      </a:accent4>
      <a:accent5>
        <a:srgbClr val="2C789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1355</TotalTime>
  <Words>2687</Words>
  <Application>Microsoft Office PowerPoint</Application>
  <PresentationFormat>宽屏</PresentationFormat>
  <Paragraphs>474</Paragraphs>
  <Slides>47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58" baseType="lpstr">
      <vt:lpstr>OPPOSans B</vt:lpstr>
      <vt:lpstr>OPPOSans M</vt:lpstr>
      <vt:lpstr>阿里巴巴普惠体 2.0 55 Regular</vt:lpstr>
      <vt:lpstr>等线</vt:lpstr>
      <vt:lpstr>微软雅黑</vt:lpstr>
      <vt:lpstr>Arial</vt:lpstr>
      <vt:lpstr>Century Gothic</vt:lpstr>
      <vt:lpstr>Consolas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多态 继承</dc:title>
  <dc:subject/>
  <dc:creator>黄旭达</dc:creator>
  <cp:keywords/>
  <dc:description/>
  <cp:lastModifiedBy>黄 旭达</cp:lastModifiedBy>
  <cp:revision>363</cp:revision>
  <dcterms:created xsi:type="dcterms:W3CDTF">2015-08-18T02:51:41Z</dcterms:created>
  <dcterms:modified xsi:type="dcterms:W3CDTF">2022-05-01T04:00:55Z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2017-12-21T08:39:34.4242532Z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