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3" r:id="rId2"/>
    <p:sldMasterId id="2147483702" r:id="rId3"/>
    <p:sldMasterId id="2147483720" r:id="rId4"/>
    <p:sldMasterId id="2147483738" r:id="rId5"/>
    <p:sldMasterId id="2147483756" r:id="rId6"/>
    <p:sldMasterId id="2147483774" r:id="rId7"/>
  </p:sldMasterIdLst>
  <p:notesMasterIdLst>
    <p:notesMasterId r:id="rId72"/>
  </p:notesMasterIdLst>
  <p:handoutMasterIdLst>
    <p:handoutMasterId r:id="rId73"/>
  </p:handoutMasterIdLst>
  <p:sldIdLst>
    <p:sldId id="256" r:id="rId8"/>
    <p:sldId id="257" r:id="rId9"/>
    <p:sldId id="271" r:id="rId10"/>
    <p:sldId id="272" r:id="rId11"/>
    <p:sldId id="275" r:id="rId12"/>
    <p:sldId id="278" r:id="rId13"/>
    <p:sldId id="279" r:id="rId14"/>
    <p:sldId id="331" r:id="rId15"/>
    <p:sldId id="282" r:id="rId16"/>
    <p:sldId id="281" r:id="rId17"/>
    <p:sldId id="283" r:id="rId18"/>
    <p:sldId id="284" r:id="rId19"/>
    <p:sldId id="285" r:id="rId20"/>
    <p:sldId id="287" r:id="rId21"/>
    <p:sldId id="286" r:id="rId22"/>
    <p:sldId id="288" r:id="rId23"/>
    <p:sldId id="291" r:id="rId24"/>
    <p:sldId id="289" r:id="rId25"/>
    <p:sldId id="293" r:id="rId26"/>
    <p:sldId id="294" r:id="rId27"/>
    <p:sldId id="292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27" r:id="rId39"/>
    <p:sldId id="307" r:id="rId40"/>
    <p:sldId id="308" r:id="rId41"/>
    <p:sldId id="309" r:id="rId42"/>
    <p:sldId id="310" r:id="rId43"/>
    <p:sldId id="328" r:id="rId44"/>
    <p:sldId id="329" r:id="rId45"/>
    <p:sldId id="337" r:id="rId46"/>
    <p:sldId id="320" r:id="rId47"/>
    <p:sldId id="330" r:id="rId48"/>
    <p:sldId id="332" r:id="rId49"/>
    <p:sldId id="318" r:id="rId50"/>
    <p:sldId id="319" r:id="rId51"/>
    <p:sldId id="336" r:id="rId52"/>
    <p:sldId id="311" r:id="rId53"/>
    <p:sldId id="312" r:id="rId54"/>
    <p:sldId id="313" r:id="rId55"/>
    <p:sldId id="338" r:id="rId56"/>
    <p:sldId id="333" r:id="rId57"/>
    <p:sldId id="314" r:id="rId58"/>
    <p:sldId id="334" r:id="rId59"/>
    <p:sldId id="335" r:id="rId60"/>
    <p:sldId id="315" r:id="rId61"/>
    <p:sldId id="316" r:id="rId62"/>
    <p:sldId id="321" r:id="rId63"/>
    <p:sldId id="323" r:id="rId64"/>
    <p:sldId id="324" r:id="rId65"/>
    <p:sldId id="326" r:id="rId66"/>
    <p:sldId id="322" r:id="rId67"/>
    <p:sldId id="339" r:id="rId68"/>
    <p:sldId id="340" r:id="rId69"/>
    <p:sldId id="341" r:id="rId70"/>
    <p:sldId id="270" r:id="rId7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A1"/>
    <a:srgbClr val="EDCBFD"/>
    <a:srgbClr val="F7EB4B"/>
    <a:srgbClr val="262626"/>
    <a:srgbClr val="209AA6"/>
    <a:srgbClr val="EAB258"/>
    <a:srgbClr val="F09415"/>
    <a:srgbClr val="FFFFFF"/>
    <a:srgbClr val="942D0B"/>
    <a:srgbClr val="762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3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7AB184-7F40-4EB6-B252-3AEE9591D70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2E7556F-63DA-4712-A2A4-D855DAE8FCC4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D79418-37EB-4378-AD22-89DBB000B0D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67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面向演示者的注释： 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分享该项反思的目的是什么？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单元或项目结束了吗？  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你要在达成为自己设定的学习目标时分享该项反思吗？  </a:t>
            </a:r>
          </a:p>
          <a:p>
            <a:pPr rtl="0"/>
            <a:r>
              <a:rPr lang="zh-CN" altLang="en-US" i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课程结束了吗？  </a:t>
            </a:r>
          </a:p>
          <a:p>
            <a:pPr rtl="0"/>
            <a:endParaRPr lang="zh-CN" altLang="en-US" baseline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指出你的反思目的，甚至可指出学习经验或学习目标的目的。请清晰、具体地说明你的目的。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面向演示者的注释： 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在该学习体验中，哪方面很重要？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它如何与你的课程、你自身或者你所在的社会或社区相关？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这为什么很重要？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借助此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，你可添加图像和文本来帮助概述你的进度。一图胜千言，图片和文字定会帮助你完美地阐述该项学习反思！你可随时单击“插入”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SmartArt”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来更改此图形，或者选择图形，再打击“设计”上下文菜单来更改颜色。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2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9F5AD5-BE66-486D-8EC9-10959CB8021E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长方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61AEB-FE6B-4255-879E-A73191C7BB49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7021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170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527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06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1708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26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50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959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837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DDE6ADE-4257-4F6D-98BB-E0D555CDFB7F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190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785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4960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474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3305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2495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74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596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524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4E6B8D6-3DE6-4E1B-B02E-00C91411F187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3335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97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15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C8CB03-516F-4453-AA95-8BD4653F5976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SmartArt 占位符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9872F-02C5-449F-9FE0-B55AB0FA06B2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长方形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长方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67C0BB-A700-463C-A80A-684D50EE3DC6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C59F4315-7316-4524-9572-FE1CC2C2721A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70D92-903F-48BA-A023-F4EF0C172922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C30EF-BA36-4904-83A9-B15E70D5B2BF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8" name="内容占位符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9" name="内容占位符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长方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5148E-6F44-4179-AB4A-AFB05ABAECF2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长方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88AC92-0FF2-46A2-879F-BDB22F98441C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5" name="文本占位符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2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5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54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92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8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32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3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1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832429D-1C51-4DF0-9A59-3C6CC8709631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45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075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12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92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273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5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76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C30EF-BA36-4904-83A9-B15E70D5B2BF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8" name="内容占位符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9" name="内容占位符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5243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5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3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396E29-6FE7-4991-9B9A-2053F66DF9ED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808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15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8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880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488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42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57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881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8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0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7F9A3CD-AD60-48C4-B6DB-011320655EE0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12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310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59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187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67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27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129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815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2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609E865-CAB8-4864-9E15-6CDBA7128121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725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3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0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89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98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2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6899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837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58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0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2546A4-0F5D-4758-8B4A-1E42D8AE396C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82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81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73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88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005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982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993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0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773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156E1-9826-4073-B1FE-39A377EFA9BD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615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666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8444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754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08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721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82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49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AFDD6-9F23-46BF-BC3A-585752E1A482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14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16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6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293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27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42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26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17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69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340DDA-B6C7-4C27-86F2-7566A350817B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68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0DDA-B6C7-4C27-86F2-7566A350817B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2766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0DDA-B6C7-4C27-86F2-7566A350817B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8006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0DDA-B6C7-4C27-86F2-7566A350817B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6698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0DDA-B6C7-4C27-86F2-7566A350817B}" type="datetime1">
              <a:rPr lang="zh-CN" altLang="en-US" noProof="0" smtClean="0"/>
              <a:t>2022/5/1</a:t>
            </a:fld>
            <a:endParaRPr lang="zh-CN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00270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sv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1.gif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sv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NBDatsuya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sz="8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</a:t>
            </a:r>
            <a:b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</a:br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计算机</a:t>
            </a:r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Ⅱ2108</a:t>
            </a:r>
            <a:r>
              <a:rPr lang="zh-CN" altLang="en-US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班    黄旭达</a:t>
            </a:r>
            <a:endParaRPr lang="en-US" altLang="zh-CN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rtl="0"/>
            <a:r>
              <a:rPr lang="en-US" altLang="zh-CN" sz="32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2022.5.1</a:t>
            </a:r>
            <a:endParaRPr lang="zh-CN" altLang="en-US" sz="32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823358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实质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6EF6BB1-793A-4B80-A4DC-2B6AD53B34C8}"/>
              </a:ext>
            </a:extLst>
          </p:cNvPr>
          <p:cNvGrpSpPr/>
          <p:nvPr/>
        </p:nvGrpSpPr>
        <p:grpSpPr>
          <a:xfrm>
            <a:off x="486954" y="1088020"/>
            <a:ext cx="10555293" cy="5405377"/>
            <a:chOff x="486954" y="1088020"/>
            <a:chExt cx="10555293" cy="5405377"/>
          </a:xfrm>
        </p:grpSpPr>
        <p:cxnSp>
          <p:nvCxnSpPr>
            <p:cNvPr id="64" name="Straight Connector 53">
              <a:extLst>
                <a:ext uri="{FF2B5EF4-FFF2-40B4-BE49-F238E27FC236}">
                  <a16:creationId xmlns:a16="http://schemas.microsoft.com/office/drawing/2014/main" id="{143AB0A7-8B55-4EBD-B9F4-B89C36BA62A4}"/>
                </a:ext>
              </a:extLst>
            </p:cNvPr>
            <p:cNvCxnSpPr>
              <a:cxnSpLocks/>
              <a:stCxn id="62" idx="2"/>
              <a:endCxn id="13" idx="0"/>
            </p:cNvCxnSpPr>
            <p:nvPr/>
          </p:nvCxnSpPr>
          <p:spPr bwMode="auto">
            <a:xfrm>
              <a:off x="6348329" y="1581935"/>
              <a:ext cx="2795" cy="10420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1786066-BC52-46AB-9054-DD8AED373416}"/>
                </a:ext>
              </a:extLst>
            </p:cNvPr>
            <p:cNvGrpSpPr/>
            <p:nvPr/>
          </p:nvGrpSpPr>
          <p:grpSpPr>
            <a:xfrm>
              <a:off x="486954" y="1088020"/>
              <a:ext cx="10555293" cy="5405377"/>
              <a:chOff x="486954" y="1088020"/>
              <a:chExt cx="10555293" cy="5405377"/>
            </a:xfrm>
          </p:grpSpPr>
          <p:cxnSp>
            <p:nvCxnSpPr>
              <p:cNvPr id="68" name="Straight Connector 53">
                <a:extLst>
                  <a:ext uri="{FF2B5EF4-FFF2-40B4-BE49-F238E27FC236}">
                    <a16:creationId xmlns:a16="http://schemas.microsoft.com/office/drawing/2014/main" id="{19C252B0-C7FB-45C4-8451-7193E048B5B2}"/>
                  </a:ext>
                </a:extLst>
              </p:cNvPr>
              <p:cNvCxnSpPr>
                <a:cxnSpLocks/>
                <a:stCxn id="56" idx="3"/>
                <a:endCxn id="69" idx="0"/>
              </p:cNvCxnSpPr>
              <p:nvPr/>
            </p:nvCxnSpPr>
            <p:spPr bwMode="auto">
              <a:xfrm flipH="1">
                <a:off x="9869197" y="4872113"/>
                <a:ext cx="2" cy="38021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7484A9AA-4408-4E67-967C-DAFB4B954296}"/>
                  </a:ext>
                </a:extLst>
              </p:cNvPr>
              <p:cNvGrpSpPr/>
              <p:nvPr/>
            </p:nvGrpSpPr>
            <p:grpSpPr>
              <a:xfrm>
                <a:off x="486954" y="1088020"/>
                <a:ext cx="10555293" cy="5405377"/>
                <a:chOff x="577469" y="1246763"/>
                <a:chExt cx="9164186" cy="3085010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B19869A8-6895-4E8C-AAC0-7DBB9524D6D5}"/>
                    </a:ext>
                  </a:extLst>
                </p:cNvPr>
                <p:cNvGrpSpPr/>
                <p:nvPr/>
              </p:nvGrpSpPr>
              <p:grpSpPr>
                <a:xfrm>
                  <a:off x="577469" y="1246763"/>
                  <a:ext cx="9164186" cy="3085010"/>
                  <a:chOff x="506349" y="1150656"/>
                  <a:chExt cx="9164186" cy="3085010"/>
                </a:xfrm>
              </p:grpSpPr>
              <p:grpSp>
                <p:nvGrpSpPr>
                  <p:cNvPr id="12" name="Group 85">
                    <a:extLst>
                      <a:ext uri="{FF2B5EF4-FFF2-40B4-BE49-F238E27FC236}">
                        <a16:creationId xmlns:a16="http://schemas.microsoft.com/office/drawing/2014/main" id="{3ECCE57C-6E7B-4AA5-83DA-2F0396A919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6349" y="2027301"/>
                    <a:ext cx="9164186" cy="2208365"/>
                    <a:chOff x="76199" y="219997"/>
                    <a:chExt cx="7886609" cy="2979693"/>
                  </a:xfrm>
                </p:grpSpPr>
                <p:sp>
                  <p:nvSpPr>
                    <p:cNvPr id="13" name="Rectangle 5">
                      <a:extLst>
                        <a:ext uri="{FF2B5EF4-FFF2-40B4-BE49-F238E27FC236}">
                          <a16:creationId xmlns:a16="http://schemas.microsoft.com/office/drawing/2014/main" id="{3BEE673A-8476-49CE-AF76-0E1D88787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2066" y="219997"/>
                      <a:ext cx="1751341" cy="380350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Throwable</a:t>
                      </a:r>
                    </a:p>
                  </p:txBody>
                </p:sp>
                <p:grpSp>
                  <p:nvGrpSpPr>
                    <p:cNvPr id="14" name="Group 10">
                      <a:extLst>
                        <a:ext uri="{FF2B5EF4-FFF2-40B4-BE49-F238E27FC236}">
                          <a16:creationId xmlns:a16="http://schemas.microsoft.com/office/drawing/2014/main" id="{4454F362-4298-4721-9935-6FCBA5B6331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1500" y="600997"/>
                      <a:ext cx="152400" cy="457200"/>
                      <a:chOff x="3429000" y="2057400"/>
                      <a:chExt cx="152400" cy="914400"/>
                    </a:xfrm>
                  </p:grpSpPr>
                  <p:sp>
                    <p:nvSpPr>
                      <p:cNvPr id="60" name="Isosceles Triangle 52">
                        <a:extLst>
                          <a:ext uri="{FF2B5EF4-FFF2-40B4-BE49-F238E27FC236}">
                            <a16:creationId xmlns:a16="http://schemas.microsoft.com/office/drawing/2014/main" id="{916C2FD5-65A1-4AC2-93D5-60AB3DB14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542" y="2056100"/>
                        <a:ext cx="151390" cy="228552"/>
                      </a:xfrm>
                      <a:prstGeom prst="triangl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eaLnBrk="0" hangingPunct="0">
                          <a:buFontTx/>
                          <a:buNone/>
                          <a:defRPr/>
                        </a:pPr>
                        <a:endParaRPr lang="en-US" b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endParaRPr>
                      </a:p>
                    </p:txBody>
                  </p:sp>
                  <p:cxnSp>
                    <p:nvCxnSpPr>
                      <p:cNvPr id="61" name="Straight Connector 53">
                        <a:extLst>
                          <a:ext uri="{FF2B5EF4-FFF2-40B4-BE49-F238E27FC236}">
                            <a16:creationId xmlns:a16="http://schemas.microsoft.com/office/drawing/2014/main" id="{B5F1DA55-A132-4748-98A1-174D66DC34A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06034" y="2284652"/>
                        <a:ext cx="0" cy="685652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Straight Connector 7">
                      <a:extLst>
                        <a:ext uri="{FF2B5EF4-FFF2-40B4-BE49-F238E27FC236}">
                          <a16:creationId xmlns:a16="http://schemas.microsoft.com/office/drawing/2014/main" id="{D506EA5E-6009-402E-B9A6-341F813F450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52641" y="1065978"/>
                      <a:ext cx="5333700" cy="0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8">
                      <a:extLst>
                        <a:ext uri="{FF2B5EF4-FFF2-40B4-BE49-F238E27FC236}">
                          <a16:creationId xmlns:a16="http://schemas.microsoft.com/office/drawing/2014/main" id="{8D54C815-756B-44EC-8D75-DA7A93EABC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52641" y="1065978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9">
                      <a:extLst>
                        <a:ext uri="{FF2B5EF4-FFF2-40B4-BE49-F238E27FC236}">
                          <a16:creationId xmlns:a16="http://schemas.microsoft.com/office/drawing/2014/main" id="{2A821A6C-D1D5-489F-9EEE-846E19D0AC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89528" y="1065978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Rectangle 10">
                      <a:extLst>
                        <a:ext uri="{FF2B5EF4-FFF2-40B4-BE49-F238E27FC236}">
                          <a16:creationId xmlns:a16="http://schemas.microsoft.com/office/drawing/2014/main" id="{5588332C-4C2D-4A8F-8BB0-0E84ACDFB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174" y="1451444"/>
                      <a:ext cx="1752934" cy="380350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Exception</a:t>
                      </a:r>
                    </a:p>
                  </p:txBody>
                </p:sp>
                <p:grpSp>
                  <p:nvGrpSpPr>
                    <p:cNvPr id="19" name="Group 17">
                      <a:extLst>
                        <a:ext uri="{FF2B5EF4-FFF2-40B4-BE49-F238E27FC236}">
                          <a16:creationId xmlns:a16="http://schemas.microsoft.com/office/drawing/2014/main" id="{C89C9426-0C80-4748-B03B-97A3856EAF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6400" y="1832487"/>
                      <a:ext cx="152400" cy="457200"/>
                      <a:chOff x="3429000" y="2057400"/>
                      <a:chExt cx="152400" cy="914400"/>
                    </a:xfrm>
                  </p:grpSpPr>
                  <p:sp>
                    <p:nvSpPr>
                      <p:cNvPr id="58" name="Isosceles Triangle 50">
                        <a:extLst>
                          <a:ext uri="{FF2B5EF4-FFF2-40B4-BE49-F238E27FC236}">
                            <a16:creationId xmlns:a16="http://schemas.microsoft.com/office/drawing/2014/main" id="{FB1241F1-0687-4461-AC97-3046901AC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8749" y="2056014"/>
                        <a:ext cx="152983" cy="228552"/>
                      </a:xfrm>
                      <a:prstGeom prst="triangl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eaLnBrk="0" hangingPunct="0">
                          <a:buFontTx/>
                          <a:buNone/>
                          <a:defRPr/>
                        </a:pPr>
                        <a:endParaRPr lang="en-US" b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endParaRPr>
                      </a:p>
                    </p:txBody>
                  </p:sp>
                  <p:cxnSp>
                    <p:nvCxnSpPr>
                      <p:cNvPr id="59" name="Straight Connector 51">
                        <a:extLst>
                          <a:ext uri="{FF2B5EF4-FFF2-40B4-BE49-F238E27FC236}">
                            <a16:creationId xmlns:a16="http://schemas.microsoft.com/office/drawing/2014/main" id="{A2776883-DE4E-451E-9674-2BB6252F52F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05241" y="2284566"/>
                        <a:ext cx="0" cy="685652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 12">
                      <a:extLst>
                        <a:ext uri="{FF2B5EF4-FFF2-40B4-BE49-F238E27FC236}">
                          <a16:creationId xmlns:a16="http://schemas.microsoft.com/office/drawing/2014/main" id="{E028CBA7-A9ED-4520-9CF1-776DC406D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9874" y="1454856"/>
                      <a:ext cx="1752934" cy="382056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Error</a:t>
                      </a:r>
                    </a:p>
                  </p:txBody>
                </p:sp>
                <p:sp>
                  <p:nvSpPr>
                    <p:cNvPr id="56" name="Isosceles Triangle 48">
                      <a:extLst>
                        <a:ext uri="{FF2B5EF4-FFF2-40B4-BE49-F238E27FC236}">
                          <a16:creationId xmlns:a16="http://schemas.microsoft.com/office/drawing/2014/main" id="{E155D19D-8F72-4184-923A-CE6DE248E8E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09849" y="1836911"/>
                      <a:ext cx="152983" cy="114274"/>
                    </a:xfrm>
                    <a:prstGeom prst="triangl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endParaRPr lang="en-US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  <p:cxnSp>
                  <p:nvCxnSpPr>
                    <p:cNvPr id="22" name="Straight Connector 14">
                      <a:extLst>
                        <a:ext uri="{FF2B5EF4-FFF2-40B4-BE49-F238E27FC236}">
                          <a16:creationId xmlns:a16="http://schemas.microsoft.com/office/drawing/2014/main" id="{95A85441-CC85-4962-B910-7C6E9F3C7A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6860" y="2285485"/>
                      <a:ext cx="2391957" cy="3411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15">
                      <a:extLst>
                        <a:ext uri="{FF2B5EF4-FFF2-40B4-BE49-F238E27FC236}">
                          <a16:creationId xmlns:a16="http://schemas.microsoft.com/office/drawing/2014/main" id="{AD0FBD87-3680-4008-BE11-3C19149E1E4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6860" y="2288896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16">
                      <a:extLst>
                        <a:ext uri="{FF2B5EF4-FFF2-40B4-BE49-F238E27FC236}">
                          <a16:creationId xmlns:a16="http://schemas.microsoft.com/office/drawing/2014/main" id="{61D9FFD9-81D3-414B-8E74-D46EF60D9D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98818" y="2288896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Rectangle 17">
                      <a:extLst>
                        <a:ext uri="{FF2B5EF4-FFF2-40B4-BE49-F238E27FC236}">
                          <a16:creationId xmlns:a16="http://schemas.microsoft.com/office/drawing/2014/main" id="{98DDF59A-0711-4736-B78D-525C8C004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99" y="2670952"/>
                      <a:ext cx="2057307" cy="528738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b="1" dirty="0" err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RuntimeException</a:t>
                      </a:r>
                      <a:endParaRPr lang="en-US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  <p:sp>
                  <p:nvSpPr>
                    <p:cNvPr id="27" name="Rectangle 19">
                      <a:extLst>
                        <a:ext uri="{FF2B5EF4-FFF2-40B4-BE49-F238E27FC236}">
                          <a16:creationId xmlns:a16="http://schemas.microsoft.com/office/drawing/2014/main" id="{779CF9F9-17DC-4428-84E6-487133528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2308" y="2670952"/>
                      <a:ext cx="1483619" cy="528738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b="1" dirty="0" err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IOException</a:t>
                      </a:r>
                      <a:endParaRPr lang="en-US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</p:grpSp>
              <p:sp>
                <p:nvSpPr>
                  <p:cNvPr id="62" name="Rectangle 5">
                    <a:extLst>
                      <a:ext uri="{FF2B5EF4-FFF2-40B4-BE49-F238E27FC236}">
                        <a16:creationId xmlns:a16="http://schemas.microsoft.com/office/drawing/2014/main" id="{057329C9-03E6-415C-A75D-7920814CA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77717" y="1150656"/>
                    <a:ext cx="2035046" cy="281892"/>
                  </a:xfrm>
                  <a:prstGeom prst="rect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buFontTx/>
                      <a:buNone/>
                      <a:defRPr/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rPr>
                      <a:t>Object</a:t>
                    </a:r>
                    <a:endParaRPr lang="en-US" sz="2400" b="1" dirty="0">
                      <a:solidFill>
                        <a:srgbClr val="FF0000"/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</a:endParaRPr>
                  </a:p>
                </p:txBody>
              </p:sp>
            </p:grpSp>
            <p:sp>
              <p:nvSpPr>
                <p:cNvPr id="67" name="Isosceles Triangle 52">
                  <a:extLst>
                    <a:ext uri="{FF2B5EF4-FFF2-40B4-BE49-F238E27FC236}">
                      <a16:creationId xmlns:a16="http://schemas.microsoft.com/office/drawing/2014/main" id="{E7F16FA1-4EA2-4BEF-8EF9-9DE4D52E7A3B}"/>
                    </a:ext>
                  </a:extLst>
                </p:cNvPr>
                <p:cNvSpPr/>
                <p:nvPr/>
              </p:nvSpPr>
              <p:spPr bwMode="auto">
                <a:xfrm>
                  <a:off x="5577722" y="1541296"/>
                  <a:ext cx="175914" cy="84694"/>
                </a:xfrm>
                <a:prstGeom prst="triangl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buFontTx/>
                    <a:buNone/>
                    <a:defRPr/>
                  </a:pPr>
                  <a:endParaRPr lang="en-US" b="1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</a:endParaRPr>
                </a:p>
              </p:txBody>
            </p:sp>
            <p:sp>
              <p:nvSpPr>
                <p:cNvPr id="69" name="Rectangle 19">
                  <a:extLst>
                    <a:ext uri="{FF2B5EF4-FFF2-40B4-BE49-F238E27FC236}">
                      <a16:creationId xmlns:a16="http://schemas.microsoft.com/office/drawing/2014/main" id="{A58AA0B0-9AE6-4D89-B9C2-F4259AE61184}"/>
                    </a:ext>
                  </a:extLst>
                </p:cNvPr>
                <p:cNvSpPr/>
                <p:nvPr/>
              </p:nvSpPr>
              <p:spPr bwMode="auto">
                <a:xfrm>
                  <a:off x="7861227" y="3623456"/>
                  <a:ext cx="1723955" cy="391868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buFontTx/>
                    <a:buNone/>
                    <a:defRPr/>
                  </a:pPr>
                  <a:r>
                    <a:rPr lang="en-US" b="1" dirty="0"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</a:rPr>
                    <a:t>…</a:t>
                  </a:r>
                </a:p>
              </p:txBody>
            </p:sp>
          </p:grpSp>
        </p:grpSp>
      </p:grpSp>
      <p:pic>
        <p:nvPicPr>
          <p:cNvPr id="76" name="图形 75" descr="学习图标">
            <a:extLst>
              <a:ext uri="{FF2B5EF4-FFF2-40B4-BE49-F238E27FC236}">
                <a16:creationId xmlns:a16="http://schemas.microsoft.com/office/drawing/2014/main" id="{26AF2C47-6BA4-42DD-96E3-4AA52EF2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823358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8B7670-EFC9-47CA-B520-44AB2C1B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79" y="2305829"/>
            <a:ext cx="7879763" cy="3901778"/>
          </a:xfrm>
          <a:prstGeom prst="rect">
            <a:avLst/>
          </a:prstGeom>
        </p:spPr>
      </p:pic>
      <p:pic>
        <p:nvPicPr>
          <p:cNvPr id="57" name="图形 56" descr="学习图标">
            <a:extLst>
              <a:ext uri="{FF2B5EF4-FFF2-40B4-BE49-F238E27FC236}">
                <a16:creationId xmlns:a16="http://schemas.microsoft.com/office/drawing/2014/main" id="{F96FEB21-AADF-4065-89AD-510B1185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823358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197996-AF70-4234-9C07-D3BDE3EB8DFE}"/>
              </a:ext>
            </a:extLst>
          </p:cNvPr>
          <p:cNvSpPr txBox="1"/>
          <p:nvPr/>
        </p:nvSpPr>
        <p:spPr>
          <a:xfrm>
            <a:off x="2227317" y="2183780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      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中的异常有三种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层次的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意思</a:t>
            </a:r>
            <a:endParaRPr lang="zh-CN" altLang="en-US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12E26A-8209-4DEF-A667-AE3975D780C2}"/>
              </a:ext>
            </a:extLst>
          </p:cNvPr>
          <p:cNvSpPr/>
          <p:nvPr/>
        </p:nvSpPr>
        <p:spPr>
          <a:xfrm>
            <a:off x="7048125" y="3746790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广义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F130AB2-5BEF-4E7A-B0FD-01CDB19743EC}"/>
              </a:ext>
            </a:extLst>
          </p:cNvPr>
          <p:cNvSpPr/>
          <p:nvPr/>
        </p:nvSpPr>
        <p:spPr>
          <a:xfrm>
            <a:off x="4390359" y="4759259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狭义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E632777-7529-4EA5-A721-2AD81815804A}"/>
              </a:ext>
            </a:extLst>
          </p:cNvPr>
          <p:cNvGrpSpPr/>
          <p:nvPr/>
        </p:nvGrpSpPr>
        <p:grpSpPr>
          <a:xfrm>
            <a:off x="1685834" y="2936408"/>
            <a:ext cx="8047445" cy="3513609"/>
            <a:chOff x="486954" y="1088020"/>
            <a:chExt cx="10555293" cy="5405377"/>
          </a:xfrm>
        </p:grpSpPr>
        <p:cxnSp>
          <p:nvCxnSpPr>
            <p:cNvPr id="63" name="Straight Connector 53">
              <a:extLst>
                <a:ext uri="{FF2B5EF4-FFF2-40B4-BE49-F238E27FC236}">
                  <a16:creationId xmlns:a16="http://schemas.microsoft.com/office/drawing/2014/main" id="{D1AE5B1F-BB50-488A-BE4F-28F1A9A55532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 bwMode="auto">
            <a:xfrm>
              <a:off x="6348329" y="1581935"/>
              <a:ext cx="2795" cy="104209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84CAB2F-882E-43C6-9CD6-97B2A92C5187}"/>
                </a:ext>
              </a:extLst>
            </p:cNvPr>
            <p:cNvGrpSpPr/>
            <p:nvPr/>
          </p:nvGrpSpPr>
          <p:grpSpPr>
            <a:xfrm>
              <a:off x="486954" y="1088020"/>
              <a:ext cx="10555293" cy="5405377"/>
              <a:chOff x="486954" y="1088020"/>
              <a:chExt cx="10555293" cy="5405377"/>
            </a:xfrm>
          </p:grpSpPr>
          <p:cxnSp>
            <p:nvCxnSpPr>
              <p:cNvPr id="65" name="Straight Connector 53">
                <a:extLst>
                  <a:ext uri="{FF2B5EF4-FFF2-40B4-BE49-F238E27FC236}">
                    <a16:creationId xmlns:a16="http://schemas.microsoft.com/office/drawing/2014/main" id="{9DC8F860-6BEF-454B-B5FE-183D709FB230}"/>
                  </a:ext>
                </a:extLst>
              </p:cNvPr>
              <p:cNvCxnSpPr>
                <a:cxnSpLocks/>
                <a:stCxn id="80" idx="3"/>
                <a:endCxn id="69" idx="0"/>
              </p:cNvCxnSpPr>
              <p:nvPr/>
            </p:nvCxnSpPr>
            <p:spPr bwMode="auto">
              <a:xfrm flipH="1">
                <a:off x="9869197" y="4872113"/>
                <a:ext cx="2" cy="38021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17D4FBE-2FC7-48FF-A866-D66E026677C5}"/>
                  </a:ext>
                </a:extLst>
              </p:cNvPr>
              <p:cNvGrpSpPr/>
              <p:nvPr/>
            </p:nvGrpSpPr>
            <p:grpSpPr>
              <a:xfrm>
                <a:off x="486954" y="1088020"/>
                <a:ext cx="10555293" cy="5405377"/>
                <a:chOff x="577469" y="1246763"/>
                <a:chExt cx="9164186" cy="3085010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007E274A-D169-4CA7-AF46-58816C79248A}"/>
                    </a:ext>
                  </a:extLst>
                </p:cNvPr>
                <p:cNvGrpSpPr/>
                <p:nvPr/>
              </p:nvGrpSpPr>
              <p:grpSpPr>
                <a:xfrm>
                  <a:off x="577469" y="1246763"/>
                  <a:ext cx="9164186" cy="3085010"/>
                  <a:chOff x="506349" y="1150656"/>
                  <a:chExt cx="9164186" cy="3085010"/>
                </a:xfrm>
              </p:grpSpPr>
              <p:grpSp>
                <p:nvGrpSpPr>
                  <p:cNvPr id="70" name="Group 85">
                    <a:extLst>
                      <a:ext uri="{FF2B5EF4-FFF2-40B4-BE49-F238E27FC236}">
                        <a16:creationId xmlns:a16="http://schemas.microsoft.com/office/drawing/2014/main" id="{3D09955E-13D6-4AFD-BC39-789C733103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6349" y="2027301"/>
                    <a:ext cx="9164186" cy="2208365"/>
                    <a:chOff x="76199" y="219997"/>
                    <a:chExt cx="7886609" cy="2979693"/>
                  </a:xfrm>
                </p:grpSpPr>
                <p:sp>
                  <p:nvSpPr>
                    <p:cNvPr id="72" name="Rectangle 5">
                      <a:extLst>
                        <a:ext uri="{FF2B5EF4-FFF2-40B4-BE49-F238E27FC236}">
                          <a16:creationId xmlns:a16="http://schemas.microsoft.com/office/drawing/2014/main" id="{C69B8699-7BCA-4A2A-A264-2A26E0612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2066" y="219997"/>
                      <a:ext cx="1751341" cy="380350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Throwable</a:t>
                      </a:r>
                    </a:p>
                  </p:txBody>
                </p:sp>
                <p:grpSp>
                  <p:nvGrpSpPr>
                    <p:cNvPr id="73" name="Group 10">
                      <a:extLst>
                        <a:ext uri="{FF2B5EF4-FFF2-40B4-BE49-F238E27FC236}">
                          <a16:creationId xmlns:a16="http://schemas.microsoft.com/office/drawing/2014/main" id="{DA895720-53C1-4425-B9DE-3C2BF4ED625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1500" y="600997"/>
                      <a:ext cx="152400" cy="457200"/>
                      <a:chOff x="3429000" y="2057400"/>
                      <a:chExt cx="152400" cy="914400"/>
                    </a:xfrm>
                  </p:grpSpPr>
                  <p:sp>
                    <p:nvSpPr>
                      <p:cNvPr id="88" name="Isosceles Triangle 52">
                        <a:extLst>
                          <a:ext uri="{FF2B5EF4-FFF2-40B4-BE49-F238E27FC236}">
                            <a16:creationId xmlns:a16="http://schemas.microsoft.com/office/drawing/2014/main" id="{3F57BB9A-089E-4026-B0E9-C0C894EC2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542" y="2056100"/>
                        <a:ext cx="151390" cy="228552"/>
                      </a:xfrm>
                      <a:prstGeom prst="triangl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eaLnBrk="0" hangingPunct="0">
                          <a:buFontTx/>
                          <a:buNone/>
                          <a:defRPr/>
                        </a:pPr>
                        <a:endParaRPr lang="en-US" sz="1200" b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endParaRPr>
                      </a:p>
                    </p:txBody>
                  </p:sp>
                  <p:cxnSp>
                    <p:nvCxnSpPr>
                      <p:cNvPr id="89" name="Straight Connector 53">
                        <a:extLst>
                          <a:ext uri="{FF2B5EF4-FFF2-40B4-BE49-F238E27FC236}">
                            <a16:creationId xmlns:a16="http://schemas.microsoft.com/office/drawing/2014/main" id="{B298DF8E-3E89-4CB3-A597-E5594A00CC9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06034" y="2284652"/>
                        <a:ext cx="0" cy="685652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4" name="Straight Connector 7">
                      <a:extLst>
                        <a:ext uri="{FF2B5EF4-FFF2-40B4-BE49-F238E27FC236}">
                          <a16:creationId xmlns:a16="http://schemas.microsoft.com/office/drawing/2014/main" id="{54380234-25ED-47C3-A373-5DC1977AC69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52641" y="1065978"/>
                      <a:ext cx="5333700" cy="0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8">
                      <a:extLst>
                        <a:ext uri="{FF2B5EF4-FFF2-40B4-BE49-F238E27FC236}">
                          <a16:creationId xmlns:a16="http://schemas.microsoft.com/office/drawing/2014/main" id="{0B4412EC-A96E-4660-AC08-77DE8AF359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52641" y="1065978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9">
                      <a:extLst>
                        <a:ext uri="{FF2B5EF4-FFF2-40B4-BE49-F238E27FC236}">
                          <a16:creationId xmlns:a16="http://schemas.microsoft.com/office/drawing/2014/main" id="{E90B76E2-9372-4645-8A30-7F71E8CBC9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89528" y="1065978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 10">
                      <a:extLst>
                        <a:ext uri="{FF2B5EF4-FFF2-40B4-BE49-F238E27FC236}">
                          <a16:creationId xmlns:a16="http://schemas.microsoft.com/office/drawing/2014/main" id="{B43A2A57-D410-4BB7-B676-70ABD96819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174" y="1451444"/>
                      <a:ext cx="1752934" cy="380350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Exception</a:t>
                      </a:r>
                    </a:p>
                  </p:txBody>
                </p:sp>
                <p:grpSp>
                  <p:nvGrpSpPr>
                    <p:cNvPr id="78" name="Group 17">
                      <a:extLst>
                        <a:ext uri="{FF2B5EF4-FFF2-40B4-BE49-F238E27FC236}">
                          <a16:creationId xmlns:a16="http://schemas.microsoft.com/office/drawing/2014/main" id="{4F0D23FC-30E7-4934-A8B2-5F8FFB21FB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6400" y="1832487"/>
                      <a:ext cx="152400" cy="457200"/>
                      <a:chOff x="3429000" y="2057400"/>
                      <a:chExt cx="152400" cy="914400"/>
                    </a:xfrm>
                  </p:grpSpPr>
                  <p:sp>
                    <p:nvSpPr>
                      <p:cNvPr id="86" name="Isosceles Triangle 50">
                        <a:extLst>
                          <a:ext uri="{FF2B5EF4-FFF2-40B4-BE49-F238E27FC236}">
                            <a16:creationId xmlns:a16="http://schemas.microsoft.com/office/drawing/2014/main" id="{4752819D-8E1D-4521-8548-CBA2C9366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8749" y="2056014"/>
                        <a:ext cx="152983" cy="228552"/>
                      </a:xfrm>
                      <a:prstGeom prst="triangl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anchor="ctr"/>
                      <a:lstStyle/>
                      <a:p>
                        <a:pPr algn="ctr" eaLnBrk="0" hangingPunct="0">
                          <a:buFontTx/>
                          <a:buNone/>
                          <a:defRPr/>
                        </a:pPr>
                        <a:endParaRPr lang="en-US" sz="1200" b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endParaRPr>
                      </a:p>
                    </p:txBody>
                  </p:sp>
                  <p:cxnSp>
                    <p:nvCxnSpPr>
                      <p:cNvPr id="87" name="Straight Connector 51">
                        <a:extLst>
                          <a:ext uri="{FF2B5EF4-FFF2-40B4-BE49-F238E27FC236}">
                            <a16:creationId xmlns:a16="http://schemas.microsoft.com/office/drawing/2014/main" id="{0F10AFE3-D9BA-453E-BEE9-3783348445F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05241" y="2284566"/>
                        <a:ext cx="0" cy="685652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9" name="Rectangle 12">
                      <a:extLst>
                        <a:ext uri="{FF2B5EF4-FFF2-40B4-BE49-F238E27FC236}">
                          <a16:creationId xmlns:a16="http://schemas.microsoft.com/office/drawing/2014/main" id="{2DA7CCC1-7FD6-4C9C-9F65-FC1ACB9C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9874" y="1454856"/>
                      <a:ext cx="1752934" cy="382056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Error</a:t>
                      </a:r>
                    </a:p>
                  </p:txBody>
                </p:sp>
                <p:sp>
                  <p:nvSpPr>
                    <p:cNvPr id="80" name="Isosceles Triangle 48">
                      <a:extLst>
                        <a:ext uri="{FF2B5EF4-FFF2-40B4-BE49-F238E27FC236}">
                          <a16:creationId xmlns:a16="http://schemas.microsoft.com/office/drawing/2014/main" id="{08CCB982-35BD-4309-A8A4-DDF10A5064F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009849" y="1836911"/>
                      <a:ext cx="152983" cy="114274"/>
                    </a:xfrm>
                    <a:prstGeom prst="triangl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endParaRPr lang="en-US" sz="1200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  <p:cxnSp>
                  <p:nvCxnSpPr>
                    <p:cNvPr id="81" name="Straight Connector 14">
                      <a:extLst>
                        <a:ext uri="{FF2B5EF4-FFF2-40B4-BE49-F238E27FC236}">
                          <a16:creationId xmlns:a16="http://schemas.microsoft.com/office/drawing/2014/main" id="{D99CD9CA-8B19-4260-8E6A-BE1CE50323F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06860" y="2285485"/>
                      <a:ext cx="2391957" cy="3411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15">
                      <a:extLst>
                        <a:ext uri="{FF2B5EF4-FFF2-40B4-BE49-F238E27FC236}">
                          <a16:creationId xmlns:a16="http://schemas.microsoft.com/office/drawing/2014/main" id="{F953FD23-A7BA-403A-9749-66E8BAEC0A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6860" y="2288896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16">
                      <a:extLst>
                        <a:ext uri="{FF2B5EF4-FFF2-40B4-BE49-F238E27FC236}">
                          <a16:creationId xmlns:a16="http://schemas.microsoft.com/office/drawing/2014/main" id="{C3BD9BF6-BA04-45AC-8105-713BEA3138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998818" y="2288896"/>
                      <a:ext cx="0" cy="382056"/>
                    </a:xfrm>
                    <a:prstGeom prst="line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Rectangle 17">
                      <a:extLst>
                        <a:ext uri="{FF2B5EF4-FFF2-40B4-BE49-F238E27FC236}">
                          <a16:creationId xmlns:a16="http://schemas.microsoft.com/office/drawing/2014/main" id="{D33627CD-D3CF-4200-8BC6-C126A20CE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99" y="2670952"/>
                      <a:ext cx="2057307" cy="528738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1200" b="1" dirty="0" err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RuntimeException</a:t>
                      </a:r>
                      <a:endParaRPr lang="en-US" sz="1200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  <p:sp>
                  <p:nvSpPr>
                    <p:cNvPr id="85" name="Rectangle 19">
                      <a:extLst>
                        <a:ext uri="{FF2B5EF4-FFF2-40B4-BE49-F238E27FC236}">
                          <a16:creationId xmlns:a16="http://schemas.microsoft.com/office/drawing/2014/main" id="{4D991555-F381-4816-A747-AF7CC4A3C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2308" y="2670952"/>
                      <a:ext cx="1483619" cy="528738"/>
                    </a:xfrm>
                    <a:prstGeom prst="rect">
                      <a:avLst/>
                    </a:prstGeom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 eaLnBrk="0" hangingPunct="0">
                        <a:buFontTx/>
                        <a:buNone/>
                        <a:defRPr/>
                      </a:pPr>
                      <a:r>
                        <a:rPr lang="en-US" sz="1200" b="1" dirty="0" err="1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IOException</a:t>
                      </a:r>
                      <a:endParaRPr lang="en-US" sz="1200" b="1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p:txBody>
                </p:sp>
              </p:grpSp>
              <p:sp>
                <p:nvSpPr>
                  <p:cNvPr id="71" name="Rectangle 5">
                    <a:extLst>
                      <a:ext uri="{FF2B5EF4-FFF2-40B4-BE49-F238E27FC236}">
                        <a16:creationId xmlns:a16="http://schemas.microsoft.com/office/drawing/2014/main" id="{F63E7CCC-1225-4D38-A81C-F01D3735B6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77717" y="1150656"/>
                    <a:ext cx="2035046" cy="281892"/>
                  </a:xfrm>
                  <a:prstGeom prst="rect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buFontTx/>
                      <a:buNone/>
                      <a:defRPr/>
                    </a:pPr>
                    <a:r>
                      <a:rPr lang="en-US" altLang="zh-CN" sz="1600" b="1" dirty="0">
                        <a:solidFill>
                          <a:srgbClr val="FF0000"/>
                        </a:solidFill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rPr>
                      <a:t>Object</a:t>
                    </a:r>
                    <a:endParaRPr lang="en-US" sz="1600" b="1" dirty="0">
                      <a:solidFill>
                        <a:srgbClr val="FF0000"/>
                      </a:solidFill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</a:endParaRPr>
                  </a:p>
                </p:txBody>
              </p:sp>
            </p:grpSp>
            <p:sp>
              <p:nvSpPr>
                <p:cNvPr id="68" name="Isosceles Triangle 52">
                  <a:extLst>
                    <a:ext uri="{FF2B5EF4-FFF2-40B4-BE49-F238E27FC236}">
                      <a16:creationId xmlns:a16="http://schemas.microsoft.com/office/drawing/2014/main" id="{E6AAC5CE-75EB-4151-8208-985552B3960B}"/>
                    </a:ext>
                  </a:extLst>
                </p:cNvPr>
                <p:cNvSpPr/>
                <p:nvPr/>
              </p:nvSpPr>
              <p:spPr bwMode="auto">
                <a:xfrm>
                  <a:off x="5577722" y="1541296"/>
                  <a:ext cx="175914" cy="84694"/>
                </a:xfrm>
                <a:prstGeom prst="triangl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buFontTx/>
                    <a:buNone/>
                    <a:defRPr/>
                  </a:pPr>
                  <a:endParaRPr lang="en-US" sz="1200" b="1"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</a:endParaRPr>
                </a:p>
              </p:txBody>
            </p:sp>
            <p:sp>
              <p:nvSpPr>
                <p:cNvPr id="69" name="Rectangle 19">
                  <a:extLst>
                    <a:ext uri="{FF2B5EF4-FFF2-40B4-BE49-F238E27FC236}">
                      <a16:creationId xmlns:a16="http://schemas.microsoft.com/office/drawing/2014/main" id="{EA154C26-ED5D-41AA-B854-297767851BDC}"/>
                    </a:ext>
                  </a:extLst>
                </p:cNvPr>
                <p:cNvSpPr/>
                <p:nvPr/>
              </p:nvSpPr>
              <p:spPr bwMode="auto">
                <a:xfrm>
                  <a:off x="7861227" y="3623456"/>
                  <a:ext cx="1723955" cy="391868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buFontTx/>
                    <a:buNone/>
                    <a:defRPr/>
                  </a:pPr>
                  <a:r>
                    <a:rPr lang="en-US" sz="1200" b="1" dirty="0">
                      <a:latin typeface="OPPOSans M" panose="00020600040101010101" pitchFamily="18" charset="-122"/>
                      <a:ea typeface="OPPOSans M" panose="00020600040101010101" pitchFamily="18" charset="-122"/>
                      <a:cs typeface="OPPOSans M" panose="00020600040101010101" pitchFamily="18" charset="-122"/>
                    </a:rPr>
                    <a:t>…</a:t>
                  </a:r>
                </a:p>
              </p:txBody>
            </p:sp>
          </p:grp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88C2090B-DF93-45C6-9B3A-600A20D1FEED}"/>
              </a:ext>
            </a:extLst>
          </p:cNvPr>
          <p:cNvSpPr/>
          <p:nvPr/>
        </p:nvSpPr>
        <p:spPr>
          <a:xfrm>
            <a:off x="393449" y="5842141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狭义</a:t>
            </a:r>
          </a:p>
        </p:txBody>
      </p:sp>
      <p:pic>
        <p:nvPicPr>
          <p:cNvPr id="91" name="图形 90" descr="学习图标">
            <a:extLst>
              <a:ext uri="{FF2B5EF4-FFF2-40B4-BE49-F238E27FC236}">
                <a16:creationId xmlns:a16="http://schemas.microsoft.com/office/drawing/2014/main" id="{C45C545A-8E04-4AA8-A41D-EAB04A4B2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Error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形 2" descr="剪切板图标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9" name="文本占位符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0" name="文本占位符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Runtime</a:t>
            </a:r>
          </a:p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5E1A6B7-BBBD-4744-B501-C367A3AA26DF}"/>
              </a:ext>
            </a:extLst>
          </p:cNvPr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3571341014"/>
              </p:ext>
            </p:extLst>
          </p:nvPr>
        </p:nvGraphicFramePr>
        <p:xfrm>
          <a:off x="0" y="2014536"/>
          <a:ext cx="12192000" cy="3634423"/>
        </p:xfrm>
        <a:graphic>
          <a:graphicData uri="http://schemas.openxmlformats.org/drawingml/2006/table">
            <a:tbl>
              <a:tblPr firstCol="1" bandRow="1">
                <a:tableStyleId>{125E5076-3810-47DD-B79F-674D7AD40C01}</a:tableStyleId>
              </a:tblPr>
              <a:tblGrid>
                <a:gridCol w="1696720">
                  <a:extLst>
                    <a:ext uri="{9D8B030D-6E8A-4147-A177-3AD203B41FA5}">
                      <a16:colId xmlns:a16="http://schemas.microsoft.com/office/drawing/2014/main" val="55501787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844462388"/>
                    </a:ext>
                  </a:extLst>
                </a:gridCol>
                <a:gridCol w="3332480">
                  <a:extLst>
                    <a:ext uri="{9D8B030D-6E8A-4147-A177-3AD203B41FA5}">
                      <a16:colId xmlns:a16="http://schemas.microsoft.com/office/drawing/2014/main" val="23234962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450429096"/>
                    </a:ext>
                  </a:extLst>
                </a:gridCol>
              </a:tblGrid>
              <a:tr h="12366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可能起因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虚拟机抛出</a:t>
                      </a:r>
                      <a:endParaRPr lang="en-US" altLang="zh-CN" sz="3200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（可能是内部系统出错）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程序或外部环境引起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程序设计出错</a:t>
                      </a:r>
                    </a:p>
                    <a:p>
                      <a:pPr algn="ctr"/>
                      <a:endParaRPr lang="zh-CN" altLang="en-US" sz="3200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106004"/>
                  </a:ext>
                </a:extLst>
              </a:tr>
              <a:tr h="1161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处理方式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通知用户，尽可能稳妥地终止程序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程序捕获，处理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程序逻辑修正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4765"/>
                  </a:ext>
                </a:extLst>
              </a:tr>
              <a:tr h="12366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是否需要检查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×</a:t>
                      </a:r>
                      <a:endParaRPr lang="zh-CN" altLang="en-US" sz="6000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dirty="0">
                          <a:solidFill>
                            <a:srgbClr val="FFFF00"/>
                          </a:solidFill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>
                          <a:latin typeface="OPPOSans M" panose="00020600040101010101" pitchFamily="18" charset="-122"/>
                          <a:ea typeface="OPPOSans M" panose="00020600040101010101" pitchFamily="18" charset="-122"/>
                          <a:cs typeface="OPPOSans M" panose="00020600040101010101" pitchFamily="18" charset="-122"/>
                        </a:rPr>
                        <a:t>×</a:t>
                      </a:r>
                      <a:endParaRPr lang="zh-CN" altLang="en-US" sz="6000" dirty="0">
                        <a:latin typeface="OPPOSans M" panose="00020600040101010101" pitchFamily="18" charset="-122"/>
                        <a:ea typeface="OPPOSans M" panose="00020600040101010101" pitchFamily="18" charset="-122"/>
                        <a:cs typeface="OPPOSans M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6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AF49FB-C9A8-4F4B-BBB8-D16C9DA2A41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zh-CN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LinkageError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20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VirtualMachineError</a:t>
            </a:r>
            <a:endParaRPr lang="zh-CN" altLang="en-US" sz="20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39F9B-EBFF-43D2-80EB-62AB7D08568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ClassNotFoundException</a:t>
            </a:r>
            <a:endParaRPr lang="en-US" altLang="zh-CN" sz="16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IOException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B1A000B-4F0F-41E5-8B36-86C4AEE6EDF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72411" y="2103211"/>
            <a:ext cx="3060802" cy="3713162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ArithmeticException</a:t>
            </a:r>
            <a:endParaRPr lang="en-US" altLang="zh-CN" sz="20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18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NullPointerException</a:t>
            </a:r>
            <a:endParaRPr lang="en-US" altLang="zh-CN" sz="1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14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IndexOutOfBoundsException</a:t>
            </a:r>
            <a:endParaRPr lang="en-US" altLang="zh-CN" sz="1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1600" dirty="0" err="1">
                <a:latin typeface="+mj-ea"/>
                <a:ea typeface="+mj-ea"/>
                <a:cs typeface="OPPOSans M" panose="00020600040101010101" pitchFamily="18" charset="-122"/>
              </a:rPr>
              <a:t>IllegalArgumentException</a:t>
            </a:r>
            <a:endParaRPr lang="zh-CN" altLang="en-US" sz="1600" dirty="0">
              <a:latin typeface="+mj-ea"/>
              <a:ea typeface="+mj-ea"/>
              <a:cs typeface="OPPOSans M" panose="00020600040101010101" pitchFamily="18" charset="-122"/>
            </a:endParaRPr>
          </a:p>
        </p:txBody>
      </p:sp>
      <p:sp>
        <p:nvSpPr>
          <p:cNvPr id="8" name="标题 87">
            <a:extLst>
              <a:ext uri="{FF2B5EF4-FFF2-40B4-BE49-F238E27FC236}">
                <a16:creationId xmlns:a16="http://schemas.microsoft.com/office/drawing/2014/main" id="{EF9643C4-54D7-4981-A361-EC8EB7D5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/>
          <a:lstStyle/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Error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9" name="图形 8" descr="剪切板图标">
            <a:extLst>
              <a:ext uri="{FF2B5EF4-FFF2-40B4-BE49-F238E27FC236}">
                <a16:creationId xmlns:a16="http://schemas.microsoft.com/office/drawing/2014/main" id="{838A5CDA-B7FD-42B3-911F-EA99B693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10" name="文本占位符 88">
            <a:extLst>
              <a:ext uri="{FF2B5EF4-FFF2-40B4-BE49-F238E27FC236}">
                <a16:creationId xmlns:a16="http://schemas.microsoft.com/office/drawing/2014/main" id="{2E3A1686-E940-4AAA-A278-FACF3C05CD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/>
          <a:lstStyle/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1" name="文本占位符 89">
            <a:extLst>
              <a:ext uri="{FF2B5EF4-FFF2-40B4-BE49-F238E27FC236}">
                <a16:creationId xmlns:a16="http://schemas.microsoft.com/office/drawing/2014/main" id="{22276F46-E560-4081-9AC0-4C16F4659D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Runtime</a:t>
            </a:r>
          </a:p>
          <a:p>
            <a:pPr rtl="0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2DCB5-EF30-41EA-B92B-2E673C377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43" t="36893" r="27840" b="32039"/>
          <a:stretch/>
        </p:blipFill>
        <p:spPr>
          <a:xfrm>
            <a:off x="4782721" y="3959792"/>
            <a:ext cx="6610382" cy="26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823358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分类（按是否需要检查）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203017-65DF-4EDA-9646-18A09B6C8F5C}"/>
              </a:ext>
            </a:extLst>
          </p:cNvPr>
          <p:cNvSpPr txBox="1"/>
          <p:nvPr/>
        </p:nvSpPr>
        <p:spPr>
          <a:xfrm>
            <a:off x="872725" y="2331739"/>
            <a:ext cx="853543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）免检异常（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uncheck</a:t>
            </a:r>
            <a:r>
              <a:rPr lang="en-US" altLang="zh-CN" sz="3200" b="0" i="0" dirty="0">
                <a:solidFill>
                  <a:srgbClr val="FFFF00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ed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exception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en-US" altLang="zh-CN" sz="3200" b="0" i="0" dirty="0"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反映程序设计上不可恢复的逻辑错误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必须纠正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可能到处出现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——Java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不要求强制捕获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故得名</a:t>
            </a:r>
            <a:r>
              <a:rPr lang="zh-CN" altLang="en-US" sz="54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免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检异常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6A8FED-9DC0-4809-A4F4-D5C6A4D94901}"/>
              </a:ext>
            </a:extLst>
          </p:cNvPr>
          <p:cNvSpPr txBox="1"/>
          <p:nvPr/>
        </p:nvSpPr>
        <p:spPr>
          <a:xfrm>
            <a:off x="1190743" y="5687861"/>
            <a:ext cx="9810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思考：</a:t>
            </a:r>
            <a:r>
              <a:rPr lang="zh-CN" altLang="en-US" sz="3200" b="1" dirty="0">
                <a:solidFill>
                  <a:srgbClr val="EDCBFD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这一词形是</a:t>
            </a:r>
            <a:r>
              <a:rPr lang="zh-CN" alt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哪个时态的词形？</a:t>
            </a:r>
            <a:endParaRPr lang="en-US" altLang="zh-CN" sz="3200" b="1" dirty="0">
              <a:solidFill>
                <a:schemeClr val="accent5">
                  <a:lumMod val="40000"/>
                  <a:lumOff val="6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7" name="图形 36" descr="学习图标">
            <a:extLst>
              <a:ext uri="{FF2B5EF4-FFF2-40B4-BE49-F238E27FC236}">
                <a16:creationId xmlns:a16="http://schemas.microsoft.com/office/drawing/2014/main" id="{B81F4957-7AD4-43BF-9841-F35F1DA8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DB8A81-55BF-4188-9A7A-DB55DC0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55" y="5095875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823358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分类（按是否需要检查）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203017-65DF-4EDA-9646-18A09B6C8F5C}"/>
              </a:ext>
            </a:extLst>
          </p:cNvPr>
          <p:cNvSpPr txBox="1"/>
          <p:nvPr/>
        </p:nvSpPr>
        <p:spPr>
          <a:xfrm>
            <a:off x="872726" y="2331739"/>
            <a:ext cx="9713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必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检异常（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check</a:t>
            </a:r>
            <a:r>
              <a:rPr lang="en-US" altLang="zh-CN" sz="3200" b="0" i="0" dirty="0">
                <a:solidFill>
                  <a:srgbClr val="FFFF00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ed</a:t>
            </a:r>
            <a:r>
              <a:rPr lang="en-US" altLang="zh-CN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exception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en-US" altLang="zh-CN" sz="3200" b="0" i="0" dirty="0"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编译器会</a:t>
            </a:r>
            <a:r>
              <a:rPr lang="zh-CN" altLang="en-US" sz="48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强制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程序员检查这类异常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CE696FE6-6AB3-48B7-98A6-37187062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718CEFD-6D85-4D9E-A954-BD445717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/>
          <a:lstStyle/>
          <a:p>
            <a:pPr algn="ctr"/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二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使用异常处理</a:t>
            </a:r>
          </a:p>
        </p:txBody>
      </p:sp>
      <p:pic>
        <p:nvPicPr>
          <p:cNvPr id="9" name="图形 8" descr="学习图标">
            <a:extLst>
              <a:ext uri="{FF2B5EF4-FFF2-40B4-BE49-F238E27FC236}">
                <a16:creationId xmlns:a16="http://schemas.microsoft.com/office/drawing/2014/main" id="{B425CE71-326A-46D5-BD67-2EC2601E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8BA7FD-0194-43BD-95B6-741A7ADB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二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使用异常处理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8FDBEA0A-DE6B-4084-B386-548241C0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FE3FFB9-94D8-4FD0-BA1E-707CD3C7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39" y="927146"/>
            <a:ext cx="7271530" cy="914002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基本操作</a:t>
            </a:r>
          </a:p>
        </p:txBody>
      </p:sp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F525AD-E64C-4D53-AD6C-7E6027F5F026}"/>
              </a:ext>
            </a:extLst>
          </p:cNvPr>
          <p:cNvSpPr/>
          <p:nvPr/>
        </p:nvSpPr>
        <p:spPr>
          <a:xfrm>
            <a:off x="7243838" y="2455428"/>
            <a:ext cx="2062480" cy="7305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函数定义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51A598-6A74-47CA-B656-297918B4E66E}"/>
              </a:ext>
            </a:extLst>
          </p:cNvPr>
          <p:cNvSpPr/>
          <p:nvPr/>
        </p:nvSpPr>
        <p:spPr>
          <a:xfrm>
            <a:off x="7095283" y="3820800"/>
            <a:ext cx="4561114" cy="1014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声明异常：</a:t>
            </a:r>
            <a:r>
              <a:rPr lang="en-US" altLang="zh-CN" sz="3200" b="1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SoldOutException</a:t>
            </a:r>
            <a:endParaRPr lang="zh-CN" altLang="en-US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C1874E-4AFC-4CA3-95CE-CF3BBBD5C30C}"/>
              </a:ext>
            </a:extLst>
          </p:cNvPr>
          <p:cNvGrpSpPr/>
          <p:nvPr/>
        </p:nvGrpSpPr>
        <p:grpSpPr>
          <a:xfrm>
            <a:off x="923806" y="2276976"/>
            <a:ext cx="4932951" cy="1168243"/>
            <a:chOff x="923806" y="2276976"/>
            <a:chExt cx="4932951" cy="1168243"/>
          </a:xfrm>
        </p:grpSpPr>
        <p:pic>
          <p:nvPicPr>
            <p:cNvPr id="3" name="图形 2" descr="营销">
              <a:extLst>
                <a:ext uri="{FF2B5EF4-FFF2-40B4-BE49-F238E27FC236}">
                  <a16:creationId xmlns:a16="http://schemas.microsoft.com/office/drawing/2014/main" id="{8493240C-B34C-496D-BAFB-E68AB280D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3806" y="2531217"/>
              <a:ext cx="914002" cy="914002"/>
            </a:xfrm>
            <a:prstGeom prst="rect">
              <a:avLst/>
            </a:prstGeom>
          </p:spPr>
        </p:pic>
        <p:sp>
          <p:nvSpPr>
            <p:cNvPr id="12" name="对话气泡: 矩形 11">
              <a:extLst>
                <a:ext uri="{FF2B5EF4-FFF2-40B4-BE49-F238E27FC236}">
                  <a16:creationId xmlns:a16="http://schemas.microsoft.com/office/drawing/2014/main" id="{58141628-F78C-44FF-8E6E-A5DB6198730F}"/>
                </a:ext>
              </a:extLst>
            </p:cNvPr>
            <p:cNvSpPr/>
            <p:nvPr/>
          </p:nvSpPr>
          <p:spPr>
            <a:xfrm>
              <a:off x="2359597" y="2317838"/>
              <a:ext cx="3497160" cy="914002"/>
            </a:xfrm>
            <a:prstGeom prst="wedgeRectCallout">
              <a:avLst>
                <a:gd name="adj1" fmla="val -61912"/>
                <a:gd name="adj2" fmla="val 25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达子，帮我买包薯片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7EB0654-DB58-46C7-856E-10CA3F1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9382" y="2543621"/>
              <a:ext cx="402590" cy="40259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B312A7-DF21-4687-B297-592C28E092EA}"/>
                </a:ext>
              </a:extLst>
            </p:cNvPr>
            <p:cNvSpPr txBox="1"/>
            <p:nvPr/>
          </p:nvSpPr>
          <p:spPr>
            <a:xfrm>
              <a:off x="984656" y="22769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好哥们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2EAF7CC-250C-4745-9976-5B7D46349899}"/>
              </a:ext>
            </a:extLst>
          </p:cNvPr>
          <p:cNvGrpSpPr/>
          <p:nvPr/>
        </p:nvGrpSpPr>
        <p:grpSpPr>
          <a:xfrm>
            <a:off x="947817" y="3771834"/>
            <a:ext cx="5023603" cy="1095818"/>
            <a:chOff x="947817" y="3771834"/>
            <a:chExt cx="5023603" cy="1095818"/>
          </a:xfrm>
        </p:grpSpPr>
        <p:sp>
          <p:nvSpPr>
            <p:cNvPr id="15" name="对话气泡: 矩形 14">
              <a:extLst>
                <a:ext uri="{FF2B5EF4-FFF2-40B4-BE49-F238E27FC236}">
                  <a16:creationId xmlns:a16="http://schemas.microsoft.com/office/drawing/2014/main" id="{E65E74DA-11BD-42C9-91EA-0BCFB8BB6933}"/>
                </a:ext>
              </a:extLst>
            </p:cNvPr>
            <p:cNvSpPr/>
            <p:nvPr/>
          </p:nvSpPr>
          <p:spPr>
            <a:xfrm>
              <a:off x="2359597" y="3804100"/>
              <a:ext cx="3611823" cy="914002"/>
            </a:xfrm>
            <a:prstGeom prst="wedgeRectCallout">
              <a:avLst>
                <a:gd name="adj1" fmla="val -60514"/>
                <a:gd name="adj2" fmla="val 61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如果薯片卖光了就跟我说</a:t>
              </a:r>
            </a:p>
          </p:txBody>
        </p:sp>
        <p:pic>
          <p:nvPicPr>
            <p:cNvPr id="21" name="图形 20" descr="营销">
              <a:extLst>
                <a:ext uri="{FF2B5EF4-FFF2-40B4-BE49-F238E27FC236}">
                  <a16:creationId xmlns:a16="http://schemas.microsoft.com/office/drawing/2014/main" id="{FEC1F2F6-B294-4774-BD04-13B72DDF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817" y="3953650"/>
              <a:ext cx="914002" cy="91400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E709C0-87B3-4189-80F8-6CA72492CC8C}"/>
                </a:ext>
              </a:extLst>
            </p:cNvPr>
            <p:cNvSpPr txBox="1"/>
            <p:nvPr/>
          </p:nvSpPr>
          <p:spPr>
            <a:xfrm>
              <a:off x="1070207" y="37718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好哥们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90F0C2-DE48-4594-9FDC-072440959553}"/>
              </a:ext>
            </a:extLst>
          </p:cNvPr>
          <p:cNvGrpSpPr/>
          <p:nvPr/>
        </p:nvGrpSpPr>
        <p:grpSpPr>
          <a:xfrm>
            <a:off x="4948163" y="5285139"/>
            <a:ext cx="2542806" cy="1217434"/>
            <a:chOff x="4948163" y="5285139"/>
            <a:chExt cx="2542806" cy="1217434"/>
          </a:xfrm>
        </p:grpSpPr>
        <p:pic>
          <p:nvPicPr>
            <p:cNvPr id="7" name="图形 6" descr="运行">
              <a:extLst>
                <a:ext uri="{FF2B5EF4-FFF2-40B4-BE49-F238E27FC236}">
                  <a16:creationId xmlns:a16="http://schemas.microsoft.com/office/drawing/2014/main" id="{00A6CDB8-8998-4891-B78B-704AFCAA6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6576967" y="5588173"/>
              <a:ext cx="914002" cy="9144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A0B545-FDD6-411E-8997-9C4627AC3E99}"/>
                </a:ext>
              </a:extLst>
            </p:cNvPr>
            <p:cNvSpPr txBox="1"/>
            <p:nvPr/>
          </p:nvSpPr>
          <p:spPr>
            <a:xfrm>
              <a:off x="6772117" y="52851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达子</a:t>
              </a:r>
            </a:p>
          </p:txBody>
        </p:sp>
        <p:sp>
          <p:nvSpPr>
            <p:cNvPr id="24" name="对话气泡: 矩形 23">
              <a:extLst>
                <a:ext uri="{FF2B5EF4-FFF2-40B4-BE49-F238E27FC236}">
                  <a16:creationId xmlns:a16="http://schemas.microsoft.com/office/drawing/2014/main" id="{26B59D2A-7D7E-4942-9A70-2D16BB5E8FA1}"/>
                </a:ext>
              </a:extLst>
            </p:cNvPr>
            <p:cNvSpPr/>
            <p:nvPr/>
          </p:nvSpPr>
          <p:spPr>
            <a:xfrm>
              <a:off x="4948163" y="5588173"/>
              <a:ext cx="1079346" cy="685361"/>
            </a:xfrm>
            <a:prstGeom prst="wedgeRectCallout">
              <a:avLst>
                <a:gd name="adj1" fmla="val 74379"/>
                <a:gd name="adj2" fmla="val 690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O98K</a:t>
              </a:r>
              <a:endPara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1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2869895"/>
            <a:ext cx="10244831" cy="1090788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目标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Objections</a:t>
            </a:r>
            <a:b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</a:b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学习并使用异常处理 </a:t>
            </a:r>
            <a:r>
              <a:rPr lang="en-US" altLang="zh-CN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Learn and use exception handling 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9784" y="4204739"/>
            <a:ext cx="6453702" cy="2497103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定义和实质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l" rtl="0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使用异常处理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l" rtl="0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信息获取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l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实战：</a:t>
            </a:r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School System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的异常处理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l" rtl="0"/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5.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？</a:t>
            </a:r>
          </a:p>
          <a:p>
            <a:pPr algn="l" rtl="0"/>
            <a:endParaRPr lang="zh-CN" altLang="en-US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l" rtl="0"/>
            <a:endParaRPr lang="zh-CN" altLang="en-US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5" name="图形 4" descr="目的图标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A51A598-6A74-47CA-B656-297918B4E66E}"/>
              </a:ext>
            </a:extLst>
          </p:cNvPr>
          <p:cNvSpPr/>
          <p:nvPr/>
        </p:nvSpPr>
        <p:spPr>
          <a:xfrm>
            <a:off x="7299116" y="2396232"/>
            <a:ext cx="4561114" cy="1014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抛出异常：</a:t>
            </a:r>
            <a:r>
              <a:rPr lang="en-US" altLang="zh-CN" sz="3200" b="1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SoldOutException</a:t>
            </a:r>
            <a:endParaRPr lang="zh-CN" altLang="en-US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C6D332-9439-4BC8-B2E5-AA7FD56CB380}"/>
              </a:ext>
            </a:extLst>
          </p:cNvPr>
          <p:cNvGrpSpPr/>
          <p:nvPr/>
        </p:nvGrpSpPr>
        <p:grpSpPr>
          <a:xfrm>
            <a:off x="3048000" y="2211566"/>
            <a:ext cx="4055966" cy="1217434"/>
            <a:chOff x="3048000" y="2211566"/>
            <a:chExt cx="4055966" cy="1217434"/>
          </a:xfrm>
        </p:grpSpPr>
        <p:pic>
          <p:nvPicPr>
            <p:cNvPr id="7" name="图形 6" descr="运行">
              <a:extLst>
                <a:ext uri="{FF2B5EF4-FFF2-40B4-BE49-F238E27FC236}">
                  <a16:creationId xmlns:a16="http://schemas.microsoft.com/office/drawing/2014/main" id="{00A6CDB8-8998-4891-B78B-704AFCAA6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189964" y="2514600"/>
              <a:ext cx="914002" cy="9144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A0B545-FDD6-411E-8997-9C4627AC3E99}"/>
                </a:ext>
              </a:extLst>
            </p:cNvPr>
            <p:cNvSpPr txBox="1"/>
            <p:nvPr/>
          </p:nvSpPr>
          <p:spPr>
            <a:xfrm>
              <a:off x="6385114" y="22115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达子</a:t>
              </a:r>
            </a:p>
          </p:txBody>
        </p:sp>
        <p:sp>
          <p:nvSpPr>
            <p:cNvPr id="24" name="对话气泡: 矩形 23">
              <a:extLst>
                <a:ext uri="{FF2B5EF4-FFF2-40B4-BE49-F238E27FC236}">
                  <a16:creationId xmlns:a16="http://schemas.microsoft.com/office/drawing/2014/main" id="{26B59D2A-7D7E-4942-9A70-2D16BB5E8FA1}"/>
                </a:ext>
              </a:extLst>
            </p:cNvPr>
            <p:cNvSpPr/>
            <p:nvPr/>
          </p:nvSpPr>
          <p:spPr>
            <a:xfrm>
              <a:off x="3048000" y="2514600"/>
              <a:ext cx="2592506" cy="685361"/>
            </a:xfrm>
            <a:prstGeom prst="wedgeRectCallout">
              <a:avLst>
                <a:gd name="adj1" fmla="val 68501"/>
                <a:gd name="adj2" fmla="val -25704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薯片卖完了捏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745F45D-1CEB-46EA-97EE-94DE787E7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98371" y="2683108"/>
              <a:ext cx="348343" cy="348343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E15A95-168B-437C-B164-3402FD76B2FC}"/>
              </a:ext>
            </a:extLst>
          </p:cNvPr>
          <p:cNvGrpSpPr/>
          <p:nvPr/>
        </p:nvGrpSpPr>
        <p:grpSpPr>
          <a:xfrm>
            <a:off x="976347" y="3362779"/>
            <a:ext cx="3367906" cy="1160350"/>
            <a:chOff x="976347" y="3362779"/>
            <a:chExt cx="3367906" cy="1160350"/>
          </a:xfrm>
        </p:grpSpPr>
        <p:sp>
          <p:nvSpPr>
            <p:cNvPr id="22" name="对话气泡: 矩形 21">
              <a:extLst>
                <a:ext uri="{FF2B5EF4-FFF2-40B4-BE49-F238E27FC236}">
                  <a16:creationId xmlns:a16="http://schemas.microsoft.com/office/drawing/2014/main" id="{74323332-DF1D-4228-AE13-8EDD2296BECB}"/>
                </a:ext>
              </a:extLst>
            </p:cNvPr>
            <p:cNvSpPr/>
            <p:nvPr/>
          </p:nvSpPr>
          <p:spPr>
            <a:xfrm>
              <a:off x="2351768" y="3484133"/>
              <a:ext cx="1992485" cy="668233"/>
            </a:xfrm>
            <a:prstGeom prst="wedgeRectCallout">
              <a:avLst>
                <a:gd name="adj1" fmla="val -60514"/>
                <a:gd name="adj2" fmla="val 61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这样啊</a:t>
              </a:r>
              <a:r>
                <a:rPr lang="en-US" altLang="zh-CN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…</a:t>
              </a:r>
              <a:endPara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  <p:pic>
          <p:nvPicPr>
            <p:cNvPr id="25" name="图形 24" descr="营销">
              <a:extLst>
                <a:ext uri="{FF2B5EF4-FFF2-40B4-BE49-F238E27FC236}">
                  <a16:creationId xmlns:a16="http://schemas.microsoft.com/office/drawing/2014/main" id="{C426BE93-5732-478F-8DB0-B8ACFC3CB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6347" y="3609127"/>
              <a:ext cx="914002" cy="914002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1320E7-69EA-49F5-A81F-0A61397DAC5D}"/>
                </a:ext>
              </a:extLst>
            </p:cNvPr>
            <p:cNvSpPr txBox="1"/>
            <p:nvPr/>
          </p:nvSpPr>
          <p:spPr>
            <a:xfrm>
              <a:off x="976347" y="336277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好哥们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A8D115B-9F96-4E17-AB5C-05648371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856" y="3577925"/>
              <a:ext cx="422464" cy="422464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CA45163-D8BE-4525-9A19-4AEFC87F9379}"/>
              </a:ext>
            </a:extLst>
          </p:cNvPr>
          <p:cNvGrpSpPr/>
          <p:nvPr/>
        </p:nvGrpSpPr>
        <p:grpSpPr>
          <a:xfrm>
            <a:off x="890348" y="4630712"/>
            <a:ext cx="4750158" cy="1098668"/>
            <a:chOff x="890348" y="4721592"/>
            <a:chExt cx="4750158" cy="1098668"/>
          </a:xfrm>
        </p:grpSpPr>
        <p:sp>
          <p:nvSpPr>
            <p:cNvPr id="27" name="对话气泡: 矩形 26">
              <a:extLst>
                <a:ext uri="{FF2B5EF4-FFF2-40B4-BE49-F238E27FC236}">
                  <a16:creationId xmlns:a16="http://schemas.microsoft.com/office/drawing/2014/main" id="{698FBA7C-C7CF-4912-8A98-286BBFC8FFAA}"/>
                </a:ext>
              </a:extLst>
            </p:cNvPr>
            <p:cNvSpPr/>
            <p:nvPr/>
          </p:nvSpPr>
          <p:spPr>
            <a:xfrm>
              <a:off x="2302128" y="4756708"/>
              <a:ext cx="3338378" cy="668233"/>
            </a:xfrm>
            <a:prstGeom prst="wedgeRectCallout">
              <a:avLst>
                <a:gd name="adj1" fmla="val -60514"/>
                <a:gd name="adj2" fmla="val 61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那帮我带瓶汽水呗</a:t>
              </a:r>
            </a:p>
          </p:txBody>
        </p:sp>
        <p:pic>
          <p:nvPicPr>
            <p:cNvPr id="28" name="图形 27" descr="营销">
              <a:extLst>
                <a:ext uri="{FF2B5EF4-FFF2-40B4-BE49-F238E27FC236}">
                  <a16:creationId xmlns:a16="http://schemas.microsoft.com/office/drawing/2014/main" id="{CEED471D-362B-453C-A2D2-806C60DD2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7187" y="4906258"/>
              <a:ext cx="914002" cy="914002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AD15683-CB1E-4169-AB47-3D8ABF1A0BA8}"/>
                </a:ext>
              </a:extLst>
            </p:cNvPr>
            <p:cNvSpPr txBox="1"/>
            <p:nvPr/>
          </p:nvSpPr>
          <p:spPr>
            <a:xfrm>
              <a:off x="890348" y="47215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好哥们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5FA827A-AC28-4B69-8514-A1F2DE04C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45860" y="4906257"/>
              <a:ext cx="348343" cy="348343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DF2D858-2D6F-4A56-AF0D-31BE0A0E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41662" y="4906258"/>
              <a:ext cx="348343" cy="348343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C32A89-402A-4E6A-959C-CCFB19ABA9F4}"/>
              </a:ext>
            </a:extLst>
          </p:cNvPr>
          <p:cNvGrpSpPr/>
          <p:nvPr/>
        </p:nvGrpSpPr>
        <p:grpSpPr>
          <a:xfrm>
            <a:off x="1249680" y="5492317"/>
            <a:ext cx="5854286" cy="1217434"/>
            <a:chOff x="1249680" y="5492317"/>
            <a:chExt cx="5854286" cy="1217434"/>
          </a:xfrm>
        </p:grpSpPr>
        <p:pic>
          <p:nvPicPr>
            <p:cNvPr id="33" name="图形 32" descr="运行">
              <a:extLst>
                <a:ext uri="{FF2B5EF4-FFF2-40B4-BE49-F238E27FC236}">
                  <a16:creationId xmlns:a16="http://schemas.microsoft.com/office/drawing/2014/main" id="{606A8AD8-3866-4393-BAF2-87252F965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189964" y="5795351"/>
              <a:ext cx="914002" cy="9144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3C7342-7E8F-49F1-BFE4-AAF6CCA0FC8A}"/>
                </a:ext>
              </a:extLst>
            </p:cNvPr>
            <p:cNvSpPr txBox="1"/>
            <p:nvPr/>
          </p:nvSpPr>
          <p:spPr>
            <a:xfrm>
              <a:off x="6385114" y="54923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达子</a:t>
              </a:r>
            </a:p>
          </p:txBody>
        </p:sp>
        <p:sp>
          <p:nvSpPr>
            <p:cNvPr id="35" name="对话气泡: 矩形 34">
              <a:extLst>
                <a:ext uri="{FF2B5EF4-FFF2-40B4-BE49-F238E27FC236}">
                  <a16:creationId xmlns:a16="http://schemas.microsoft.com/office/drawing/2014/main" id="{73A14E04-B308-4E02-BD54-6DDDD42F4527}"/>
                </a:ext>
              </a:extLst>
            </p:cNvPr>
            <p:cNvSpPr/>
            <p:nvPr/>
          </p:nvSpPr>
          <p:spPr>
            <a:xfrm>
              <a:off x="1249680" y="5788412"/>
              <a:ext cx="4440466" cy="685361"/>
            </a:xfrm>
            <a:prstGeom prst="wedgeRectCallout">
              <a:avLst>
                <a:gd name="adj1" fmla="val 59550"/>
                <a:gd name="adj2" fmla="val -227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（对方邀请你打开麦克风交流）</a:t>
              </a: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5F60610-E7E3-457A-B1AD-89866DB6B5E2}"/>
              </a:ext>
            </a:extLst>
          </p:cNvPr>
          <p:cNvSpPr/>
          <p:nvPr/>
        </p:nvSpPr>
        <p:spPr>
          <a:xfrm>
            <a:off x="7299116" y="4985247"/>
            <a:ext cx="4561114" cy="10141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异常处理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0F1F69AE-0C77-410E-A4A4-75B07154BC03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基本操作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6E5D0A6-658D-4571-9B51-0E08E5A36038}"/>
              </a:ext>
            </a:extLst>
          </p:cNvPr>
          <p:cNvSpPr/>
          <p:nvPr/>
        </p:nvSpPr>
        <p:spPr>
          <a:xfrm>
            <a:off x="7299116" y="3742569"/>
            <a:ext cx="4561114" cy="10141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捕获异常：</a:t>
            </a:r>
            <a:endParaRPr lang="en-US" altLang="zh-CN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3200" b="1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SoldOutException</a:t>
            </a:r>
            <a:endParaRPr lang="zh-CN" altLang="en-US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233D53-7F95-4AE3-A0A2-273E961A9F58}"/>
              </a:ext>
            </a:extLst>
          </p:cNvPr>
          <p:cNvSpPr/>
          <p:nvPr/>
        </p:nvSpPr>
        <p:spPr>
          <a:xfrm>
            <a:off x="674162" y="2424728"/>
            <a:ext cx="4395677" cy="1014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</a:t>
            </a:r>
            <a:endParaRPr lang="en-US" altLang="zh-CN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declaring exception</a:t>
            </a:r>
            <a:endParaRPr lang="zh-CN" altLang="en-US" sz="28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796536-A1FC-498F-985C-FF971249B588}"/>
              </a:ext>
            </a:extLst>
          </p:cNvPr>
          <p:cNvSpPr/>
          <p:nvPr/>
        </p:nvSpPr>
        <p:spPr>
          <a:xfrm>
            <a:off x="664001" y="3749679"/>
            <a:ext cx="4395677" cy="1014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</a:t>
            </a:r>
            <a:endParaRPr lang="en-US" altLang="zh-CN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throwing </a:t>
            </a:r>
            <a:r>
              <a:rPr lang="en-US" altLang="zh-CN" sz="2400" b="1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an</a:t>
            </a:r>
            <a:r>
              <a:rPr lang="en-US" altLang="zh-CN" sz="24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exception</a:t>
            </a:r>
            <a:endParaRPr lang="zh-CN" altLang="en-US" sz="24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683D49C-3233-448C-97AD-FA94AE4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39" y="927146"/>
            <a:ext cx="7271530" cy="914002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基本操作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BA1412F-B0E3-41A6-8568-520F91EC0510}"/>
              </a:ext>
            </a:extLst>
          </p:cNvPr>
          <p:cNvSpPr/>
          <p:nvPr/>
        </p:nvSpPr>
        <p:spPr>
          <a:xfrm>
            <a:off x="674162" y="5297237"/>
            <a:ext cx="4395677" cy="10141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捕获异常：</a:t>
            </a:r>
            <a:endParaRPr lang="en-US" altLang="zh-CN" sz="32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 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an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exception</a:t>
            </a:r>
            <a:endParaRPr lang="zh-CN" altLang="en-US" sz="28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177471-1D11-4CF1-9AED-C84A874F983E}"/>
              </a:ext>
            </a:extLst>
          </p:cNvPr>
          <p:cNvSpPr txBox="1"/>
          <p:nvPr/>
        </p:nvSpPr>
        <p:spPr>
          <a:xfrm>
            <a:off x="5303519" y="2424728"/>
            <a:ext cx="47244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思考：为什么第一个操作没有冠词</a:t>
            </a:r>
            <a:r>
              <a:rPr lang="en-US" altLang="zh-CN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an</a:t>
            </a:r>
            <a:r>
              <a:rPr lang="zh-CN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？</a:t>
            </a:r>
            <a:endParaRPr lang="en-US" altLang="zh-CN" sz="3200" b="1" dirty="0">
              <a:solidFill>
                <a:schemeClr val="accent6">
                  <a:lumMod val="40000"/>
                  <a:lumOff val="6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5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683D49C-3233-448C-97AD-FA94AE4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39" y="927146"/>
            <a:ext cx="7271530" cy="91400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throws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6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56D9C5-F7F3-41CF-8E11-A91530AF4809}"/>
              </a:ext>
            </a:extLst>
          </p:cNvPr>
          <p:cNvSpPr txBox="1"/>
          <p:nvPr/>
        </p:nvSpPr>
        <p:spPr>
          <a:xfrm>
            <a:off x="791446" y="2014509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在方法头显式声明必检异常。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A153C-4648-4BEC-B843-896C56862CBD}"/>
              </a:ext>
            </a:extLst>
          </p:cNvPr>
          <p:cNvSpPr txBox="1"/>
          <p:nvPr/>
        </p:nvSpPr>
        <p:spPr>
          <a:xfrm>
            <a:off x="883920" y="2599284"/>
            <a:ext cx="745744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Datsuya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Chips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buyChips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SoldOutException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如果薯片卖完了就告诉哥们“薯片卖完了”这件事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04712E-3B84-479D-BFDB-5ECC1E1B2D1B}"/>
              </a:ext>
            </a:extLst>
          </p:cNvPr>
          <p:cNvSpPr txBox="1"/>
          <p:nvPr/>
        </p:nvSpPr>
        <p:spPr>
          <a:xfrm>
            <a:off x="883920" y="4630609"/>
            <a:ext cx="930656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altLang="zh-C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SoldOutException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Exception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的子类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	Exception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为必检异常（其子类除了</a:t>
            </a:r>
            <a:r>
              <a:rPr lang="en-US" altLang="zh-C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RuntimeException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外均为必检异常），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所以要特别声明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	*/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56D9C5-F7F3-41CF-8E11-A91530AF4809}"/>
              </a:ext>
            </a:extLst>
          </p:cNvPr>
          <p:cNvSpPr txBox="1"/>
          <p:nvPr/>
        </p:nvSpPr>
        <p:spPr>
          <a:xfrm>
            <a:off x="791446" y="2116109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这样可以通知方法的调用者，需要处理异常。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788DE-26E3-4F3E-B60F-14041E707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39" y="2772644"/>
            <a:ext cx="8540683" cy="3313196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8556CE0-C202-4759-9C12-DAB7FB39AE72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throws</a:t>
            </a:r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b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0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56D9C5-F7F3-41CF-8E11-A91530AF4809}"/>
              </a:ext>
            </a:extLst>
          </p:cNvPr>
          <p:cNvSpPr txBox="1"/>
          <p:nvPr/>
        </p:nvSpPr>
        <p:spPr>
          <a:xfrm>
            <a:off x="791446" y="2268509"/>
            <a:ext cx="96022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注意</a:t>
            </a:r>
            <a:endParaRPr lang="en-US" altLang="zh-CN" sz="4000" dirty="0">
              <a:solidFill>
                <a:srgbClr val="FF000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父类方法若没有声明异常，那么子类重写时也</a:t>
            </a:r>
            <a:r>
              <a:rPr lang="zh-CN" altLang="en-US" sz="32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不能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反之，父类方法声明了异常，则子类重写方法时</a:t>
            </a:r>
            <a:r>
              <a:rPr lang="zh-CN" altLang="en-US" sz="32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必须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</a:t>
            </a:r>
            <a:r>
              <a:rPr lang="zh-CN" altLang="en-US" sz="32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同样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的异常。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r"/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“父子方法头的‘一致性‘ ”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throws</a:t>
            </a:r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b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56D9C5-F7F3-41CF-8E11-A91530AF4809}"/>
              </a:ext>
            </a:extLst>
          </p:cNvPr>
          <p:cNvSpPr txBox="1"/>
          <p:nvPr/>
        </p:nvSpPr>
        <p:spPr>
          <a:xfrm>
            <a:off x="1160255" y="3652778"/>
            <a:ext cx="63307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Chips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buyChips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shop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.isSoldOut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"Chips"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F570CC-BEFA-43B4-89F4-D6CF8A534149}"/>
              </a:ext>
            </a:extLst>
          </p:cNvPr>
          <p:cNvSpPr txBox="1"/>
          <p:nvPr/>
        </p:nvSpPr>
        <p:spPr>
          <a:xfrm>
            <a:off x="1004806" y="2364194"/>
            <a:ext cx="87961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检测到错误的程序可以创建一个合适的异常类型并抛出它。</a:t>
            </a:r>
          </a:p>
        </p:txBody>
      </p:sp>
    </p:spTree>
    <p:extLst>
      <p:ext uri="{BB962C8B-B14F-4D97-AF65-F5344CB8AC3E}">
        <p14:creationId xmlns:p14="http://schemas.microsoft.com/office/powerpoint/2010/main" val="823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F570CC-BEFA-43B4-89F4-D6CF8A534149}"/>
              </a:ext>
            </a:extLst>
          </p:cNvPr>
          <p:cNvSpPr txBox="1"/>
          <p:nvPr/>
        </p:nvSpPr>
        <p:spPr>
          <a:xfrm>
            <a:off x="618726" y="2242274"/>
            <a:ext cx="956159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通常，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 API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的每个异常类</a:t>
            </a:r>
            <a:r>
              <a:rPr lang="zh-CN" altLang="en-US" sz="40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至少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有两个构造方法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一个无参方法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一个有参方法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2"/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   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参数为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String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类型，用于描述这个异常，被称为异常消息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(exception message)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。</a:t>
            </a:r>
            <a:endParaRPr lang="zh-CN" altLang="en-US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82F37-39A0-4FD2-A850-26E86E0E20E3}"/>
              </a:ext>
            </a:extLst>
          </p:cNvPr>
          <p:cNvSpPr txBox="1"/>
          <p:nvPr/>
        </p:nvSpPr>
        <p:spPr>
          <a:xfrm>
            <a:off x="1686560" y="5074835"/>
            <a:ext cx="71831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"The chip was sold out!"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5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throw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操作符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82F37-39A0-4FD2-A850-26E86E0E20E3}"/>
              </a:ext>
            </a:extLst>
          </p:cNvPr>
          <p:cNvSpPr txBox="1"/>
          <p:nvPr/>
        </p:nvSpPr>
        <p:spPr>
          <a:xfrm>
            <a:off x="1158240" y="2463715"/>
            <a:ext cx="763016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"The chip was sold out!"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8929D5-9269-49CF-A693-21E8F24FE879}"/>
              </a:ext>
            </a:extLst>
          </p:cNvPr>
          <p:cNvSpPr txBox="1"/>
          <p:nvPr/>
        </p:nvSpPr>
        <p:spPr>
          <a:xfrm>
            <a:off x="1158240" y="4200690"/>
            <a:ext cx="763016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buyChips.SoldOutException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: The chip is sold out!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buyChips.Datsuya.buyChips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Datsuya.java:7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buyChips.HaoGeMenr.callForHelp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HaoGeMenr.java:7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buyChips.HaoGeMenr.main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HaoGeMenr.java:14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11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9" y="927146"/>
            <a:ext cx="7271530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对比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和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throws</a:t>
            </a: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DDE02D5-FE41-47F3-8128-3535F589A981}"/>
              </a:ext>
            </a:extLst>
          </p:cNvPr>
          <p:cNvSpPr txBox="1">
            <a:spLocks/>
          </p:cNvSpPr>
          <p:nvPr/>
        </p:nvSpPr>
        <p:spPr>
          <a:xfrm>
            <a:off x="1337039" y="2265255"/>
            <a:ext cx="2320561" cy="198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</a:t>
            </a:r>
          </a:p>
          <a:p>
            <a:endParaRPr lang="en-US" altLang="zh-CN" sz="4400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4400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throws</a:t>
            </a:r>
            <a:endParaRPr lang="zh-CN" altLang="en-US" sz="4400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E460C-530F-484E-8C13-3F30AA8154D2}"/>
              </a:ext>
            </a:extLst>
          </p:cNvPr>
          <p:cNvSpPr/>
          <p:nvPr/>
        </p:nvSpPr>
        <p:spPr>
          <a:xfrm>
            <a:off x="303111" y="2127192"/>
            <a:ext cx="843257" cy="22159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?</a:t>
            </a:r>
            <a:endParaRPr lang="zh-CN" alt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A50CBE31-AA92-4408-A3D5-5352CF4019F5}"/>
              </a:ext>
            </a:extLst>
          </p:cNvPr>
          <p:cNvSpPr txBox="1">
            <a:spLocks/>
          </p:cNvSpPr>
          <p:nvPr/>
        </p:nvSpPr>
        <p:spPr>
          <a:xfrm>
            <a:off x="3797471" y="2354136"/>
            <a:ext cx="2458720" cy="198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v.</a:t>
            </a:r>
          </a:p>
          <a:p>
            <a:endParaRPr lang="en-US" altLang="zh-CN" sz="4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4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v.(TPS)</a:t>
            </a:r>
            <a:endParaRPr lang="zh-CN" altLang="en-US" sz="4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B984E250-F706-4057-AFE6-AC731DBC9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720" y="2053123"/>
            <a:ext cx="2590800" cy="2590800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3F4AD939-CEE9-4EF0-9EB0-4696A03EDAC3}"/>
              </a:ext>
            </a:extLst>
          </p:cNvPr>
          <p:cNvSpPr txBox="1">
            <a:spLocks/>
          </p:cNvSpPr>
          <p:nvPr/>
        </p:nvSpPr>
        <p:spPr>
          <a:xfrm>
            <a:off x="3657600" y="2240801"/>
            <a:ext cx="2083106" cy="198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n.</a:t>
            </a:r>
          </a:p>
          <a:p>
            <a:endParaRPr lang="en-US" altLang="zh-CN" sz="4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4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n.[pl]</a:t>
            </a:r>
            <a:endParaRPr lang="zh-CN" altLang="en-US" sz="4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07B6EE-51FD-4499-AB28-617574F97290}"/>
              </a:ext>
            </a:extLst>
          </p:cNvPr>
          <p:cNvSpPr txBox="1"/>
          <p:nvPr/>
        </p:nvSpPr>
        <p:spPr>
          <a:xfrm>
            <a:off x="6376067" y="2471072"/>
            <a:ext cx="32827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</a:t>
            </a:r>
            <a:r>
              <a:rPr lang="zh-CN" altLang="en-US" sz="8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物</a:t>
            </a:r>
            <a:endParaRPr lang="zh-CN" altLang="en-US" sz="4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8C60FF3C-9D55-4729-8F6C-552F5FDC53FB}"/>
              </a:ext>
            </a:extLst>
          </p:cNvPr>
          <p:cNvSpPr txBox="1">
            <a:spLocks/>
          </p:cNvSpPr>
          <p:nvPr/>
        </p:nvSpPr>
        <p:spPr>
          <a:xfrm>
            <a:off x="1337039" y="4620187"/>
            <a:ext cx="10296161" cy="198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</a:t>
            </a:r>
            <a:r>
              <a:rPr lang="en-US" altLang="zh-CN" sz="3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  </a:t>
            </a:r>
            <a:r>
              <a:rPr lang="zh-CN" altLang="en-US" sz="30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只能</a:t>
            </a:r>
            <a:r>
              <a:rPr lang="zh-CN" altLang="en-US" sz="3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</a:t>
            </a:r>
            <a:r>
              <a:rPr lang="zh-CN" altLang="en-US" sz="3000" dirty="0">
                <a:solidFill>
                  <a:srgbClr val="FFC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</a:t>
            </a:r>
            <a:r>
              <a:rPr lang="zh-CN" altLang="en-US" sz="3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语句中抛出</a:t>
            </a:r>
            <a:r>
              <a:rPr lang="zh-CN" altLang="en-US" sz="30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一个</a:t>
            </a:r>
            <a:r>
              <a:rPr lang="zh-CN" altLang="en-US" sz="3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</a:t>
            </a:r>
            <a:endParaRPr lang="en-US" altLang="zh-CN" sz="4400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4400" dirty="0">
                <a:solidFill>
                  <a:srgbClr val="7030A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throws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可以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声明异常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语句中声明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多个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</a:t>
            </a:r>
            <a:endParaRPr lang="zh-CN" altLang="en-US" sz="4400" dirty="0">
              <a:solidFill>
                <a:srgbClr val="7030A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5" grpId="0"/>
      <p:bldP spid="21" grpId="0"/>
      <p:bldP spid="2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6505BB-C583-4F68-B91C-2D8E1529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85" y="3298959"/>
            <a:ext cx="4778154" cy="28653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658ABE-7FBA-48E0-9DE4-20200965E6F4}"/>
              </a:ext>
            </a:extLst>
          </p:cNvPr>
          <p:cNvSpPr txBox="1"/>
          <p:nvPr/>
        </p:nvSpPr>
        <p:spPr>
          <a:xfrm>
            <a:off x="791446" y="2116109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可以在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块中捕获和处理异常。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C01AAB-95DC-470D-B7C3-9EFA90758181}"/>
              </a:ext>
            </a:extLst>
          </p:cNvPr>
          <p:cNvSpPr txBox="1"/>
          <p:nvPr/>
        </p:nvSpPr>
        <p:spPr>
          <a:xfrm>
            <a:off x="863599" y="2838817"/>
            <a:ext cx="615863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Chips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chips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datsuya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.buyChips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B2A33CA-61ED-4570-80EC-4E609D2B0339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5955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F9008-1EA1-497B-A1AA-C807BB8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定义和实质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958E0-02FA-459C-83F9-10DC9DD1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917" y="4170027"/>
            <a:ext cx="9724307" cy="1704017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An exception is an 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abnormal event 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that </a:t>
            </a:r>
          </a:p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1.occurs during the execution </a:t>
            </a:r>
            <a:r>
              <a:rPr lang="en-US" altLang="zh-CN" sz="2800" b="1" dirty="0">
                <a:solidFill>
                  <a:srgbClr val="FFFFFF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of a program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endParaRPr lang="en-US" altLang="zh-CN" sz="28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disrupts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the normal flow of instructions.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FB323E38-CB64-4CAE-8B55-02DC9702C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658ABE-7FBA-48E0-9DE4-20200965E6F4}"/>
              </a:ext>
            </a:extLst>
          </p:cNvPr>
          <p:cNvSpPr txBox="1"/>
          <p:nvPr/>
        </p:nvSpPr>
        <p:spPr>
          <a:xfrm>
            <a:off x="791446" y="2116109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v./n. 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“先尝试”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98BC91-80B4-4838-8AFE-CDA4CD919C82}"/>
              </a:ext>
            </a:extLst>
          </p:cNvPr>
          <p:cNvSpPr txBox="1"/>
          <p:nvPr/>
        </p:nvSpPr>
        <p:spPr>
          <a:xfrm>
            <a:off x="1035286" y="2828835"/>
            <a:ext cx="878004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altLang="zh-C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	Chips </a:t>
            </a:r>
            <a:r>
              <a:rPr lang="en-US" altLang="zh-CN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chips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datsuya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.buyChips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zh-CN" altLang="en-US" sz="2800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78D8B06-9E05-4DDE-8AE2-97736B998E21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39750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658ABE-7FBA-48E0-9DE4-20200965E6F4}"/>
              </a:ext>
            </a:extLst>
          </p:cNvPr>
          <p:cNvSpPr txBox="1"/>
          <p:nvPr/>
        </p:nvSpPr>
        <p:spPr>
          <a:xfrm>
            <a:off x="1127760" y="2248189"/>
            <a:ext cx="83515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 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在尝试中捕获异常，立即停止执行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块剩下的语句，并开始执行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块中的语句。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zh-CN" altLang="en-US" sz="36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很像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含参的方法定义，该参数与抛出的类型相互匹配。一旦捕获</a:t>
            </a:r>
            <a:r>
              <a:rPr lang="zh-CN" altLang="en-US" sz="28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该</a:t>
            </a:r>
            <a:r>
              <a:rPr lang="zh-CN" altLang="en-US" sz="40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</a:t>
            </a:r>
            <a:r>
              <a:rPr lang="zh-CN" altLang="en-US" sz="28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，就能从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块体中的参数访问这个抛出的值。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</a:t>
            </a:r>
          </a:p>
          <a:p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害搁这儿思考：为什么说很像而不是？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8E9B5C-E09C-40B4-9CD9-2744D080735C}"/>
              </a:ext>
            </a:extLst>
          </p:cNvPr>
          <p:cNvSpPr txBox="1"/>
          <p:nvPr/>
        </p:nvSpPr>
        <p:spPr>
          <a:xfrm>
            <a:off x="1193215" y="3294054"/>
            <a:ext cx="83515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DD589B6-80E5-43BC-9454-D4533EAD996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40611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658ABE-7FBA-48E0-9DE4-20200965E6F4}"/>
              </a:ext>
            </a:extLst>
          </p:cNvPr>
          <p:cNvSpPr txBox="1"/>
          <p:nvPr/>
        </p:nvSpPr>
        <p:spPr>
          <a:xfrm>
            <a:off x="1127760" y="2168290"/>
            <a:ext cx="90769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因为在执行结束后程序会继续执行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后的语句。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块中的语句在逻辑上认为是捕获异常后执行的异常处理语句，故名曰异常处理器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(exception handler)</a:t>
            </a:r>
            <a:endParaRPr lang="zh-CN" altLang="en-US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DD589B6-80E5-43BC-9454-D4533EAD996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3581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8D0D0D8-CB48-4AE1-BE52-6DA0CE3B7506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1127760" y="2248189"/>
            <a:ext cx="102154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 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捕获的不一定是当前方法抛出的异常。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如果当前方法未捕获异常，那就逐层往上抛出异常。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直到该异常被捕获或者被传给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main()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41A04-315D-469E-B591-FA5820B61675}"/>
              </a:ext>
            </a:extLst>
          </p:cNvPr>
          <p:cNvSpPr/>
          <p:nvPr/>
        </p:nvSpPr>
        <p:spPr>
          <a:xfrm>
            <a:off x="1127760" y="5993355"/>
            <a:ext cx="4363743" cy="584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main()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B74DBF-C62B-4B85-905C-916F13A22EFF}"/>
              </a:ext>
            </a:extLst>
          </p:cNvPr>
          <p:cNvSpPr/>
          <p:nvPr/>
        </p:nvSpPr>
        <p:spPr>
          <a:xfrm>
            <a:off x="1127760" y="4749209"/>
            <a:ext cx="4363742" cy="62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method2()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1D73FB-ACDE-4654-B918-185DE8401DED}"/>
              </a:ext>
            </a:extLst>
          </p:cNvPr>
          <p:cNvSpPr/>
          <p:nvPr/>
        </p:nvSpPr>
        <p:spPr>
          <a:xfrm>
            <a:off x="1127761" y="5365369"/>
            <a:ext cx="4363743" cy="627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method1</a:t>
            </a:r>
            <a:r>
              <a:rPr lang="en-US" altLang="zh-CN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endParaRPr lang="zh-CN" altLang="en-US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82398D-174E-4C3A-9392-551DE602B37E}"/>
              </a:ext>
            </a:extLst>
          </p:cNvPr>
          <p:cNvSpPr/>
          <p:nvPr/>
        </p:nvSpPr>
        <p:spPr>
          <a:xfrm>
            <a:off x="1127760" y="4152609"/>
            <a:ext cx="4363742" cy="6279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method3()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B0E79D-CFD0-4FE2-88F7-C753DD4F185E}"/>
              </a:ext>
            </a:extLst>
          </p:cNvPr>
          <p:cNvSpPr/>
          <p:nvPr/>
        </p:nvSpPr>
        <p:spPr>
          <a:xfrm>
            <a:off x="5950017" y="4030883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抛出异常！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5C0ED-8DD3-496F-ADD0-021CB86B92A2}"/>
              </a:ext>
            </a:extLst>
          </p:cNvPr>
          <p:cNvSpPr txBox="1"/>
          <p:nvPr/>
        </p:nvSpPr>
        <p:spPr>
          <a:xfrm>
            <a:off x="5950017" y="5731745"/>
            <a:ext cx="496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（方法调用链）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Methods Invoking 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873117" y="2351782"/>
            <a:ext cx="93241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若在方法调用链中找不到处理器，程序就会在控制台上打印错误信息并终止运行。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查找处理器的过程称为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ECC4508-C7BD-4C71-B9A6-54D4F239F203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11063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873117" y="2012707"/>
            <a:ext cx="932417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注意</a:t>
            </a:r>
            <a:endParaRPr lang="en-US" altLang="zh-CN" sz="5400" dirty="0">
              <a:solidFill>
                <a:srgbClr val="FF0000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各种异常类可以从一个共同父类中派生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块中异常被指定的顺序非常重要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切记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，必须先子后父，否则会导致编译错误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5A2664-3423-4EF9-88BC-0BA80C00F22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76285-F3F3-4C4A-AA3A-DB12629E962B}"/>
              </a:ext>
            </a:extLst>
          </p:cNvPr>
          <p:cNvSpPr txBox="1"/>
          <p:nvPr/>
        </p:nvSpPr>
        <p:spPr>
          <a:xfrm>
            <a:off x="1606125" y="3329565"/>
            <a:ext cx="7151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1FAB6B-A18C-4A66-B549-48CB7F29F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90" y="4782696"/>
            <a:ext cx="7151794" cy="20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659757" y="2012707"/>
            <a:ext cx="93241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*</a:t>
            </a:r>
            <a:r>
              <a:rPr lang="en-US" altLang="zh-CN" sz="4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JDK7</a:t>
            </a:r>
            <a:r>
              <a: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多捕获特征</a:t>
            </a:r>
            <a:r>
              <a:rPr lang="en-US" altLang="zh-CN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(multi-catch feature)</a:t>
            </a:r>
            <a:endParaRPr lang="en-US" altLang="zh-CN" sz="5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5A2664-3423-4EF9-88BC-0BA80C00F22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E8957-66CD-4692-B93B-C2B6BC367723}"/>
              </a:ext>
            </a:extLst>
          </p:cNvPr>
          <p:cNvSpPr txBox="1"/>
          <p:nvPr/>
        </p:nvSpPr>
        <p:spPr>
          <a:xfrm>
            <a:off x="1148080" y="2936037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BB5A7D-3008-4B2A-8A11-E58D2D70A187}"/>
              </a:ext>
            </a:extLst>
          </p:cNvPr>
          <p:cNvSpPr txBox="1"/>
          <p:nvPr/>
        </p:nvSpPr>
        <p:spPr>
          <a:xfrm>
            <a:off x="1148080" y="4598031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C5812-723C-4BBF-9C44-85E7BED392C7}"/>
              </a:ext>
            </a:extLst>
          </p:cNvPr>
          <p:cNvSpPr txBox="1"/>
          <p:nvPr/>
        </p:nvSpPr>
        <p:spPr>
          <a:xfrm>
            <a:off x="1148080" y="57060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每种异常用竖线隔开，只要其中一个异常被捕获，就执行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2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块代码。</a:t>
            </a:r>
            <a:endParaRPr lang="en-US" altLang="zh-CN" sz="2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9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659757" y="2012707"/>
            <a:ext cx="9324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不论异常是否出现或者是否被捕获，都希望执行某些代码。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子句可以实现这个目的。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5A2664-3423-4EF9-88BC-0BA80C00F22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1040D-BEC3-4296-A85F-3E6E4099D850}"/>
              </a:ext>
            </a:extLst>
          </p:cNvPr>
          <p:cNvSpPr txBox="1"/>
          <p:nvPr/>
        </p:nvSpPr>
        <p:spPr>
          <a:xfrm>
            <a:off x="731520" y="3089925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Chips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chips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datsuya</a:t>
            </a:r>
            <a:r>
              <a:rPr lang="en-US" altLang="zh-C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.buyChips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SoldOutException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soe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 //</a:t>
            </a:r>
            <a:r>
              <a:rPr lang="en-US" altLang="zh-CN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finalStatements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6AC942-7760-45A8-8FA8-37E10082B309}"/>
              </a:ext>
            </a:extLst>
          </p:cNvPr>
          <p:cNvSpPr txBox="1"/>
          <p:nvPr/>
        </p:nvSpPr>
        <p:spPr>
          <a:xfrm>
            <a:off x="791837" y="2226067"/>
            <a:ext cx="95002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子句经常用于关闭文件、清理资源</a:t>
            </a:r>
            <a:r>
              <a:rPr lang="zh-CN" altLang="en-US" sz="3200" strike="sngStrike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（收拾（烂）摊子）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	</a:t>
            </a:r>
            <a:r>
              <a:rPr lang="zh-CN" altLang="en-US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即使到达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块前有一个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return</a:t>
            </a:r>
            <a:r>
              <a:rPr lang="zh-CN" altLang="en-US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语句，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2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也会继续执行。</a:t>
            </a:r>
            <a:endParaRPr lang="en-US" altLang="zh-CN" sz="20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子句，可以略去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5A2664-3423-4EF9-88BC-0BA80C00F22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</p:spTree>
    <p:extLst>
      <p:ext uri="{BB962C8B-B14F-4D97-AF65-F5344CB8AC3E}">
        <p14:creationId xmlns:p14="http://schemas.microsoft.com/office/powerpoint/2010/main" val="3867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58B32C85-7911-4FA8-81F7-17247D57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85A2664-3423-4EF9-88BC-0BA80C00F222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try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-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finally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捕获异常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E1169E-28D5-4189-9313-46D8B09795E1}"/>
              </a:ext>
            </a:extLst>
          </p:cNvPr>
          <p:cNvGrpSpPr/>
          <p:nvPr/>
        </p:nvGrpSpPr>
        <p:grpSpPr>
          <a:xfrm>
            <a:off x="1301433" y="2174240"/>
            <a:ext cx="8807767" cy="4470718"/>
            <a:chOff x="1738313" y="188913"/>
            <a:chExt cx="5497512" cy="6588125"/>
          </a:xfrm>
          <a:solidFill>
            <a:srgbClr val="00B0F0"/>
          </a:solidFill>
        </p:grpSpPr>
        <p:sp>
          <p:nvSpPr>
            <p:cNvPr id="7" name="椭圆 1">
              <a:extLst>
                <a:ext uri="{FF2B5EF4-FFF2-40B4-BE49-F238E27FC236}">
                  <a16:creationId xmlns:a16="http://schemas.microsoft.com/office/drawing/2014/main" id="{39EBFF6E-75A3-4849-B901-C43BC7FB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188913"/>
              <a:ext cx="935037" cy="32385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6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开始</a:t>
              </a:r>
            </a:p>
          </p:txBody>
        </p:sp>
        <p:cxnSp>
          <p:nvCxnSpPr>
            <p:cNvPr id="9" name="直接箭头连接符 3">
              <a:extLst>
                <a:ext uri="{FF2B5EF4-FFF2-40B4-BE49-F238E27FC236}">
                  <a16:creationId xmlns:a16="http://schemas.microsoft.com/office/drawing/2014/main" id="{6810BEE6-67A2-4860-B9C1-B05791557307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25938" y="512763"/>
              <a:ext cx="0" cy="25241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" name="流程图: 决策 4">
              <a:extLst>
                <a:ext uri="{FF2B5EF4-FFF2-40B4-BE49-F238E27FC236}">
                  <a16:creationId xmlns:a16="http://schemas.microsoft.com/office/drawing/2014/main" id="{6198A514-6E70-43A7-8F1D-0DFDBFE8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735013"/>
              <a:ext cx="1665287" cy="576262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100" b="1">
                  <a:solidFill>
                    <a:srgbClr val="FF0000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try</a:t>
              </a:r>
              <a:r>
                <a:rPr lang="zh-CN" altLang="en-US" sz="1100" b="1">
                  <a:solidFill>
                    <a:srgbClr val="FF0000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块中是否存在异常？</a:t>
              </a:r>
            </a:p>
          </p:txBody>
        </p:sp>
        <p:cxnSp>
          <p:nvCxnSpPr>
            <p:cNvPr id="11" name="直接箭头连接符 5">
              <a:extLst>
                <a:ext uri="{FF2B5EF4-FFF2-40B4-BE49-F238E27FC236}">
                  <a16:creationId xmlns:a16="http://schemas.microsoft.com/office/drawing/2014/main" id="{AC9A799A-8D91-4EE1-BBE1-071D759C673F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25938" y="1311275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" name="直接箭头连接符 6">
              <a:extLst>
                <a:ext uri="{FF2B5EF4-FFF2-40B4-BE49-F238E27FC236}">
                  <a16:creationId xmlns:a16="http://schemas.microsoft.com/office/drawing/2014/main" id="{D3719554-7747-4C3E-93AF-A995F4316BFA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6335713" y="1031875"/>
              <a:ext cx="0" cy="222885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87EA4637-2549-44B3-A9DD-5F7A1D82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257300"/>
              <a:ext cx="288925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是</a:t>
              </a: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CD05E595-7953-4A6B-92A1-A3BBA26E8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050" y="738188"/>
              <a:ext cx="288925" cy="25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否</a:t>
              </a:r>
            </a:p>
          </p:txBody>
        </p:sp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A62AA6C2-6896-4DFC-82A1-B22D8F2D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350" y="1563688"/>
              <a:ext cx="1800225" cy="5508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终止</a:t>
              </a:r>
              <a:r>
                <a:rPr lang="en-US" altLang="zh-CN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try</a:t>
              </a:r>
              <a:r>
                <a:rPr lang="zh-CN" altLang="en-US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块中其余语句的执行</a:t>
              </a:r>
            </a:p>
          </p:txBody>
        </p:sp>
        <p:cxnSp>
          <p:nvCxnSpPr>
            <p:cNvPr id="16" name="直接箭头连接符 11">
              <a:extLst>
                <a:ext uri="{FF2B5EF4-FFF2-40B4-BE49-F238E27FC236}">
                  <a16:creationId xmlns:a16="http://schemas.microsoft.com/office/drawing/2014/main" id="{7E8DEF89-7B36-4DFC-A47A-DD32C255C311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37050" y="2120900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90E8CB5A-4088-4142-890B-E581BCE1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5" y="2373313"/>
              <a:ext cx="1800225" cy="7683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抛出的异常与</a:t>
              </a:r>
              <a:r>
                <a:rPr lang="en-US" altLang="zh-CN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catch</a:t>
              </a:r>
              <a:r>
                <a:rPr lang="zh-CN" altLang="en-US" sz="14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语句块中的类进行匹配</a:t>
              </a:r>
            </a:p>
          </p:txBody>
        </p:sp>
        <p:cxnSp>
          <p:nvCxnSpPr>
            <p:cNvPr id="18" name="直接箭头连接符 14">
              <a:extLst>
                <a:ext uri="{FF2B5EF4-FFF2-40B4-BE49-F238E27FC236}">
                  <a16:creationId xmlns:a16="http://schemas.microsoft.com/office/drawing/2014/main" id="{4EA4C346-7030-41C2-A16B-F33187939378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41813" y="3133725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流程图: 决策 15">
              <a:extLst>
                <a:ext uri="{FF2B5EF4-FFF2-40B4-BE49-F238E27FC236}">
                  <a16:creationId xmlns:a16="http://schemas.microsoft.com/office/drawing/2014/main" id="{9E2D69D5-9BB7-4E74-8697-0E782DDC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5" y="3357563"/>
              <a:ext cx="1665288" cy="576262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1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是否能够匹配上？</a:t>
              </a:r>
            </a:p>
          </p:txBody>
        </p:sp>
        <p:cxnSp>
          <p:nvCxnSpPr>
            <p:cNvPr id="20" name="直接箭头连接符 16">
              <a:extLst>
                <a:ext uri="{FF2B5EF4-FFF2-40B4-BE49-F238E27FC236}">
                  <a16:creationId xmlns:a16="http://schemas.microsoft.com/office/drawing/2014/main" id="{A98AE743-228A-473D-89C7-ECFEE292BB00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35463" y="3924300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C9E3861C-E17E-430E-B9FD-5861F63FD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870325"/>
              <a:ext cx="287337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是</a:t>
              </a:r>
            </a:p>
          </p:txBody>
        </p:sp>
        <p:sp>
          <p:nvSpPr>
            <p:cNvPr id="22" name="矩形 18">
              <a:extLst>
                <a:ext uri="{FF2B5EF4-FFF2-40B4-BE49-F238E27FC236}">
                  <a16:creationId xmlns:a16="http://schemas.microsoft.com/office/drawing/2014/main" id="{A30DBB99-7FAE-452A-BFEC-A459D768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5" y="4176713"/>
              <a:ext cx="1800225" cy="33178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进行异常处理</a:t>
              </a:r>
            </a:p>
          </p:txBody>
        </p:sp>
        <p:cxnSp>
          <p:nvCxnSpPr>
            <p:cNvPr id="23" name="直接箭头连接符 19">
              <a:extLst>
                <a:ext uri="{FF2B5EF4-FFF2-40B4-BE49-F238E27FC236}">
                  <a16:creationId xmlns:a16="http://schemas.microsoft.com/office/drawing/2014/main" id="{C494EA82-2C3B-4171-BEBA-2CB5300E7A08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44988" y="4508500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矩形 20">
              <a:extLst>
                <a:ext uri="{FF2B5EF4-FFF2-40B4-BE49-F238E27FC236}">
                  <a16:creationId xmlns:a16="http://schemas.microsoft.com/office/drawing/2014/main" id="{F5ED9394-94F9-422A-9EC3-007EA9A86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4779963"/>
              <a:ext cx="1800225" cy="5937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执行</a:t>
              </a:r>
              <a:r>
                <a:rPr lang="en-US" altLang="zh-CN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finally</a:t>
              </a:r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语句块中的语句</a:t>
              </a:r>
            </a:p>
          </p:txBody>
        </p:sp>
        <p:cxnSp>
          <p:nvCxnSpPr>
            <p:cNvPr id="25" name="直接箭头连接符 21">
              <a:extLst>
                <a:ext uri="{FF2B5EF4-FFF2-40B4-BE49-F238E27FC236}">
                  <a16:creationId xmlns:a16="http://schemas.microsoft.com/office/drawing/2014/main" id="{3F92981E-D889-425B-9556-4B59E87DEF04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56100" y="5364163"/>
              <a:ext cx="0" cy="25241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" name="矩形 22">
              <a:extLst>
                <a:ext uri="{FF2B5EF4-FFF2-40B4-BE49-F238E27FC236}">
                  <a16:creationId xmlns:a16="http://schemas.microsoft.com/office/drawing/2014/main" id="{C311E01C-9995-4A60-97CD-6BDA03DFD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338" y="5608638"/>
              <a:ext cx="1800225" cy="5937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执行</a:t>
              </a:r>
              <a:r>
                <a:rPr lang="en-US" altLang="zh-CN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finally</a:t>
              </a:r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语句块后的语句</a:t>
              </a:r>
            </a:p>
          </p:txBody>
        </p:sp>
        <p:cxnSp>
          <p:nvCxnSpPr>
            <p:cNvPr id="27" name="直接箭头连接符 23">
              <a:extLst>
                <a:ext uri="{FF2B5EF4-FFF2-40B4-BE49-F238E27FC236}">
                  <a16:creationId xmlns:a16="http://schemas.microsoft.com/office/drawing/2014/main" id="{F95129B7-490D-42E1-A0E8-80623EB9B54D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4362450" y="6200775"/>
              <a:ext cx="0" cy="252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8" name="椭圆 25">
              <a:extLst>
                <a:ext uri="{FF2B5EF4-FFF2-40B4-BE49-F238E27FC236}">
                  <a16:creationId xmlns:a16="http://schemas.microsoft.com/office/drawing/2014/main" id="{4CF57C56-B8DB-40F5-B0BD-5D29A109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725" y="6453188"/>
              <a:ext cx="935038" cy="32385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6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结束</a:t>
              </a:r>
            </a:p>
          </p:txBody>
        </p:sp>
        <p:cxnSp>
          <p:nvCxnSpPr>
            <p:cNvPr id="29" name="直接箭头连接符 26">
              <a:extLst>
                <a:ext uri="{FF2B5EF4-FFF2-40B4-BE49-F238E27FC236}">
                  <a16:creationId xmlns:a16="http://schemas.microsoft.com/office/drawing/2014/main" id="{8561FC99-F282-4609-9889-8C0DE8D3993B}"/>
                </a:ext>
              </a:extLst>
            </p:cNvPr>
            <p:cNvCxnSpPr>
              <a:cxnSpLocks noChangeShapeType="1"/>
              <a:stCxn id="7" idx="4"/>
            </p:cNvCxnSpPr>
            <p:nvPr/>
          </p:nvCxnSpPr>
          <p:spPr bwMode="auto">
            <a:xfrm>
              <a:off x="2346325" y="3644900"/>
              <a:ext cx="0" cy="52387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" name="矩形 28">
              <a:extLst>
                <a:ext uri="{FF2B5EF4-FFF2-40B4-BE49-F238E27FC236}">
                  <a16:creationId xmlns:a16="http://schemas.microsoft.com/office/drawing/2014/main" id="{E0E0D2E2-3B82-4799-B432-762785964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3357563"/>
              <a:ext cx="288925" cy="25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否</a:t>
              </a:r>
            </a:p>
          </p:txBody>
        </p:sp>
        <p:cxnSp>
          <p:nvCxnSpPr>
            <p:cNvPr id="31" name="直接连接符 32">
              <a:extLst>
                <a:ext uri="{FF2B5EF4-FFF2-40B4-BE49-F238E27FC236}">
                  <a16:creationId xmlns:a16="http://schemas.microsoft.com/office/drawing/2014/main" id="{34AE6D7D-92D4-4599-AE9A-221CB53E8CD9}"/>
                </a:ext>
              </a:extLst>
            </p:cNvPr>
            <p:cNvCxnSpPr>
              <a:cxnSpLocks noChangeShapeType="1"/>
              <a:stCxn id="7" idx="4"/>
              <a:endCxn id="19" idx="1"/>
            </p:cNvCxnSpPr>
            <p:nvPr/>
          </p:nvCxnSpPr>
          <p:spPr bwMode="auto">
            <a:xfrm>
              <a:off x="2346325" y="3644900"/>
              <a:ext cx="116205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" name="矩形 34">
              <a:extLst>
                <a:ext uri="{FF2B5EF4-FFF2-40B4-BE49-F238E27FC236}">
                  <a16:creationId xmlns:a16="http://schemas.microsoft.com/office/drawing/2014/main" id="{8A82C3BD-73D5-4182-BEF5-4C78EF3A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4167188"/>
              <a:ext cx="1228725" cy="5937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整个程序终止执行</a:t>
              </a:r>
            </a:p>
          </p:txBody>
        </p:sp>
        <p:sp>
          <p:nvSpPr>
            <p:cNvPr id="33" name="矩形 35">
              <a:extLst>
                <a:ext uri="{FF2B5EF4-FFF2-40B4-BE49-F238E27FC236}">
                  <a16:creationId xmlns:a16="http://schemas.microsoft.com/office/drawing/2014/main" id="{724FC175-FDC6-4BBA-8DF2-BCB0BF03E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003800"/>
              <a:ext cx="1230313" cy="59531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控制台输出异常信息</a:t>
              </a:r>
            </a:p>
          </p:txBody>
        </p:sp>
        <p:cxnSp>
          <p:nvCxnSpPr>
            <p:cNvPr id="34" name="直接箭头连接符 36">
              <a:extLst>
                <a:ext uri="{FF2B5EF4-FFF2-40B4-BE49-F238E27FC236}">
                  <a16:creationId xmlns:a16="http://schemas.microsoft.com/office/drawing/2014/main" id="{6278F263-32C9-4446-8015-DCD9DC7269F7}"/>
                </a:ext>
              </a:extLst>
            </p:cNvPr>
            <p:cNvCxnSpPr>
              <a:cxnSpLocks noChangeShapeType="1"/>
              <a:stCxn id="7" idx="4"/>
              <a:endCxn id="19" idx="1"/>
            </p:cNvCxnSpPr>
            <p:nvPr/>
          </p:nvCxnSpPr>
          <p:spPr bwMode="auto">
            <a:xfrm>
              <a:off x="2338388" y="4760913"/>
              <a:ext cx="0" cy="25241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直接连接符 38">
              <a:extLst>
                <a:ext uri="{FF2B5EF4-FFF2-40B4-BE49-F238E27FC236}">
                  <a16:creationId xmlns:a16="http://schemas.microsoft.com/office/drawing/2014/main" id="{282461C6-061F-47DE-AD5B-5CDEAE2F0DF1}"/>
                </a:ext>
              </a:extLst>
            </p:cNvPr>
            <p:cNvCxnSpPr>
              <a:cxnSpLocks noChangeShapeType="1"/>
              <a:stCxn id="33" idx="2"/>
              <a:endCxn id="19" idx="1"/>
            </p:cNvCxnSpPr>
            <p:nvPr/>
          </p:nvCxnSpPr>
          <p:spPr bwMode="auto">
            <a:xfrm>
              <a:off x="2357438" y="5599113"/>
              <a:ext cx="0" cy="72866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6" name="直接箭头连接符 40">
              <a:extLst>
                <a:ext uri="{FF2B5EF4-FFF2-40B4-BE49-F238E27FC236}">
                  <a16:creationId xmlns:a16="http://schemas.microsoft.com/office/drawing/2014/main" id="{D42D8377-1CEF-4590-9782-0AB278F97582}"/>
                </a:ext>
              </a:extLst>
            </p:cNvPr>
            <p:cNvCxnSpPr>
              <a:cxnSpLocks noChangeShapeType="1"/>
              <a:stCxn id="33" idx="2"/>
              <a:endCxn id="19" idx="1"/>
            </p:cNvCxnSpPr>
            <p:nvPr/>
          </p:nvCxnSpPr>
          <p:spPr bwMode="auto">
            <a:xfrm>
              <a:off x="2357438" y="6327775"/>
              <a:ext cx="199866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直接连接符 42">
              <a:extLst>
                <a:ext uri="{FF2B5EF4-FFF2-40B4-BE49-F238E27FC236}">
                  <a16:creationId xmlns:a16="http://schemas.microsoft.com/office/drawing/2014/main" id="{7D42F017-19E8-40BA-9958-7000822733E4}"/>
                </a:ext>
              </a:extLst>
            </p:cNvPr>
            <p:cNvCxnSpPr>
              <a:cxnSpLocks noChangeShapeType="1"/>
              <a:stCxn id="33" idx="2"/>
              <a:endCxn id="19" idx="1"/>
            </p:cNvCxnSpPr>
            <p:nvPr/>
          </p:nvCxnSpPr>
          <p:spPr bwMode="auto">
            <a:xfrm>
              <a:off x="5173663" y="1023938"/>
              <a:ext cx="116205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矩形 44">
              <a:extLst>
                <a:ext uri="{FF2B5EF4-FFF2-40B4-BE49-F238E27FC236}">
                  <a16:creationId xmlns:a16="http://schemas.microsoft.com/office/drawing/2014/main" id="{F66084C6-B4D5-48E2-893D-118F2E7F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3305175"/>
              <a:ext cx="1800225" cy="5508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执行</a:t>
              </a:r>
              <a:r>
                <a:rPr lang="en-US" altLang="zh-CN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try</a:t>
              </a:r>
              <a:r>
                <a:rPr lang="zh-CN" altLang="en-US" sz="14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块中所有语句</a:t>
              </a:r>
            </a:p>
          </p:txBody>
        </p:sp>
        <p:cxnSp>
          <p:nvCxnSpPr>
            <p:cNvPr id="39" name="直接连接符 45">
              <a:extLst>
                <a:ext uri="{FF2B5EF4-FFF2-40B4-BE49-F238E27FC236}">
                  <a16:creationId xmlns:a16="http://schemas.microsoft.com/office/drawing/2014/main" id="{1C170BB3-FE47-4588-863B-5395D9275C2E}"/>
                </a:ext>
              </a:extLst>
            </p:cNvPr>
            <p:cNvCxnSpPr>
              <a:cxnSpLocks noChangeShapeType="1"/>
              <a:stCxn id="33" idx="2"/>
              <a:endCxn id="19" idx="1"/>
            </p:cNvCxnSpPr>
            <p:nvPr/>
          </p:nvCxnSpPr>
          <p:spPr bwMode="auto">
            <a:xfrm>
              <a:off x="6234113" y="3870325"/>
              <a:ext cx="0" cy="7651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" name="直接箭头连接符 47">
              <a:extLst>
                <a:ext uri="{FF2B5EF4-FFF2-40B4-BE49-F238E27FC236}">
                  <a16:creationId xmlns:a16="http://schemas.microsoft.com/office/drawing/2014/main" id="{FF98BA33-18F0-4E54-91CE-4E7593E96FDD}"/>
                </a:ext>
              </a:extLst>
            </p:cNvPr>
            <p:cNvCxnSpPr>
              <a:cxnSpLocks noChangeShapeType="1"/>
              <a:stCxn id="33" idx="2"/>
              <a:endCxn id="19" idx="1"/>
            </p:cNvCxnSpPr>
            <p:nvPr/>
          </p:nvCxnSpPr>
          <p:spPr bwMode="auto">
            <a:xfrm flipH="1">
              <a:off x="4362450" y="4643438"/>
              <a:ext cx="187166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602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B1B57-37FA-413A-AE4A-41E8537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953E4042-0561-4175-8F7D-56F1EC4B1B3A}"/>
              </a:ext>
            </a:extLst>
          </p:cNvPr>
          <p:cNvSpPr txBox="1">
            <a:spLocks/>
          </p:cNvSpPr>
          <p:nvPr/>
        </p:nvSpPr>
        <p:spPr>
          <a:xfrm>
            <a:off x="999917" y="4170027"/>
            <a:ext cx="9724307" cy="1704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An exception is an 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abnormal event 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that </a:t>
            </a:r>
          </a:p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1.occurs during the execution </a:t>
            </a:r>
            <a:r>
              <a:rPr lang="en-US" altLang="zh-CN" sz="2800" b="1" dirty="0">
                <a:solidFill>
                  <a:srgbClr val="FFFFFF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of a program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</a:t>
            </a:r>
            <a:endParaRPr lang="en-US" altLang="zh-CN" sz="2800" b="1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ctr"/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en-US" altLang="zh-CN" sz="2800" b="1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disrupts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the normal flow of instructions.</a:t>
            </a:r>
            <a:endParaRPr lang="zh-CN" altLang="en-US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95E3E41D-B2F6-45BE-ACD0-4462E684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440" y="57369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-0.12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使用异常的场合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E319F-7CCE-4DBF-905D-E1707186ABA0}"/>
              </a:ext>
            </a:extLst>
          </p:cNvPr>
          <p:cNvSpPr txBox="1"/>
          <p:nvPr/>
        </p:nvSpPr>
        <p:spPr>
          <a:xfrm>
            <a:off x="822960" y="2237939"/>
            <a:ext cx="411480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正常情况下运行的代码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异常情况下执行的代码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不管如何都要执行的代码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95F0B-489D-4BAE-938F-9E79D47EC914}"/>
              </a:ext>
            </a:extLst>
          </p:cNvPr>
          <p:cNvSpPr txBox="1"/>
          <p:nvPr/>
        </p:nvSpPr>
        <p:spPr>
          <a:xfrm>
            <a:off x="6268720" y="2237939"/>
            <a:ext cx="420624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thereIsNoException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zh-CN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zh-CN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B7DAEE-85AE-453D-A9D7-E185DC801FCF}"/>
              </a:ext>
            </a:extLst>
          </p:cNvPr>
          <p:cNvSpPr txBox="1"/>
          <p:nvPr/>
        </p:nvSpPr>
        <p:spPr>
          <a:xfrm>
            <a:off x="822960" y="5016853"/>
            <a:ext cx="9324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异常处理模式将错误处理代码从正常的编程任务中分离出来，使程序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易读</a:t>
            </a:r>
            <a:r>
              <a:rPr lang="zh-CN" altLang="en-US" sz="3200" dirty="0">
                <a:solidFill>
                  <a:srgbClr val="FFC0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易修改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0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使用异常的场合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B7DAEE-85AE-453D-A9D7-E185DC801FCF}"/>
              </a:ext>
            </a:extLst>
          </p:cNvPr>
          <p:cNvSpPr txBox="1"/>
          <p:nvPr/>
        </p:nvSpPr>
        <p:spPr>
          <a:xfrm>
            <a:off x="812800" y="2161893"/>
            <a:ext cx="93241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但由于异常处理需要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初始化新的异常对象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从调用栈中返回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沿着方法调用链传播异常以便找到异常处理器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lvl="1"/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所以异常处理也需要更多资源和时间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3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使用异常的场合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B7DAEE-85AE-453D-A9D7-E185DC801FCF}"/>
              </a:ext>
            </a:extLst>
          </p:cNvPr>
          <p:cNvSpPr txBox="1"/>
          <p:nvPr/>
        </p:nvSpPr>
        <p:spPr>
          <a:xfrm>
            <a:off x="812800" y="2161893"/>
            <a:ext cx="932417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何时使用？</a:t>
            </a:r>
            <a:endParaRPr lang="en-US" altLang="zh-CN" sz="40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一个项目中多个类都会发生的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共同异常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应该考虑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设计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一个异常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发生在个别方法的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简单错误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最好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局部处理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能够预料并且在编程时解决的问题就尽可能解决。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思考：哪些能预料哪些不能预料？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01ED5F-AB66-4A1A-944D-768213F8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44" y="4888307"/>
            <a:ext cx="2019097" cy="18722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097A0C4-E3E8-40CB-92CA-14A4F0F3F20B}"/>
              </a:ext>
            </a:extLst>
          </p:cNvPr>
          <p:cNvGrpSpPr/>
          <p:nvPr/>
        </p:nvGrpSpPr>
        <p:grpSpPr>
          <a:xfrm>
            <a:off x="6985295" y="5072467"/>
            <a:ext cx="740930" cy="751967"/>
            <a:chOff x="6985295" y="5072467"/>
            <a:chExt cx="740930" cy="7519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393770-DA9C-43AE-9F53-097EF218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5295" y="5118609"/>
              <a:ext cx="705825" cy="7058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2135663-8E6A-4119-BCA5-C4F2C794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46550" y="5072467"/>
              <a:ext cx="279675" cy="279675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AE159B-D0E5-44E7-A11F-CB191344D947}"/>
              </a:ext>
            </a:extLst>
          </p:cNvPr>
          <p:cNvSpPr txBox="1"/>
          <p:nvPr/>
        </p:nvSpPr>
        <p:spPr>
          <a:xfrm>
            <a:off x="1245936" y="6030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不要把异常处理用作简单的逻辑测试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50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6.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重新抛出异常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1948C-9EF9-4A7E-B760-E024EE3B90D1}"/>
              </a:ext>
            </a:extLst>
          </p:cNvPr>
          <p:cNvSpPr txBox="1"/>
          <p:nvPr/>
        </p:nvSpPr>
        <p:spPr>
          <a:xfrm>
            <a:off x="944880" y="3132019"/>
            <a:ext cx="411480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正常情况下运行的代码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throw </a:t>
            </a:r>
            <a:r>
              <a:rPr lang="en-US" altLang="zh-C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不管如何都要执行的代码</a:t>
            </a:r>
            <a:endParaRPr lang="en-US" altLang="zh-C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6DF071-5CEB-4780-BE11-711A23C6605A}"/>
              </a:ext>
            </a:extLst>
          </p:cNvPr>
          <p:cNvSpPr/>
          <p:nvPr/>
        </p:nvSpPr>
        <p:spPr>
          <a:xfrm>
            <a:off x="1688052" y="2134215"/>
            <a:ext cx="2252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“甩锅”</a:t>
            </a:r>
          </a:p>
        </p:txBody>
      </p:sp>
    </p:spTree>
    <p:extLst>
      <p:ext uri="{BB962C8B-B14F-4D97-AF65-F5344CB8AC3E}">
        <p14:creationId xmlns:p14="http://schemas.microsoft.com/office/powerpoint/2010/main" val="368297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7.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链式异常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4B7B4-67DD-4FFD-AA28-41A072BDF149}"/>
              </a:ext>
            </a:extLst>
          </p:cNvPr>
          <p:cNvSpPr txBox="1"/>
          <p:nvPr/>
        </p:nvSpPr>
        <p:spPr>
          <a:xfrm>
            <a:off x="498475" y="2161893"/>
            <a:ext cx="993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有时候，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catch 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块重新抛出的异常可能要跟随最初的异常一起抛出。此之谓链式异常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(chained exception)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D2FB2F-38BC-4E7D-A70B-362CF505A223}"/>
              </a:ext>
            </a:extLst>
          </p:cNvPr>
          <p:cNvSpPr txBox="1"/>
          <p:nvPr/>
        </p:nvSpPr>
        <p:spPr>
          <a:xfrm>
            <a:off x="581024" y="3429000"/>
            <a:ext cx="4714876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ChainedExceptionDemo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method1();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D76A44-287C-426D-83EF-D51B3320695D}"/>
              </a:ext>
            </a:extLst>
          </p:cNvPr>
          <p:cNvSpPr txBox="1"/>
          <p:nvPr/>
        </p:nvSpPr>
        <p:spPr>
          <a:xfrm>
            <a:off x="5468075" y="3253198"/>
            <a:ext cx="609600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method1()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method2();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"New info from method1"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method2()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"New info from method2"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60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8.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自定义异常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F55C18-4173-4444-81FA-E03C6CA46DDA}"/>
              </a:ext>
            </a:extLst>
          </p:cNvPr>
          <p:cNvSpPr txBox="1"/>
          <p:nvPr/>
        </p:nvSpPr>
        <p:spPr>
          <a:xfrm>
            <a:off x="812800" y="2161893"/>
            <a:ext cx="93241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Java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提供了相当多的异常类，尽量使用现成的。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如果遇到一个不能用预定义类来充分描述的问题，就可以继承</a:t>
            </a:r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Exception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及其子类来创建自己的异常类。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4A0DE0-AB0D-42E1-90F5-ED19E312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12" y="4080466"/>
            <a:ext cx="5339634" cy="2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8BA7FD-0194-43BD-95B6-741A7ADB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三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信息获取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8FDBEA0A-DE6B-4084-B386-548241C0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">
        <p:fade/>
      </p:transition>
    </mc:Choice>
    <mc:Fallback xmlns="">
      <p:transition spd="med" advClick="0" advTm="7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8BA7FD-0194-43BD-95B6-741A7ADB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三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信息获取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8FDBEA0A-DE6B-4084-B386-548241C0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适应英文环境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E7A235-482B-4143-A542-02C05FC36DFA}"/>
              </a:ext>
            </a:extLst>
          </p:cNvPr>
          <p:cNvSpPr txBox="1"/>
          <p:nvPr/>
        </p:nvSpPr>
        <p:spPr>
          <a:xfrm>
            <a:off x="914400" y="2268974"/>
            <a:ext cx="137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如题。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298707-1DA1-4CF2-8B01-DCCB9E6705A5}"/>
              </a:ext>
            </a:extLst>
          </p:cNvPr>
          <p:cNvSpPr txBox="1"/>
          <p:nvPr/>
        </p:nvSpPr>
        <p:spPr>
          <a:xfrm>
            <a:off x="1036320" y="3219421"/>
            <a:ext cx="763016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buyChips.SoldOutException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: The chip is sold out!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buyChips.Datsuya.buyChips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Datsuya.java:7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buyChips.HaoGeMenr.callForHelp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HaoGeMenr.java:7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buyChips.HaoGeMenr.main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HaoGeMenr.java:14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8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适应英文环境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17B32A-EBF2-418C-8A4F-4387D1CD4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5" y="2246974"/>
            <a:ext cx="9216749" cy="44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5" y="744084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40470F-0D41-4D2D-8BA7-F18F99A02284}"/>
              </a:ext>
            </a:extLst>
          </p:cNvPr>
          <p:cNvSpPr txBox="1"/>
          <p:nvPr/>
        </p:nvSpPr>
        <p:spPr>
          <a:xfrm>
            <a:off x="2037062" y="2122944"/>
            <a:ext cx="7646434" cy="4247317"/>
          </a:xfrm>
          <a:prstGeom prst="rect">
            <a:avLst/>
          </a:prstGeom>
          <a:solidFill>
            <a:srgbClr val="F09415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import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java.util.Scanner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</a:b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public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class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QuotientBeDisrupted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public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static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main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[]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args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input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in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93A1A1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  <a:r>
              <a: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93A1A1"/>
                </a:solidFill>
                <a:effectLst/>
                <a:uLnTx/>
                <a:uFillTx/>
                <a:latin typeface="Consolas" panose="020B0609020204030204" pitchFamily="49" charset="0"/>
              </a:rPr>
              <a:t>提示用户要输入两个整数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57B83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out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print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</a:rPr>
              <a:t>"Enter two integers: 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number1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input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nextInt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number2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input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nextInt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out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</a:rPr>
              <a:t>println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(number1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+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</a:rPr>
              <a:t>" / 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+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number2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+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</a:rPr>
              <a:t>" is "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+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657B83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    (number1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5990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 number2));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 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图形 15" descr="学习图标">
            <a:extLst>
              <a:ext uri="{FF2B5EF4-FFF2-40B4-BE49-F238E27FC236}">
                <a16:creationId xmlns:a16="http://schemas.microsoft.com/office/drawing/2014/main" id="{31089D16-956F-4208-8019-56F5A8F7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适应英文环境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238D4C-6127-479E-A47C-5C4A5AAF3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03" y="2542647"/>
            <a:ext cx="11569593" cy="28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2.Throwable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类的方法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B8CB94-5ED3-41C8-9BBA-F0D4ACAE98EB}"/>
              </a:ext>
            </a:extLst>
          </p:cNvPr>
          <p:cNvGrpSpPr/>
          <p:nvPr/>
        </p:nvGrpSpPr>
        <p:grpSpPr>
          <a:xfrm>
            <a:off x="219438" y="2497173"/>
            <a:ext cx="5206002" cy="2519680"/>
            <a:chOff x="355600" y="2275840"/>
            <a:chExt cx="2824480" cy="324026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9D9891-6BD1-4AF0-8169-EF393151A625}"/>
                </a:ext>
              </a:extLst>
            </p:cNvPr>
            <p:cNvSpPr/>
            <p:nvPr/>
          </p:nvSpPr>
          <p:spPr>
            <a:xfrm>
              <a:off x="355600" y="2275840"/>
              <a:ext cx="2824480" cy="9140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Java.lang.Throwable</a:t>
              </a:r>
              <a:endParaRPr lang="zh-CN" altLang="en-US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95DEFA-7311-4919-880A-3EADB8FDD484}"/>
                </a:ext>
              </a:extLst>
            </p:cNvPr>
            <p:cNvSpPr/>
            <p:nvPr/>
          </p:nvSpPr>
          <p:spPr>
            <a:xfrm>
              <a:off x="355600" y="3189843"/>
              <a:ext cx="2824480" cy="2326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getMessage</a:t>
              </a: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String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toString</a:t>
              </a: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String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printStackTrace</a:t>
              </a: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getStackTrace</a:t>
              </a: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</a:t>
              </a:r>
              <a:r>
                <a:rPr lang="en-US" altLang="zh-CN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StackTraceElement</a:t>
              </a:r>
              <a:r>
                <a:rPr lang="en-US" altLang="zh-CN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[]</a:t>
              </a:r>
              <a:endPara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DF33266-BA51-4A0B-A36A-56926A361EEE}"/>
              </a:ext>
            </a:extLst>
          </p:cNvPr>
          <p:cNvSpPr/>
          <p:nvPr/>
        </p:nvSpPr>
        <p:spPr>
          <a:xfrm>
            <a:off x="5815602" y="3195110"/>
            <a:ext cx="6156960" cy="2057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返回描述该异常的信息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返回</a:t>
            </a: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个子字符串连接的字符串：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</a:t>
            </a:r>
            <a:r>
              <a:rPr lang="en-US" altLang="zh-CN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</a:t>
            </a:r>
            <a:r>
              <a:rPr lang="zh-CN" altLang="en-US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）异常类全名（</a:t>
            </a:r>
            <a:r>
              <a:rPr lang="en-US" altLang="zh-CN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</a:t>
            </a:r>
            <a:r>
              <a:rPr lang="zh-CN" altLang="en-US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）“： ”（一个冒号和一个空格）</a:t>
            </a:r>
            <a:r>
              <a:rPr lang="en-US" altLang="zh-CN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(3)</a:t>
            </a:r>
            <a:r>
              <a:rPr lang="en-US" altLang="zh-CN" sz="1400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getMessage</a:t>
            </a:r>
            <a:r>
              <a:rPr lang="en-US" altLang="zh-CN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()</a:t>
            </a:r>
            <a:r>
              <a:rPr lang="zh-CN" altLang="en-US" sz="14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方法</a:t>
            </a:r>
            <a:endParaRPr lang="en-US" altLang="zh-CN" sz="14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打印调用栈跟踪信息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4.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返回栈跟踪元素的数组</a:t>
            </a:r>
            <a:endParaRPr lang="en-US" altLang="zh-CN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7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2.Throwable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类的方法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D796B-E949-4372-8601-882B4F80E759}"/>
              </a:ext>
            </a:extLst>
          </p:cNvPr>
          <p:cNvSpPr txBox="1"/>
          <p:nvPr/>
        </p:nvSpPr>
        <p:spPr>
          <a:xfrm>
            <a:off x="219438" y="2389783"/>
            <a:ext cx="704088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: Index 5 out of bounds for length 5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TestException.sum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u="sng" dirty="0">
                <a:solidFill>
                  <a:srgbClr val="0066CC"/>
                </a:solidFill>
                <a:latin typeface="Consolas" panose="020B0609020204030204" pitchFamily="49" charset="0"/>
              </a:rPr>
              <a:t>TestException.java:26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TestException.main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u="sng" dirty="0">
                <a:solidFill>
                  <a:srgbClr val="0066CC"/>
                </a:solidFill>
                <a:latin typeface="Consolas" panose="020B0609020204030204" pitchFamily="49" charset="0"/>
              </a:rPr>
              <a:t>TestException.java:6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zh-CN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 5 out of bounds for length 5</a:t>
            </a:r>
          </a:p>
          <a:p>
            <a:pPr algn="l"/>
            <a:endParaRPr lang="zh-CN" alt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8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: Index 5 out of bounds for length 5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A960F5-7C04-4CDB-9714-EA0A8DA522AB}"/>
              </a:ext>
            </a:extLst>
          </p:cNvPr>
          <p:cNvGrpSpPr/>
          <p:nvPr/>
        </p:nvGrpSpPr>
        <p:grpSpPr>
          <a:xfrm>
            <a:off x="7502162" y="2497173"/>
            <a:ext cx="4470400" cy="2519680"/>
            <a:chOff x="355600" y="2275840"/>
            <a:chExt cx="2824480" cy="32402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4AD26E-7264-479C-9F68-D9424FB26A96}"/>
                </a:ext>
              </a:extLst>
            </p:cNvPr>
            <p:cNvSpPr/>
            <p:nvPr/>
          </p:nvSpPr>
          <p:spPr>
            <a:xfrm>
              <a:off x="355600" y="2275840"/>
              <a:ext cx="2824480" cy="91400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Java.lang.Throwable</a:t>
              </a:r>
              <a:endParaRPr lang="zh-CN" altLang="en-US" sz="1600" b="1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BA3CFE-6E5A-49ED-87F3-4E36C6E89589}"/>
                </a:ext>
              </a:extLst>
            </p:cNvPr>
            <p:cNvSpPr/>
            <p:nvPr/>
          </p:nvSpPr>
          <p:spPr>
            <a:xfrm>
              <a:off x="355600" y="3189843"/>
              <a:ext cx="2824480" cy="2326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sz="1600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getMessage</a:t>
              </a: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String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sz="1600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toString</a:t>
              </a: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String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sz="1600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printStackTrace</a:t>
              </a: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void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+</a:t>
              </a:r>
              <a:r>
                <a:rPr lang="en-US" altLang="zh-CN" sz="1600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getStackTrace</a:t>
              </a: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(): </a:t>
              </a:r>
              <a:r>
                <a:rPr lang="en-US" altLang="zh-CN" sz="1600" dirty="0" err="1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StackTraceElement</a:t>
              </a:r>
              <a:r>
                <a:rPr lang="en-US" altLang="zh-CN" sz="1600" dirty="0"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[]</a:t>
              </a:r>
              <a:endParaRPr lang="zh-CN" altLang="en-US" sz="1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986E7F-9D97-4BE3-81F5-AD3C470CEF80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2.Throwable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类的方法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7D796B-E949-4372-8601-882B4F80E759}"/>
              </a:ext>
            </a:extLst>
          </p:cNvPr>
          <p:cNvSpPr txBox="1"/>
          <p:nvPr/>
        </p:nvSpPr>
        <p:spPr>
          <a:xfrm>
            <a:off x="617717" y="4697428"/>
            <a:ext cx="588468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 Info Obtained from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getStackTrace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method sum(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TestException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:26)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method main(</a:t>
            </a:r>
            <a:r>
              <a:rPr lang="en-US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TestException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:6)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A23E39-5577-437B-A7CD-D41602C7DA4F}"/>
              </a:ext>
            </a:extLst>
          </p:cNvPr>
          <p:cNvSpPr txBox="1"/>
          <p:nvPr/>
        </p:nvSpPr>
        <p:spPr>
          <a:xfrm>
            <a:off x="617718" y="2249632"/>
            <a:ext cx="951180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nTrace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Info Obtained from 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getStackTrace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StackTraceElement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traceElements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traceElements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"method 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traceElements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traceElements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traceElements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5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8BA7FD-0194-43BD-95B6-741A7ADB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四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实战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8FDBEA0A-DE6B-4084-B386-548241C0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">
        <p:fade/>
      </p:transition>
    </mc:Choice>
    <mc:Fallback xmlns="">
      <p:transition spd="med" advClick="0" advTm="7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8BA7FD-0194-43BD-95B6-741A7ADB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四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实战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8FDBEA0A-DE6B-4084-B386-548241C0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5D434EF-FB7D-429D-9991-75EED8CD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知识回顾</a:t>
            </a:r>
          </a:p>
        </p:txBody>
      </p:sp>
      <p:pic>
        <p:nvPicPr>
          <p:cNvPr id="8" name="图形 7" descr="剪切板图标">
            <a:extLst>
              <a:ext uri="{FF2B5EF4-FFF2-40B4-BE49-F238E27FC236}">
                <a16:creationId xmlns:a16="http://schemas.microsoft.com/office/drawing/2014/main" id="{6942EF5C-6570-432C-BB44-48227627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1962" y="293903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86653"/>
      </p:ext>
    </p:extLst>
  </p:cSld>
  <p:clrMapOvr>
    <a:masterClrMapping/>
  </p:clrMapOvr>
  <p:transition advClick="0" advTm="70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241E939-F70B-486A-8AAF-A5D17E86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知识回顾</a:t>
            </a:r>
          </a:p>
        </p:txBody>
      </p:sp>
      <p:pic>
        <p:nvPicPr>
          <p:cNvPr id="6" name="图形 5" descr="剪切板图标">
            <a:extLst>
              <a:ext uri="{FF2B5EF4-FFF2-40B4-BE49-F238E27FC236}">
                <a16:creationId xmlns:a16="http://schemas.microsoft.com/office/drawing/2014/main" id="{F7658736-F60B-4C87-82AE-C8AAD0EC2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1962" y="293903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DD6322F-6C8B-4B20-99BD-9B5D35AF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4" y="280987"/>
            <a:ext cx="10772775" cy="64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EA404-798A-47A2-A4B3-67A4BE322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感谢观看？</a:t>
            </a:r>
          </a:p>
        </p:txBody>
      </p:sp>
    </p:spTree>
    <p:extLst>
      <p:ext uri="{BB962C8B-B14F-4D97-AF65-F5344CB8AC3E}">
        <p14:creationId xmlns:p14="http://schemas.microsoft.com/office/powerpoint/2010/main" val="34927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713630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073700-AB95-4F3D-9582-40D21B0657A5}"/>
              </a:ext>
            </a:extLst>
          </p:cNvPr>
          <p:cNvSpPr txBox="1"/>
          <p:nvPr/>
        </p:nvSpPr>
        <p:spPr>
          <a:xfrm>
            <a:off x="1314686" y="2959531"/>
            <a:ext cx="858826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Enter two integers: </a:t>
            </a:r>
            <a:r>
              <a:rPr lang="en-US" altLang="zh-CN" sz="2400" dirty="0">
                <a:solidFill>
                  <a:srgbClr val="00C87D"/>
                </a:solidFill>
                <a:latin typeface="Consolas" panose="020B0609020204030204" pitchFamily="49" charset="0"/>
              </a:rPr>
              <a:t>5 2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5 / 2 is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4D9D66-7A0B-4DEB-B6B3-62F2F9FA6C47}"/>
              </a:ext>
            </a:extLst>
          </p:cNvPr>
          <p:cNvSpPr txBox="1"/>
          <p:nvPr/>
        </p:nvSpPr>
        <p:spPr>
          <a:xfrm>
            <a:off x="1208006" y="2313200"/>
            <a:ext cx="8405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当除数不为</a:t>
            </a:r>
            <a:r>
              <a:rPr lang="en-US" altLang="zh-CN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</a:t>
            </a:r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时，输出如下：</a:t>
            </a:r>
            <a:endParaRPr lang="en-US" altLang="zh-CN" sz="2400" dirty="0">
              <a:solidFill>
                <a:srgbClr val="F9D4A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D10B9-C6FB-4308-91E6-92B7681D8E8D}"/>
              </a:ext>
            </a:extLst>
          </p:cNvPr>
          <p:cNvSpPr txBox="1"/>
          <p:nvPr/>
        </p:nvSpPr>
        <p:spPr>
          <a:xfrm>
            <a:off x="1314686" y="4699776"/>
            <a:ext cx="858826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Enter two integers: </a:t>
            </a:r>
            <a:r>
              <a:rPr lang="en-US" altLang="zh-CN" sz="2000" dirty="0">
                <a:solidFill>
                  <a:srgbClr val="00C87D"/>
                </a:solidFill>
                <a:latin typeface="Consolas" panose="020B0609020204030204" pitchFamily="49" charset="0"/>
              </a:rPr>
              <a:t>5 0</a:t>
            </a:r>
          </a:p>
          <a:p>
            <a:pPr algn="l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</a:p>
          <a:p>
            <a:pPr algn="l"/>
            <a:r>
              <a:rPr lang="en-US" altLang="zh-CN" sz="20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: / by zero</a:t>
            </a:r>
          </a:p>
          <a:p>
            <a:pPr algn="l"/>
            <a:r>
              <a:rPr lang="fr-FR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at Quotient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BeDisrupted</a:t>
            </a:r>
            <a:r>
              <a:rPr lang="fr-FR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.main(</a:t>
            </a:r>
            <a:r>
              <a:rPr lang="fr-FR" altLang="zh-CN" sz="2000" u="sng" dirty="0">
                <a:solidFill>
                  <a:srgbClr val="0066CC"/>
                </a:solidFill>
                <a:latin typeface="Consolas" panose="020B0609020204030204" pitchFamily="49" charset="0"/>
              </a:rPr>
              <a:t>QuotientBeDisrupted.java:15</a:t>
            </a:r>
            <a:r>
              <a:rPr lang="fr-FR" altLang="zh-CN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44012E-BA6F-4A65-9983-760501C1CA13}"/>
              </a:ext>
            </a:extLst>
          </p:cNvPr>
          <p:cNvSpPr txBox="1"/>
          <p:nvPr/>
        </p:nvSpPr>
        <p:spPr>
          <a:xfrm>
            <a:off x="1208006" y="4053445"/>
            <a:ext cx="8405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当除数为</a:t>
            </a:r>
            <a:r>
              <a:rPr lang="en-US" altLang="zh-CN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</a:t>
            </a:r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时，输出如下：</a:t>
            </a:r>
            <a:endParaRPr lang="en-US" altLang="zh-CN" sz="2400" dirty="0">
              <a:solidFill>
                <a:srgbClr val="F9D4A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7" name="图形 6" descr="学习图标">
            <a:extLst>
              <a:ext uri="{FF2B5EF4-FFF2-40B4-BE49-F238E27FC236}">
                <a16:creationId xmlns:a16="http://schemas.microsoft.com/office/drawing/2014/main" id="{B2A2191B-9338-45D9-9CA1-4FA9DE95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241E939-F70B-486A-8AAF-A5D17E86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/>
          <a:lstStyle/>
          <a:p>
            <a:pPr algn="ctr"/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五</a:t>
            </a:r>
            <a:r>
              <a:rPr lang="en-US" altLang="zh-CN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. </a:t>
            </a:r>
            <a:r>
              <a:rPr lang="zh-CN" altLang="en-US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一些干货和总结</a:t>
            </a:r>
          </a:p>
        </p:txBody>
      </p:sp>
      <p:pic>
        <p:nvPicPr>
          <p:cNvPr id="5" name="图形 4" descr="学习图标">
            <a:extLst>
              <a:ext uri="{FF2B5EF4-FFF2-40B4-BE49-F238E27FC236}">
                <a16:creationId xmlns:a16="http://schemas.microsoft.com/office/drawing/2014/main" id="{3CDA79E1-EBD8-4B87-A327-A10C3DA14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4224" y="26952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CB2EAC8-581C-4887-BA6C-34EA4B8D7D21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面向对象之于人生</a:t>
            </a:r>
            <a:endParaRPr lang="en-US" altLang="zh-CN" sz="36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7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CB2EAC8-581C-4887-BA6C-34EA4B8D7D21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2.</a:t>
            </a:r>
            <a:r>
              <a:rPr lang="zh-CN" altLang="en-US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不是鸡汤</a:t>
            </a:r>
            <a:endParaRPr lang="en-US" altLang="zh-CN" sz="36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3E74A0-1B1C-45A2-9EEB-583FB4F34B40}"/>
              </a:ext>
            </a:extLst>
          </p:cNvPr>
          <p:cNvSpPr txBox="1"/>
          <p:nvPr/>
        </p:nvSpPr>
        <p:spPr>
          <a:xfrm>
            <a:off x="812800" y="2161893"/>
            <a:ext cx="932417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计算机的所有东西都是人做出来的，别人能想出来的我也一定能想出来。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在计算机里头没有任何黑魔法，所有的东西只不过是我现在不知道而已，总有一天我会把所有的细节，所有的内部的东西搞明白的。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algn="r"/>
            <a:r>
              <a:rPr lang="en-US" altLang="zh-CN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——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翁恺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6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学习图标">
            <a:extLst>
              <a:ext uri="{FF2B5EF4-FFF2-40B4-BE49-F238E27FC236}">
                <a16:creationId xmlns:a16="http://schemas.microsoft.com/office/drawing/2014/main" id="{AA4D5782-5F89-4803-81CA-A90917DA2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CB2EAC8-581C-4887-BA6C-34EA4B8D7D21}"/>
              </a:ext>
            </a:extLst>
          </p:cNvPr>
          <p:cNvSpPr txBox="1">
            <a:spLocks/>
          </p:cNvSpPr>
          <p:nvPr/>
        </p:nvSpPr>
        <p:spPr>
          <a:xfrm>
            <a:off x="219438" y="927146"/>
            <a:ext cx="8538481" cy="91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3.</a:t>
            </a:r>
            <a:r>
              <a:rPr lang="zh-CN" altLang="en-US" sz="36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一些应试和进阶学习</a:t>
            </a:r>
            <a:endParaRPr lang="en-US" altLang="zh-CN" sz="36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3E74A0-1B1C-45A2-9EEB-583FB4F34B40}"/>
              </a:ext>
            </a:extLst>
          </p:cNvPr>
          <p:cNvSpPr txBox="1"/>
          <p:nvPr/>
        </p:nvSpPr>
        <p:spPr>
          <a:xfrm>
            <a:off x="812800" y="2161893"/>
            <a:ext cx="93241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去打印店打印一份考试真题（貌似没有最新的，只有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17~18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学年度的）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克服英语障碍把老师发的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PPT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，试验资料和实验代码给啃下来。（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GitHub: 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hlinkClick r:id="rId4"/>
              </a:rPr>
              <a:t>https://github.com/NBDatsuya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特别推荐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UP: </a:t>
            </a:r>
            <a:r>
              <a:rPr lang="en-US" altLang="zh-CN" sz="2800" b="1" dirty="0" err="1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RudeCrab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（</a:t>
            </a:r>
            <a:r>
              <a:rPr lang="en-US" altLang="zh-CN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BID: 192 487 6999</a:t>
            </a:r>
            <a:r>
              <a:rPr lang="zh-CN" altLang="en-US" sz="2800" b="1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）。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每天会分享一个技术点，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分钟内就可以学完。</a:t>
            </a:r>
            <a:endParaRPr lang="en-US" altLang="zh-CN" sz="28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本人有一定可能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会在结课考试之前在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B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站发布一些带着总结知识点的视频（“辅学</a:t>
            </a:r>
            <a:r>
              <a:rPr lang="en-US" altLang="zh-CN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+</a:t>
            </a:r>
            <a:r>
              <a:rPr lang="zh-CN" altLang="en-US" sz="28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”），能否刷到？随缘。</a:t>
            </a: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5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EA404-798A-47A2-A4B3-67A4BE322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真的感谢观看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F3825-E3A5-41A9-9139-3F42FDE6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211329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多有不足，欢迎批评指正</a:t>
            </a:r>
            <a:endParaRPr lang="en-US" altLang="zh-CN" sz="28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r>
              <a:rPr lang="en-US" altLang="zh-CN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2022.5.1</a:t>
            </a:r>
            <a:endParaRPr lang="zh-CN" altLang="en-US" sz="28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5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713630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4D9D66-7A0B-4DEB-B6B3-62F2F9FA6C47}"/>
              </a:ext>
            </a:extLst>
          </p:cNvPr>
          <p:cNvSpPr txBox="1"/>
          <p:nvPr/>
        </p:nvSpPr>
        <p:spPr>
          <a:xfrm>
            <a:off x="1208006" y="2313200"/>
            <a:ext cx="8405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解决方案一：添加</a:t>
            </a:r>
            <a:r>
              <a:rPr lang="en-US" altLang="zh-CN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if</a:t>
            </a:r>
            <a:r>
              <a:rPr lang="zh-CN" altLang="en-US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语句判断除数是否为</a:t>
            </a:r>
            <a:r>
              <a:rPr lang="en-US" altLang="zh-CN" sz="2400" dirty="0">
                <a:solidFill>
                  <a:srgbClr val="F9D4A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BE953-472F-4E96-8BD6-2D8B5A69F8E6}"/>
              </a:ext>
            </a:extLst>
          </p:cNvPr>
          <p:cNvSpPr txBox="1"/>
          <p:nvPr/>
        </p:nvSpPr>
        <p:spPr>
          <a:xfrm>
            <a:off x="1141095" y="3009747"/>
            <a:ext cx="898131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zh-CN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/ "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 algn="l"/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"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"Divisor cannot be zero "</a:t>
            </a:r>
            <a:r>
              <a:rPr lang="en-US" altLang="zh-C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b="1" dirty="0"/>
          </a:p>
        </p:txBody>
      </p:sp>
      <p:pic>
        <p:nvPicPr>
          <p:cNvPr id="14" name="图形 13" descr="学习图标">
            <a:extLst>
              <a:ext uri="{FF2B5EF4-FFF2-40B4-BE49-F238E27FC236}">
                <a16:creationId xmlns:a16="http://schemas.microsoft.com/office/drawing/2014/main" id="{BEC2A469-47EB-4F12-92F2-AFC4C18A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713630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4D9D66-7A0B-4DEB-B6B3-62F2F9FA6C47}"/>
              </a:ext>
            </a:extLst>
          </p:cNvPr>
          <p:cNvSpPr txBox="1"/>
          <p:nvPr/>
        </p:nvSpPr>
        <p:spPr>
          <a:xfrm>
            <a:off x="1208006" y="2313200"/>
            <a:ext cx="9810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思考：这样不就行了吗？为什么要学这一板块呢？</a:t>
            </a:r>
            <a:endParaRPr lang="en-US" altLang="zh-CN" sz="3200" b="1" dirty="0">
              <a:solidFill>
                <a:schemeClr val="accent5">
                  <a:lumMod val="40000"/>
                  <a:lumOff val="6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C333F-A738-45AC-83B8-A294AE1B1DCC}"/>
              </a:ext>
            </a:extLst>
          </p:cNvPr>
          <p:cNvSpPr txBox="1"/>
          <p:nvPr/>
        </p:nvSpPr>
        <p:spPr>
          <a:xfrm>
            <a:off x="1208006" y="3124219"/>
            <a:ext cx="9179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如果异常没有被处理，那么程序会非正常终止</a:t>
            </a:r>
            <a:endParaRPr lang="zh-CN" altLang="en-US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7" name="图形 6" descr="学习图标">
            <a:extLst>
              <a:ext uri="{FF2B5EF4-FFF2-40B4-BE49-F238E27FC236}">
                <a16:creationId xmlns:a16="http://schemas.microsoft.com/office/drawing/2014/main" id="{55180328-FBD8-4521-B819-A6C26567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EE74D641-45A1-4B67-AD2B-ED668B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9" y="713630"/>
            <a:ext cx="7271530" cy="1080938"/>
          </a:xfrm>
        </p:spPr>
        <p:txBody>
          <a:bodyPr/>
          <a:lstStyle/>
          <a:p>
            <a:r>
              <a:rPr lang="en-US" altLang="zh-CN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1.</a:t>
            </a:r>
            <a:r>
              <a:rPr lang="zh-CN" altLang="en-US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C333F-A738-45AC-83B8-A294AE1B1DCC}"/>
              </a:ext>
            </a:extLst>
          </p:cNvPr>
          <p:cNvSpPr txBox="1"/>
          <p:nvPr/>
        </p:nvSpPr>
        <p:spPr>
          <a:xfrm>
            <a:off x="1104383" y="2453659"/>
            <a:ext cx="91795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保证程序出现异常之后</a:t>
            </a:r>
            <a:r>
              <a:rPr lang="zh-CN" altLang="en-US" sz="3200" b="0" i="0" dirty="0">
                <a:solidFill>
                  <a:srgbClr val="FFFF00"/>
                </a:solidFill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仍然可以正确地执行完毕</a:t>
            </a:r>
            <a:r>
              <a:rPr lang="zh-CN" altLang="en-US" sz="3200" b="0" i="0" dirty="0">
                <a:effectLst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，保证软件具有健壮性和一定程度上的弹性。</a:t>
            </a:r>
            <a:endParaRPr lang="en-US" altLang="zh-CN" sz="3200" b="0" i="0" dirty="0">
              <a:effectLst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不应该让方法来终结程序，而应该由</a:t>
            </a:r>
            <a:r>
              <a:rPr lang="zh-CN" altLang="en-US" sz="3200" dirty="0">
                <a:solidFill>
                  <a:srgbClr val="FFFF00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调用者来决定程序是否该被终结</a:t>
            </a:r>
            <a:r>
              <a:rPr lang="zh-CN" altLang="en-US" sz="32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E77B62-E412-4E81-AA3D-19F8BF62D549}"/>
              </a:ext>
            </a:extLst>
          </p:cNvPr>
          <p:cNvSpPr txBox="1"/>
          <p:nvPr/>
        </p:nvSpPr>
        <p:spPr>
          <a:xfrm>
            <a:off x="1732534" y="3561654"/>
            <a:ext cx="609447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Enter two integers: </a:t>
            </a:r>
            <a:r>
              <a:rPr lang="en-US" altLang="zh-CN" sz="2400" dirty="0">
                <a:solidFill>
                  <a:srgbClr val="00C87D"/>
                </a:solidFill>
                <a:latin typeface="Consolas" panose="020B0609020204030204" pitchFamily="49" charset="0"/>
              </a:rPr>
              <a:t>5 0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Divisor cannot be zero </a:t>
            </a:r>
          </a:p>
        </p:txBody>
      </p:sp>
      <p:pic>
        <p:nvPicPr>
          <p:cNvPr id="7" name="图形 6" descr="学习图标">
            <a:extLst>
              <a:ext uri="{FF2B5EF4-FFF2-40B4-BE49-F238E27FC236}">
                <a16:creationId xmlns:a16="http://schemas.microsoft.com/office/drawing/2014/main" id="{55180328-FBD8-4521-B819-A6C26567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000" y="5727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</p:bld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8595_TF67421116_Win32" id="{DEE28652-99C8-4E27-A6D4-2E281BA2C86F}" vid="{D3442A9E-A176-488E-9990-7E14D32E522C}"/>
    </a:ext>
  </a:extLst>
</a:theme>
</file>

<file path=ppt/theme/theme2.xml><?xml version="1.0" encoding="utf-8"?>
<a:theme xmlns:a="http://schemas.openxmlformats.org/drawingml/2006/main" name="1_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柏林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柏林">
  <a:themeElements>
    <a:clrScheme name="柏林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5.xml><?xml version="1.0" encoding="utf-8"?>
<a:theme xmlns:a="http://schemas.openxmlformats.org/drawingml/2006/main" name="4_柏林">
  <a:themeElements>
    <a:clrScheme name="柏林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6.xml><?xml version="1.0" encoding="utf-8"?>
<a:theme xmlns:a="http://schemas.openxmlformats.org/drawingml/2006/main" name="5_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7.xml><?xml version="1.0" encoding="utf-8"?>
<a:theme xmlns:a="http://schemas.openxmlformats.org/drawingml/2006/main" name="6_柏林">
  <a:themeElements>
    <a:clrScheme name="柏林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2901</Words>
  <Application>Microsoft Office PowerPoint</Application>
  <PresentationFormat>宽屏</PresentationFormat>
  <Paragraphs>455</Paragraphs>
  <Slides>64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Microsoft YaHei UI</vt:lpstr>
      <vt:lpstr>OPPOSans B</vt:lpstr>
      <vt:lpstr>OPPOSans M</vt:lpstr>
      <vt:lpstr>OPPOSans R</vt:lpstr>
      <vt:lpstr>阿里巴巴普惠体 2.0 55 Regular</vt:lpstr>
      <vt:lpstr>宋体</vt:lpstr>
      <vt:lpstr>Arial</vt:lpstr>
      <vt:lpstr>Consolas</vt:lpstr>
      <vt:lpstr>Trebuchet MS</vt:lpstr>
      <vt:lpstr>柏林</vt:lpstr>
      <vt:lpstr>1_柏林</vt:lpstr>
      <vt:lpstr>2_柏林</vt:lpstr>
      <vt:lpstr>3_柏林</vt:lpstr>
      <vt:lpstr>4_柏林</vt:lpstr>
      <vt:lpstr>5_柏林</vt:lpstr>
      <vt:lpstr>6_柏林</vt:lpstr>
      <vt:lpstr>异常 Exception</vt:lpstr>
      <vt:lpstr>目标 Objections 学习并使用异常处理 Learn and use exception handling </vt:lpstr>
      <vt:lpstr>一. 定义和实质</vt:lpstr>
      <vt:lpstr>1.定义</vt:lpstr>
      <vt:lpstr>1.定义</vt:lpstr>
      <vt:lpstr>1.定义</vt:lpstr>
      <vt:lpstr>1.定义</vt:lpstr>
      <vt:lpstr>1.定义</vt:lpstr>
      <vt:lpstr>1.定义</vt:lpstr>
      <vt:lpstr>2.实质</vt:lpstr>
      <vt:lpstr>2.实质</vt:lpstr>
      <vt:lpstr>2.实质</vt:lpstr>
      <vt:lpstr>Error</vt:lpstr>
      <vt:lpstr>Error</vt:lpstr>
      <vt:lpstr>3.分类（按是否需要检查）</vt:lpstr>
      <vt:lpstr>3.分类（按是否需要检查）</vt:lpstr>
      <vt:lpstr>二. 使用异常处理</vt:lpstr>
      <vt:lpstr>二. 使用异常处理</vt:lpstr>
      <vt:lpstr>1.基本操作</vt:lpstr>
      <vt:lpstr>PowerPoint 演示文稿</vt:lpstr>
      <vt:lpstr>1.基本操作</vt:lpstr>
      <vt:lpstr>2. throws 操作符——声明异常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信息获取</vt:lpstr>
      <vt:lpstr>三. 信息获取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实战</vt:lpstr>
      <vt:lpstr>四. 实战</vt:lpstr>
      <vt:lpstr>知识回顾</vt:lpstr>
      <vt:lpstr>知识回顾</vt:lpstr>
      <vt:lpstr>PowerPoint 演示文稿</vt:lpstr>
      <vt:lpstr>感谢观看？</vt:lpstr>
      <vt:lpstr>五. 一些干货和总结</vt:lpstr>
      <vt:lpstr>PowerPoint 演示文稿</vt:lpstr>
      <vt:lpstr>PowerPoint 演示文稿</vt:lpstr>
      <vt:lpstr>PowerPoint 演示文稿</vt:lpstr>
      <vt:lpstr>真的感谢观看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</dc:title>
  <dc:creator>黄 旭达</dc:creator>
  <cp:lastModifiedBy>黄 旭达</cp:lastModifiedBy>
  <cp:revision>296</cp:revision>
  <dcterms:created xsi:type="dcterms:W3CDTF">2022-04-26T15:19:39Z</dcterms:created>
  <dcterms:modified xsi:type="dcterms:W3CDTF">2022-05-01T04:01:33Z</dcterms:modified>
</cp:coreProperties>
</file>