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0600650" cx="424799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85994" y="5008025"/>
            <a:ext cx="36107926" cy="1065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72"/>
              <a:buFont typeface="Calibri"/>
              <a:buNone/>
              <a:defRPr sz="2677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9989" y="16072427"/>
            <a:ext cx="31859934" cy="7388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0709"/>
              <a:buNone/>
              <a:defRPr sz="10709"/>
            </a:lvl1pPr>
            <a:lvl2pPr lvl="1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None/>
              <a:defRPr sz="8924"/>
            </a:lvl2pPr>
            <a:lvl3pPr lvl="2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None/>
              <a:defRPr sz="8032"/>
            </a:lvl3pPr>
            <a:lvl4pPr lvl="3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4pPr>
            <a:lvl5pPr lvl="4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5pPr>
            <a:lvl6pPr lvl="5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6pPr>
            <a:lvl7pPr lvl="6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7pPr>
            <a:lvl8pPr lvl="7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8pPr>
            <a:lvl9pPr lvl="8" rtl="1" algn="ct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920494" y="1629208"/>
            <a:ext cx="3663892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32041" y="-465539"/>
            <a:ext cx="19415832" cy="36638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2013239" y="10015653"/>
            <a:ext cx="25932635" cy="9159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428275" y="1121421"/>
            <a:ext cx="25932635" cy="2694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920494" y="1629208"/>
            <a:ext cx="3663892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920494" y="8146007"/>
            <a:ext cx="36638924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898371" y="7628921"/>
            <a:ext cx="36638924" cy="12729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72"/>
              <a:buFont typeface="Calibri"/>
              <a:buNone/>
              <a:defRPr sz="2677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898371" y="20478361"/>
            <a:ext cx="36638924" cy="6693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0709"/>
              <a:buNone/>
              <a:defRPr sz="10709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8924"/>
              <a:buNone/>
              <a:defRPr sz="8924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8032"/>
              <a:buNone/>
              <a:defRPr sz="8032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7139"/>
              <a:buNone/>
              <a:defRPr sz="7139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7139"/>
              <a:buNone/>
              <a:defRPr sz="7139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7139"/>
              <a:buNone/>
              <a:defRPr sz="7139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7139"/>
              <a:buNone/>
              <a:defRPr sz="7139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7139"/>
              <a:buNone/>
              <a:defRPr sz="7139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rgbClr val="888888"/>
              </a:buClr>
              <a:buSzPts val="7139"/>
              <a:buNone/>
              <a:defRPr sz="713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920494" y="1629208"/>
            <a:ext cx="3663892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920494" y="8146007"/>
            <a:ext cx="18053963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21505456" y="8146007"/>
            <a:ext cx="18053963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926027" y="1629208"/>
            <a:ext cx="3663892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926031" y="7501412"/>
            <a:ext cx="17970992" cy="3676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0709"/>
              <a:buNone/>
              <a:defRPr b="1" sz="10709"/>
            </a:lvl1pPr>
            <a:lvl2pPr indent="-2286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None/>
              <a:defRPr b="1" sz="8924"/>
            </a:lvl2pPr>
            <a:lvl3pPr indent="-2286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None/>
              <a:defRPr b="1" sz="8032"/>
            </a:lvl3pPr>
            <a:lvl4pPr indent="-2286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4pPr>
            <a:lvl5pPr indent="-2286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5pPr>
            <a:lvl6pPr indent="-2286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6pPr>
            <a:lvl7pPr indent="-2286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7pPr>
            <a:lvl8pPr indent="-2286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8pPr>
            <a:lvl9pPr indent="-2286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926031" y="11177737"/>
            <a:ext cx="17970992" cy="1644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21505458" y="7501412"/>
            <a:ext cx="18059496" cy="3676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0709"/>
              <a:buNone/>
              <a:defRPr b="1" sz="10709"/>
            </a:lvl1pPr>
            <a:lvl2pPr indent="-2286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None/>
              <a:defRPr b="1" sz="8924"/>
            </a:lvl2pPr>
            <a:lvl3pPr indent="-2286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None/>
              <a:defRPr b="1" sz="8032"/>
            </a:lvl3pPr>
            <a:lvl4pPr indent="-2286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4pPr>
            <a:lvl5pPr indent="-2286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5pPr>
            <a:lvl6pPr indent="-2286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6pPr>
            <a:lvl7pPr indent="-2286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7pPr>
            <a:lvl8pPr indent="-2286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8pPr>
            <a:lvl9pPr indent="-2286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b="1" sz="7139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21505458" y="11177737"/>
            <a:ext cx="18059496" cy="1644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920494" y="1629208"/>
            <a:ext cx="3663892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926027" y="2040043"/>
            <a:ext cx="13700878" cy="7140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8"/>
              <a:buFont typeface="Calibri"/>
              <a:buNone/>
              <a:defRPr sz="142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8059495" y="4405934"/>
            <a:ext cx="21505455" cy="2174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135253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4278"/>
              <a:buChar char="•"/>
              <a:defRPr sz="14278"/>
            </a:lvl1pPr>
            <a:lvl2pPr indent="-1021969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2494"/>
              <a:buChar char="•"/>
              <a:defRPr sz="12494"/>
            </a:lvl2pPr>
            <a:lvl3pPr indent="-908621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0709"/>
              <a:buChar char="•"/>
              <a:defRPr sz="10709"/>
            </a:lvl3pPr>
            <a:lvl4pPr indent="-795273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Char char="•"/>
              <a:defRPr sz="8924"/>
            </a:lvl4pPr>
            <a:lvl5pPr indent="-795273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Char char="•"/>
              <a:defRPr sz="8924"/>
            </a:lvl5pPr>
            <a:lvl6pPr indent="-795273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Char char="•"/>
              <a:defRPr sz="8924"/>
            </a:lvl6pPr>
            <a:lvl7pPr indent="-795273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Char char="•"/>
              <a:defRPr sz="8924"/>
            </a:lvl7pPr>
            <a:lvl8pPr indent="-795273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Char char="•"/>
              <a:defRPr sz="8924"/>
            </a:lvl8pPr>
            <a:lvl9pPr indent="-795273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Char char="•"/>
              <a:defRPr sz="8924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926027" y="9180195"/>
            <a:ext cx="13700878" cy="17007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1pPr>
            <a:lvl2pPr indent="-2286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6247"/>
              <a:buNone/>
              <a:defRPr sz="6247"/>
            </a:lvl2pPr>
            <a:lvl3pPr indent="-2286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3pPr>
            <a:lvl4pPr indent="-2286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4pPr>
            <a:lvl5pPr indent="-2286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5pPr>
            <a:lvl6pPr indent="-2286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6pPr>
            <a:lvl7pPr indent="-2286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7pPr>
            <a:lvl8pPr indent="-2286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8pPr>
            <a:lvl9pPr indent="-2286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926027" y="2040043"/>
            <a:ext cx="13700878" cy="7140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8"/>
              <a:buFont typeface="Calibri"/>
              <a:buNone/>
              <a:defRPr sz="142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8059495" y="4405934"/>
            <a:ext cx="21505455" cy="2174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4278"/>
              <a:buFont typeface="Arial"/>
              <a:buNone/>
              <a:defRPr b="0" i="0" sz="142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2494"/>
              <a:buFont typeface="Arial"/>
              <a:buNone/>
              <a:defRPr b="0" i="0" sz="124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0709"/>
              <a:buFont typeface="Arial"/>
              <a:buNone/>
              <a:defRPr b="0" i="0" sz="10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Font typeface="Arial"/>
              <a:buNone/>
              <a:defRPr b="0" i="0" sz="89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Font typeface="Arial"/>
              <a:buNone/>
              <a:defRPr b="0" i="0" sz="89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Font typeface="Arial"/>
              <a:buNone/>
              <a:defRPr b="0" i="0" sz="89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Font typeface="Arial"/>
              <a:buNone/>
              <a:defRPr b="0" i="0" sz="89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Font typeface="Arial"/>
              <a:buNone/>
              <a:defRPr b="0" i="0" sz="89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Font typeface="Arial"/>
              <a:buNone/>
              <a:defRPr b="0" i="0" sz="89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926027" y="9180195"/>
            <a:ext cx="13700878" cy="17007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7139"/>
              <a:buNone/>
              <a:defRPr sz="7139"/>
            </a:lvl1pPr>
            <a:lvl2pPr indent="-228600" lvl="1" marL="914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6247"/>
              <a:buNone/>
              <a:defRPr sz="6247"/>
            </a:lvl2pPr>
            <a:lvl3pPr indent="-228600" lvl="2" marL="1371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3pPr>
            <a:lvl4pPr indent="-228600" lvl="3" marL="1828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4pPr>
            <a:lvl5pPr indent="-228600" lvl="4" marL="22860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5pPr>
            <a:lvl6pPr indent="-228600" lvl="5" marL="27432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6pPr>
            <a:lvl7pPr indent="-228600" lvl="6" marL="32004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7pPr>
            <a:lvl8pPr indent="-228600" lvl="7" marL="36576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8pPr>
            <a:lvl9pPr indent="-228600" lvl="8" marL="411480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4462"/>
              <a:buNone/>
              <a:defRPr sz="4462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20494" y="1629208"/>
            <a:ext cx="3663892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33"/>
              <a:buFont typeface="Calibri"/>
              <a:buNone/>
              <a:defRPr b="0" i="0" sz="19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20494" y="8146007"/>
            <a:ext cx="36638924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21969" lvl="0" marL="457200" marR="0" rtl="1" algn="r">
              <a:lnSpc>
                <a:spcPct val="90000"/>
              </a:lnSpc>
              <a:spcBef>
                <a:spcPts val="4462"/>
              </a:spcBef>
              <a:spcAft>
                <a:spcPts val="0"/>
              </a:spcAft>
              <a:buClr>
                <a:schemeClr val="dk1"/>
              </a:buClr>
              <a:buSzPts val="12494"/>
              <a:buFont typeface="Arial"/>
              <a:buChar char="•"/>
              <a:defRPr b="0" i="0" sz="124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621" lvl="1" marL="9144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10709"/>
              <a:buFont typeface="Arial"/>
              <a:buChar char="•"/>
              <a:defRPr b="0" i="0" sz="10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5274" lvl="2" marL="13716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924"/>
              <a:buFont typeface="Arial"/>
              <a:buChar char="•"/>
              <a:defRPr b="0" i="0" sz="89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8632" lvl="3" marL="18288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Char char="•"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8632" lvl="4" marL="22860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Char char="•"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8632" lvl="5" marL="27432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Char char="•"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8632" lvl="6" marL="32004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Char char="•"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8632" lvl="7" marL="36576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Char char="•"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8632" lvl="8" marL="4114800" marR="0" rtl="1" algn="r">
              <a:lnSpc>
                <a:spcPct val="90000"/>
              </a:lnSpc>
              <a:spcBef>
                <a:spcPts val="2231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Char char="•"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920494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4071470" y="28362275"/>
            <a:ext cx="14336971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0001438" y="28362275"/>
            <a:ext cx="9557980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53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1"/>
            <a:ext cx="42479915" cy="305988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048000" y="3645486"/>
            <a:ext cx="1756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6600">
                <a:solidFill>
                  <a:srgbClr val="73BF43"/>
                </a:solidFill>
                <a:latin typeface="Calibri"/>
                <a:ea typeface="Calibri"/>
                <a:cs typeface="Calibri"/>
                <a:sym typeface="Calibri"/>
              </a:rPr>
              <a:t>Handy </a:t>
            </a:r>
            <a:endParaRPr b="1" sz="6600">
              <a:solidFill>
                <a:srgbClr val="73BF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031875" y="12039600"/>
            <a:ext cx="17602200" cy="17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5600">
                <a:solidFill>
                  <a:schemeClr val="dk1"/>
                </a:solidFill>
              </a:rPr>
              <a:t>Primary requirements:</a:t>
            </a:r>
            <a:endParaRPr b="1" sz="5600">
              <a:solidFill>
                <a:schemeClr val="dk1"/>
              </a:solidFill>
            </a:endParaRPr>
          </a:p>
          <a:p>
            <a:pPr indent="-584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iw-IL" sz="5600">
                <a:solidFill>
                  <a:schemeClr val="dk1"/>
                </a:solidFill>
              </a:rPr>
              <a:t>The software will accept a live input-stream of RGB Images that will contain the user’s hand.</a:t>
            </a:r>
            <a:br>
              <a:rPr lang="iw-IL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584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iw-IL" sz="5600">
                <a:solidFill>
                  <a:schemeClr val="dk1"/>
                </a:solidFill>
              </a:rPr>
              <a:t>The images will be processed using two neural networks</a:t>
            </a:r>
            <a:br>
              <a:rPr lang="iw-IL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584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iw-IL" sz="5600">
                <a:solidFill>
                  <a:schemeClr val="dk1"/>
                </a:solidFill>
              </a:rPr>
              <a:t>The system will produce a predicted 2d coordinates for the joystick along with a 3d vector of 21 hand landmarks</a:t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5600">
                <a:solidFill>
                  <a:schemeClr val="dk1"/>
                </a:solidFill>
              </a:rPr>
              <a:t>Products:</a:t>
            </a:r>
            <a:endParaRPr b="1" sz="5600">
              <a:solidFill>
                <a:schemeClr val="dk1"/>
              </a:solidFill>
            </a:endParaRPr>
          </a:p>
          <a:p>
            <a:pPr indent="-584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iw-IL" sz="5600">
                <a:solidFill>
                  <a:schemeClr val="dk1"/>
                </a:solidFill>
              </a:rPr>
              <a:t>Proof-Of-Concept version of the software, available to use after a simple setup.</a:t>
            </a:r>
            <a:br>
              <a:rPr lang="iw-IL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584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●"/>
            </a:pPr>
            <a:r>
              <a:rPr lang="iw-IL" sz="5600">
                <a:solidFill>
                  <a:schemeClr val="dk1"/>
                </a:solidFill>
              </a:rPr>
              <a:t>Elaborate documentation for all software packages and algorithmic components comprising the system. </a:t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15469" y="483475"/>
            <a:ext cx="1620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-IL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Nir Ben Dor, Daniel Kornis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Advisor: Mr Ehud Dayam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1751256" y="852806"/>
            <a:ext cx="114792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8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1914091" y="3645486"/>
            <a:ext cx="17602201" cy="2519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5600">
                <a:solidFill>
                  <a:schemeClr val="dk1"/>
                </a:solidFill>
              </a:rPr>
              <a:t>Primary Design:</a:t>
            </a:r>
            <a:endParaRPr b="1"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5600">
                <a:solidFill>
                  <a:schemeClr val="dk1"/>
                </a:solidFill>
              </a:rPr>
              <a:t>Project Results:</a:t>
            </a:r>
            <a:endParaRPr b="1"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031876" y="6128997"/>
            <a:ext cx="17602200" cy="5910600"/>
          </a:xfrm>
          <a:prstGeom prst="rect">
            <a:avLst/>
          </a:prstGeom>
          <a:solidFill>
            <a:srgbClr val="73BF4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5400">
                <a:solidFill>
                  <a:schemeClr val="lt1"/>
                </a:solidFill>
              </a:rPr>
              <a:t>Handy is a cross-platform software which utilized Machine Learning models and real-time hand tracking algorithms in order to replace the use of joystick controllers with the user’s own hands. Handy is designed to create a better integration between human and virtual environments without relying on expensive external hardware.</a:t>
            </a:r>
            <a:endParaRPr b="1" sz="5400">
              <a:solidFill>
                <a:schemeClr val="lt1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4100" y="4707100"/>
            <a:ext cx="17564100" cy="1104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1725" y="17465537"/>
            <a:ext cx="4850575" cy="1167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8701" y="17465550"/>
            <a:ext cx="4850575" cy="1167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ערכת נושא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