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3" r:id="rId9"/>
    <p:sldId id="261" r:id="rId10"/>
    <p:sldId id="264" r:id="rId11"/>
  </p:sldIdLst>
  <p:sldSz cx="9144000" cy="5143500" type="screen16x9"/>
  <p:notesSz cx="9144000" cy="6858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269EC-219E-4DF7-9AB7-46C8A9AB85C4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14A64-403A-416F-99C6-6E8BBCDE25A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929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A64-403A-416F-99C6-6E8BBCDE25A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583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TAM</a:t>
            </a:r>
            <a:r>
              <a:rPr lang="en-US" baseline="0" dirty="0" smtClean="0"/>
              <a:t> </a:t>
            </a:r>
            <a:r>
              <a:rPr lang="en-US" baseline="0" dirty="0" smtClean="0"/>
              <a:t>(Total Available Market)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l-GR" baseline="0" dirty="0" smtClean="0">
                <a:sym typeface="Wingdings" panose="05000000000000000000" pitchFamily="2" charset="2"/>
              </a:rPr>
              <a:t>όλοι που έχουν λογαριασμό στην Εθνική και οι υποψήφιοι πελάτες για την </a:t>
            </a:r>
            <a:r>
              <a:rPr lang="el-GR" baseline="0" dirty="0" smtClean="0">
                <a:sym typeface="Wingdings" panose="05000000000000000000" pitchFamily="2" charset="2"/>
              </a:rPr>
              <a:t>Εθνική</a:t>
            </a:r>
          </a:p>
          <a:p>
            <a:endParaRPr lang="el-GR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SAM(Serviceable Available Market) </a:t>
            </a:r>
            <a:r>
              <a:rPr lang="el-GR" baseline="0" dirty="0" smtClean="0">
                <a:sym typeface="Wingdings" panose="05000000000000000000" pitchFamily="2" charset="2"/>
              </a:rPr>
              <a:t>όλοι όσοι έχουν λογαριασμό στην Εθνική, νοικοκυριά και επιχειρήσεις, εκτός καταθέσεων Δημοσίου, και μπορεί στο μέλλον η εφαρμογή μας να απευθυνθεί σε αυτούς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SOM(serviceable obtainable market) </a:t>
            </a:r>
            <a:r>
              <a:rPr lang="el-GR" baseline="0" dirty="0" smtClean="0">
                <a:sym typeface="Wingdings" panose="05000000000000000000" pitchFamily="2" charset="2"/>
              </a:rPr>
              <a:t>όλα τα νοικοκυριά, που έχουν καταθέσεις στην Εθνική και μπορεί η τωρινή έκδοση της εφαρμογής να τους εξυπηρετήσει</a:t>
            </a:r>
          </a:p>
          <a:p>
            <a:endParaRPr lang="el-GR" baseline="0" dirty="0" smtClean="0">
              <a:sym typeface="Wingdings" panose="05000000000000000000" pitchFamily="2" charset="2"/>
            </a:endParaRPr>
          </a:p>
          <a:p>
            <a:r>
              <a:rPr lang="el-GR" baseline="0" dirty="0" smtClean="0">
                <a:sym typeface="Wingdings" panose="05000000000000000000" pitchFamily="2" charset="2"/>
              </a:rPr>
              <a:t> Στην Ελλάδα δεν υπάρχει κάποιο αντίστοιχο προϊόν 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A64-403A-416F-99C6-6E8BBCDE25A0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45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Άτο</a:t>
            </a:r>
            <a:r>
              <a:rPr lang="el-GR" baseline="0" dirty="0" smtClean="0"/>
              <a:t>μα που για κάποιο λόγο δεν μπορούν να </a:t>
            </a:r>
            <a:r>
              <a:rPr lang="el-GR" baseline="0" dirty="0" smtClean="0"/>
              <a:t>έχουν φυσική παρουσία σε κάποιο υποκατάστημα</a:t>
            </a:r>
            <a:r>
              <a:rPr lang="en-US" baseline="0" dirty="0" smtClean="0"/>
              <a:t> </a:t>
            </a:r>
            <a:r>
              <a:rPr lang="el-GR" baseline="0" dirty="0" smtClean="0"/>
              <a:t>, </a:t>
            </a:r>
            <a:r>
              <a:rPr lang="el-GR" baseline="0" dirty="0" smtClean="0"/>
              <a:t>π.χ. άτομα με προβλήματα όρασης, αποτελεί η εφαρμογή μας </a:t>
            </a:r>
            <a:r>
              <a:rPr lang="el-GR" baseline="0" dirty="0" smtClean="0"/>
              <a:t>έναν εναλλακτικό και εύκολο τρόπο </a:t>
            </a:r>
            <a:r>
              <a:rPr lang="el-GR" baseline="0" dirty="0" smtClean="0"/>
              <a:t>να έχουν πρόσβαση στο τραπεζικό σύστημα.</a:t>
            </a:r>
            <a:endParaRPr lang="el-GR" dirty="0" smtClean="0"/>
          </a:p>
          <a:p>
            <a:r>
              <a:rPr lang="el-GR" dirty="0" smtClean="0"/>
              <a:t>Εξοικονόμηση</a:t>
            </a:r>
            <a:r>
              <a:rPr lang="el-GR" baseline="0" dirty="0" smtClean="0"/>
              <a:t> χρόνου </a:t>
            </a:r>
            <a:r>
              <a:rPr lang="el-GR" baseline="0" dirty="0" smtClean="0">
                <a:sym typeface="Wingdings" panose="05000000000000000000" pitchFamily="2" charset="2"/>
              </a:rPr>
              <a:t> π.χ. δεν χρειάζεται να </a:t>
            </a:r>
            <a:r>
              <a:rPr lang="el-GR" baseline="0" dirty="0" smtClean="0">
                <a:sym typeface="Wingdings" panose="05000000000000000000" pitchFamily="2" charset="2"/>
              </a:rPr>
              <a:t>πηγαίνει σε κατάστημα </a:t>
            </a:r>
            <a:r>
              <a:rPr lang="el-GR" baseline="0" dirty="0" smtClean="0">
                <a:sym typeface="Wingdings" panose="05000000000000000000" pitchFamily="2" charset="2"/>
              </a:rPr>
              <a:t>για να </a:t>
            </a:r>
            <a:r>
              <a:rPr lang="el-GR" baseline="0" dirty="0" smtClean="0">
                <a:sym typeface="Wingdings" panose="05000000000000000000" pitchFamily="2" charset="2"/>
              </a:rPr>
              <a:t>κάνει μία </a:t>
            </a:r>
            <a:r>
              <a:rPr lang="el-GR" baseline="0" dirty="0" smtClean="0">
                <a:sym typeface="Wingdings" panose="05000000000000000000" pitchFamily="2" charset="2"/>
              </a:rPr>
              <a:t>αίτηση ή να </a:t>
            </a:r>
            <a:r>
              <a:rPr lang="el-GR" baseline="0" dirty="0" smtClean="0">
                <a:sym typeface="Wingdings" panose="05000000000000000000" pitchFamily="2" charset="2"/>
              </a:rPr>
              <a:t>μάθει </a:t>
            </a:r>
            <a:r>
              <a:rPr lang="el-GR" baseline="0" dirty="0" smtClean="0">
                <a:sym typeface="Wingdings" panose="05000000000000000000" pitchFamily="2" charset="2"/>
              </a:rPr>
              <a:t>ότι </a:t>
            </a:r>
            <a:r>
              <a:rPr lang="el-GR" baseline="0" dirty="0" smtClean="0">
                <a:sym typeface="Wingdings" panose="05000000000000000000" pitchFamily="2" charset="2"/>
              </a:rPr>
              <a:t>χρειάζεται </a:t>
            </a:r>
            <a:r>
              <a:rPr lang="el-GR" baseline="0" dirty="0" smtClean="0">
                <a:sym typeface="Wingdings" panose="05000000000000000000" pitchFamily="2" charset="2"/>
              </a:rPr>
              <a:t>κάποια χαρτιά</a:t>
            </a:r>
          </a:p>
          <a:p>
            <a:r>
              <a:rPr lang="el-GR" baseline="0" dirty="0" smtClean="0">
                <a:sym typeface="Wingdings" panose="05000000000000000000" pitchFamily="2" charset="2"/>
              </a:rPr>
              <a:t>Με την χρήση του </a:t>
            </a:r>
            <a:r>
              <a:rPr lang="en-US" baseline="0" dirty="0" smtClean="0">
                <a:sym typeface="Wingdings" panose="05000000000000000000" pitchFamily="2" charset="2"/>
              </a:rPr>
              <a:t>Biz </a:t>
            </a:r>
            <a:r>
              <a:rPr lang="el-GR" baseline="0" dirty="0" smtClean="0">
                <a:sym typeface="Wingdings" panose="05000000000000000000" pitchFamily="2" charset="2"/>
              </a:rPr>
              <a:t>οι πελάτες έχουν σχεδόν έναν τραπεζικό υπάλληλο στην τσέπη τους </a:t>
            </a:r>
            <a:r>
              <a:rPr lang="el-GR" baseline="0" dirty="0" smtClean="0">
                <a:sym typeface="Wingdings" panose="05000000000000000000" pitchFamily="2" charset="2"/>
              </a:rPr>
              <a:t>όλο το εικοσιτετράωρο.</a:t>
            </a:r>
            <a:endParaRPr lang="el-GR" baseline="0" dirty="0" smtClean="0">
              <a:sym typeface="Wingdings" panose="05000000000000000000" pitchFamily="2" charset="2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A64-403A-416F-99C6-6E8BBCDE25A0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559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baseline="0" dirty="0" smtClean="0"/>
              <a:t> patterns,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A64-403A-416F-99C6-6E8BBCDE25A0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001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2" y="4213330"/>
            <a:ext cx="7382935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762743"/>
            <a:ext cx="7179733" cy="36237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1" y="757238"/>
            <a:ext cx="7179733" cy="362373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2" y="526552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926299" y="491424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346201"/>
            <a:ext cx="5723468" cy="13710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2802467"/>
            <a:ext cx="5712179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4018194"/>
            <a:ext cx="1213821" cy="273844"/>
          </a:xfrm>
        </p:spPr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5" y="4018194"/>
            <a:ext cx="5034845" cy="273844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1" y="4018194"/>
            <a:ext cx="554023" cy="273844"/>
          </a:xfrm>
        </p:spPr>
        <p:txBody>
          <a:bodyPr/>
          <a:lstStyle>
            <a:lvl1pPr algn="ctr">
              <a:defRPr/>
            </a:lvl1pPr>
          </a:lstStyle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94268"/>
            <a:ext cx="1430867" cy="3572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829735"/>
            <a:ext cx="5178779" cy="330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679573"/>
            <a:ext cx="6254044" cy="1021556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2794001"/>
            <a:ext cx="6231467" cy="98213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1591055"/>
            <a:ext cx="3200400" cy="270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1589485"/>
            <a:ext cx="3200400" cy="2703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70" y="1591734"/>
            <a:ext cx="2939521" cy="6151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591733"/>
            <a:ext cx="2944368" cy="61722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208276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208610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7" y="452628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9" y="432054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1515032"/>
            <a:ext cx="3064827" cy="112727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863245"/>
            <a:ext cx="3020792" cy="346911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6" y="2717811"/>
            <a:ext cx="3048891" cy="15753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9" y="4414254"/>
            <a:ext cx="1213821" cy="273844"/>
          </a:xfrm>
        </p:spPr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5" y="4371946"/>
            <a:ext cx="3522607" cy="273844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4" y="4422721"/>
            <a:ext cx="554023" cy="273844"/>
          </a:xfrm>
        </p:spPr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9" y="431827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9" y="452940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1515618"/>
            <a:ext cx="3063240" cy="112471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6" y="905454"/>
            <a:ext cx="2913863" cy="3404559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2715768"/>
            <a:ext cx="3044952" cy="15773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7" y="4416553"/>
            <a:ext cx="1213821" cy="273844"/>
          </a:xfrm>
        </p:spPr>
        <p:txBody>
          <a:bodyPr/>
          <a:lstStyle/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70" y="4373278"/>
            <a:ext cx="3319043" cy="273844"/>
          </a:xfr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90" y="4425020"/>
            <a:ext cx="554023" cy="273844"/>
          </a:xfrm>
        </p:spPr>
        <p:txBody>
          <a:bodyPr/>
          <a:lstStyle/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1" y="4551997"/>
            <a:ext cx="792099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431482"/>
            <a:ext cx="7696200" cy="42862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432054"/>
            <a:ext cx="7696200" cy="428625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2" y="204818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85945" y="152756"/>
            <a:ext cx="425196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613187"/>
            <a:ext cx="6965245" cy="90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1589443"/>
            <a:ext cx="6196405" cy="2702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69D37D1-8FFA-4FC4-86C3-6E21C6D2B48B}" type="datetimeFigureOut">
              <a:rPr lang="el-GR" smtClean="0"/>
              <a:t>02/12/2018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3" y="4356864"/>
            <a:ext cx="5540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A9EBF64-112F-4659-A777-B42061083E1A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29612"/>
            <a:ext cx="7772400" cy="1102519"/>
          </a:xfrm>
        </p:spPr>
        <p:txBody>
          <a:bodyPr/>
          <a:lstStyle/>
          <a:p>
            <a:r>
              <a:rPr lang="en-US" dirty="0" smtClean="0"/>
              <a:t>AI Thoughts 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>
                <a:solidFill>
                  <a:schemeClr val="tx1"/>
                </a:solidFill>
              </a:rPr>
              <a:t>Άγγελος Γκογκόσης</a:t>
            </a:r>
          </a:p>
          <a:p>
            <a:r>
              <a:rPr lang="el-GR" dirty="0" smtClean="0">
                <a:solidFill>
                  <a:schemeClr val="tx1"/>
                </a:solidFill>
              </a:rPr>
              <a:t>Βασίλειος Παπαβασιλείου</a:t>
            </a:r>
          </a:p>
          <a:p>
            <a:r>
              <a:rPr lang="el-GR" dirty="0" smtClean="0">
                <a:solidFill>
                  <a:schemeClr val="tx1"/>
                </a:solidFill>
              </a:rPr>
              <a:t>Βασίλειος Σακκάς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43558"/>
            <a:ext cx="4711566" cy="17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>
                <a:latin typeface="+mn-lt"/>
              </a:rPr>
              <a:t>Τρόποι δημιουργίας εσόδων</a:t>
            </a:r>
            <a:endParaRPr lang="el-GR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35646"/>
            <a:ext cx="6840760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mining: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Αποθήκευση των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σε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cloud platform.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Now: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Αξιοποίηση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των δεδομένων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όπως οι αγορές και οι προτιμήσεις των πελατών της Τράπεζας.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Future:</a:t>
            </a:r>
            <a:r>
              <a:rPr lang="el-G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Επιπλέον υπηρεσίες για επιχειρήσεις</a:t>
            </a:r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200" dirty="0" smtClean="0"/>
              <a:t>Εργαλείο τραπεζικής υποστήριξης.</a:t>
            </a:r>
            <a:endParaRPr lang="en-US" sz="2200" dirty="0" smtClean="0"/>
          </a:p>
          <a:p>
            <a:r>
              <a:rPr lang="el-GR" sz="2200" dirty="0" smtClean="0"/>
              <a:t>Οι χρήστες μπορούν να </a:t>
            </a:r>
            <a:r>
              <a:rPr lang="el-GR" sz="2200" dirty="0" smtClean="0"/>
              <a:t>αλληλεπιδρ</a:t>
            </a:r>
            <a:r>
              <a:rPr lang="el-GR" sz="2200" dirty="0" smtClean="0"/>
              <a:t>ού</a:t>
            </a:r>
            <a:r>
              <a:rPr lang="el-GR" sz="2200" dirty="0" smtClean="0"/>
              <a:t>ν </a:t>
            </a:r>
            <a:r>
              <a:rPr lang="el-GR" sz="2200" dirty="0" smtClean="0"/>
              <a:t>με</a:t>
            </a:r>
            <a:r>
              <a:rPr lang="en-US" sz="2200" dirty="0" smtClean="0"/>
              <a:t> </a:t>
            </a:r>
            <a:r>
              <a:rPr lang="el-GR" sz="2200" dirty="0" smtClean="0"/>
              <a:t>το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AI Bot</a:t>
            </a:r>
            <a:r>
              <a:rPr lang="en-US" sz="2200" dirty="0" smtClean="0"/>
              <a:t> </a:t>
            </a:r>
            <a:r>
              <a:rPr lang="el-GR" sz="2200" dirty="0" smtClean="0"/>
              <a:t>είτε με φωνητικές εντολές είτε με μηνύματα</a:t>
            </a:r>
            <a:r>
              <a:rPr lang="en-US" dirty="0" smtClean="0"/>
              <a:t>.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71550"/>
            <a:ext cx="585217" cy="5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+mn-lt"/>
              </a:rPr>
              <a:t>Δυνατότητες </a:t>
            </a:r>
            <a:r>
              <a:rPr lang="en-US" dirty="0" smtClean="0">
                <a:latin typeface="+mn-lt"/>
              </a:rPr>
              <a:t>Biz</a:t>
            </a:r>
            <a:r>
              <a:rPr lang="el-GR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(Demo)</a:t>
            </a:r>
            <a:endParaRPr lang="el-GR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000" dirty="0" smtClean="0"/>
              <a:t>Υπόλοιπα λογαριασμών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 smtClean="0"/>
              <a:t>Κινήσεις λογαριασμών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 smtClean="0"/>
              <a:t>Μεταφορά χρημάτων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 smtClean="0"/>
              <a:t>Πληρωμές</a:t>
            </a:r>
          </a:p>
          <a:p>
            <a:pPr marL="0" indent="0">
              <a:buNone/>
            </a:pPr>
            <a:endParaRPr lang="el-GR" sz="2000" dirty="0" smtClean="0"/>
          </a:p>
        </p:txBody>
      </p:sp>
    </p:spTree>
    <p:extLst>
      <p:ext uri="{BB962C8B-B14F-4D97-AF65-F5344CB8AC3E}">
        <p14:creationId xmlns:p14="http://schemas.microsoft.com/office/powerpoint/2010/main" val="32141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+mn-lt"/>
              </a:rPr>
              <a:t>Δυνατότητες </a:t>
            </a:r>
            <a:r>
              <a:rPr lang="en-US" dirty="0" smtClean="0">
                <a:latin typeface="+mn-lt"/>
              </a:rPr>
              <a:t>Biz (FV)</a:t>
            </a:r>
            <a:endParaRPr lang="el-GR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l-GR" sz="2000" dirty="0" smtClean="0"/>
              <a:t>Διαχείριση Δανείου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Customer Service Support</a:t>
            </a:r>
            <a:r>
              <a:rPr lang="el-GR" sz="20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000" dirty="0" smtClean="0"/>
              <a:t>Αιτήματα </a:t>
            </a:r>
            <a:r>
              <a:rPr lang="el-GR" sz="2000" dirty="0" smtClean="0"/>
              <a:t>στην τράπεζα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000" dirty="0" smtClean="0"/>
              <a:t>Διαχείριση επενδυτικού χαρτοφυλακίου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000" dirty="0" smtClean="0"/>
              <a:t>Συμβουλευτική υπηρεσία αποταμίευσης 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78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90"/>
            <a:ext cx="3309775" cy="4068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27534"/>
            <a:ext cx="3435863" cy="40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9542"/>
            <a:ext cx="3290983" cy="389737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699542"/>
            <a:ext cx="3291847" cy="38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57639"/>
            <a:ext cx="5684349" cy="4263262"/>
          </a:xfrm>
        </p:spPr>
      </p:pic>
    </p:spTree>
    <p:extLst>
      <p:ext uri="{BB962C8B-B14F-4D97-AF65-F5344CB8AC3E}">
        <p14:creationId xmlns:p14="http://schemas.microsoft.com/office/powerpoint/2010/main" val="26441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83518"/>
            <a:ext cx="6965245" cy="901864"/>
          </a:xfrm>
        </p:spPr>
        <p:txBody>
          <a:bodyPr/>
          <a:lstStyle/>
          <a:p>
            <a:r>
              <a:rPr lang="el-GR" dirty="0" smtClean="0"/>
              <a:t>2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10765"/>
            <a:ext cx="3744416" cy="3744416"/>
          </a:xfrm>
        </p:spPr>
      </p:pic>
      <p:sp>
        <p:nvSpPr>
          <p:cNvPr id="5" name="TextBox 4"/>
          <p:cNvSpPr txBox="1"/>
          <p:nvPr/>
        </p:nvSpPr>
        <p:spPr>
          <a:xfrm>
            <a:off x="3851919" y="1635646"/>
            <a:ext cx="20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143.842 εκατ. </a:t>
            </a:r>
            <a:r>
              <a:rPr lang="el-GR" dirty="0">
                <a:solidFill>
                  <a:schemeClr val="bg1"/>
                </a:solidFill>
              </a:rPr>
              <a:t>€</a:t>
            </a:r>
            <a:endParaRPr lang="el-G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4706" y="27877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39.755 εκατ. €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706" y="3867894"/>
            <a:ext cx="16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29.277 εκατ. €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7370" y="4416682"/>
            <a:ext cx="256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Στοιχεία </a:t>
            </a:r>
            <a:r>
              <a:rPr lang="en-US" sz="1200" dirty="0" smtClean="0"/>
              <a:t>Bank of Greece June 2018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9605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+mn-lt"/>
              </a:rPr>
              <a:t>Γιατί </a:t>
            </a:r>
            <a:r>
              <a:rPr lang="en-US" dirty="0" smtClean="0">
                <a:latin typeface="+mn-lt"/>
              </a:rPr>
              <a:t>Biz?</a:t>
            </a:r>
            <a:endParaRPr lang="el-GR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89443"/>
            <a:ext cx="6768751" cy="2702859"/>
          </a:xfrm>
        </p:spPr>
        <p:txBody>
          <a:bodyPr/>
          <a:lstStyle/>
          <a:p>
            <a:pPr>
              <a:buFont typeface="Wingdings"/>
              <a:buChar char="à"/>
            </a:pPr>
            <a:r>
              <a:rPr lang="el-GR" sz="2000" dirty="0" smtClean="0">
                <a:sym typeface="Wingdings" panose="05000000000000000000" pitchFamily="2" charset="2"/>
              </a:rPr>
              <a:t>Διαφορετική πελατειακή προσέγγιση του </a:t>
            </a:r>
            <a:r>
              <a:rPr lang="en-US" sz="2000" dirty="0" smtClean="0">
                <a:sym typeface="Wingdings" panose="05000000000000000000" pitchFamily="2" charset="2"/>
              </a:rPr>
              <a:t>personal banking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el-GR" sz="2000" dirty="0" smtClean="0">
                <a:sym typeface="Wingdings" panose="05000000000000000000" pitchFamily="2" charset="2"/>
              </a:rPr>
              <a:t>Εύκολο στην χρήση </a:t>
            </a:r>
          </a:p>
          <a:p>
            <a:pPr>
              <a:buFont typeface="Wingdings"/>
              <a:buChar char="à"/>
            </a:pPr>
            <a:r>
              <a:rPr lang="el-GR" sz="2000" dirty="0" smtClean="0">
                <a:sym typeface="Wingdings" panose="05000000000000000000" pitchFamily="2" charset="2"/>
              </a:rPr>
              <a:t>Εξοικονόμηση χρόνου </a:t>
            </a:r>
          </a:p>
          <a:p>
            <a:pPr>
              <a:buFont typeface="Wingdings"/>
              <a:buChar char="à"/>
            </a:pPr>
            <a:r>
              <a:rPr lang="el-GR" sz="2000" dirty="0" smtClean="0">
                <a:sym typeface="Wingdings" panose="05000000000000000000" pitchFamily="2" charset="2"/>
              </a:rPr>
              <a:t>Υποστήριξη σε άτομα με δυσκολίες αλληλεπίδρασης με το </a:t>
            </a:r>
            <a:r>
              <a:rPr lang="en-US" sz="2000" dirty="0" smtClean="0">
                <a:sym typeface="Wingdings" panose="05000000000000000000" pitchFamily="2" charset="2"/>
              </a:rPr>
              <a:t>mobile banking </a:t>
            </a:r>
            <a:endParaRPr lang="el-G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25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721</TotalTime>
  <Words>288</Words>
  <Application>Microsoft Office PowerPoint</Application>
  <PresentationFormat>On-screen Show (16:9)</PresentationFormat>
  <Paragraphs>47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AI Thoughts </vt:lpstr>
      <vt:lpstr>iz </vt:lpstr>
      <vt:lpstr>Δυνατότητες Biz (Demo)</vt:lpstr>
      <vt:lpstr>Δυνατότητες Biz (FV)</vt:lpstr>
      <vt:lpstr>PowerPoint Presentation</vt:lpstr>
      <vt:lpstr>PowerPoint Presentation</vt:lpstr>
      <vt:lpstr>PowerPoint Presentation</vt:lpstr>
      <vt:lpstr>2</vt:lpstr>
      <vt:lpstr>Γιατί Biz?</vt:lpstr>
      <vt:lpstr>Τρόποι δημιουργίας εσόδων</vt:lpstr>
    </vt:vector>
  </TitlesOfParts>
  <Company>d.d.synergy Hellas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Thoughts</dc:title>
  <dc:creator>d.d.synergy Hellas</dc:creator>
  <cp:lastModifiedBy>d.d.synergy Hellas</cp:lastModifiedBy>
  <cp:revision>49</cp:revision>
  <dcterms:created xsi:type="dcterms:W3CDTF">2018-12-01T13:18:27Z</dcterms:created>
  <dcterms:modified xsi:type="dcterms:W3CDTF">2018-12-02T14:59:18Z</dcterms:modified>
</cp:coreProperties>
</file>