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2" r:id="rId6"/>
    <p:sldId id="259" r:id="rId7"/>
    <p:sldId id="264" r:id="rId8"/>
    <p:sldId id="261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D117B-B8B6-4893-A259-1A5B43954835}" type="doc">
      <dgm:prSet loTypeId="urn:microsoft.com/office/officeart/2005/8/layout/equation2" loCatId="process" qsTypeId="urn:microsoft.com/office/officeart/2005/8/quickstyle/3d2" qsCatId="3D" csTypeId="urn:microsoft.com/office/officeart/2005/8/colors/accent3_3" csCatId="accent3" phldr="1"/>
      <dgm:spPr/>
    </dgm:pt>
    <dgm:pt modelId="{C483F33B-BEAE-481A-BA52-25B313B6025C}">
      <dgm:prSet phldrT="[Κείμενο]" custT="1"/>
      <dgm:spPr/>
      <dgm:t>
        <a:bodyPr/>
        <a:lstStyle/>
        <a:p>
          <a:pPr algn="ctr"/>
          <a:r>
            <a:rPr lang="el-GR" sz="4000" b="1" dirty="0" smtClean="0">
              <a:solidFill>
                <a:schemeClr val="tx1"/>
              </a:solidFill>
            </a:rPr>
            <a:t>Τουρίστας / Επισκέπτης</a:t>
          </a:r>
          <a:endParaRPr lang="el-GR" sz="3200" b="1" dirty="0">
            <a:solidFill>
              <a:schemeClr val="tx1"/>
            </a:solidFill>
          </a:endParaRPr>
        </a:p>
      </dgm:t>
    </dgm:pt>
    <dgm:pt modelId="{337C9A31-6AEB-46E5-9277-EE6BD867453E}" type="parTrans" cxnId="{5CC56AC6-368C-49C0-9F61-AC8F92B41D94}">
      <dgm:prSet/>
      <dgm:spPr/>
      <dgm:t>
        <a:bodyPr/>
        <a:lstStyle/>
        <a:p>
          <a:endParaRPr lang="el-GR"/>
        </a:p>
      </dgm:t>
    </dgm:pt>
    <dgm:pt modelId="{4130565A-04CE-4841-BEFD-EF5D6519ABDF}" type="sibTrans" cxnId="{5CC56AC6-368C-49C0-9F61-AC8F92B41D94}">
      <dgm:prSet/>
      <dgm:spPr/>
      <dgm:t>
        <a:bodyPr/>
        <a:lstStyle/>
        <a:p>
          <a:endParaRPr lang="el-GR"/>
        </a:p>
      </dgm:t>
    </dgm:pt>
    <dgm:pt modelId="{068CCFC0-BF07-478E-BD97-D8309EEF622E}">
      <dgm:prSet phldrT="[Κείμενο]" custT="1"/>
      <dgm:spPr>
        <a:solidFill>
          <a:srgbClr val="D60093"/>
        </a:solidFill>
        <a:ln>
          <a:solidFill>
            <a:srgbClr val="D60093"/>
          </a:solidFill>
        </a:ln>
      </dgm:spPr>
      <dgm:t>
        <a:bodyPr/>
        <a:lstStyle/>
        <a:p>
          <a:r>
            <a:rPr lang="el-GR" sz="2400" b="1" dirty="0" smtClean="0">
              <a:solidFill>
                <a:schemeClr val="tx1"/>
              </a:solidFill>
            </a:rPr>
            <a:t>Εμείς</a:t>
          </a:r>
        </a:p>
        <a:p>
          <a:r>
            <a:rPr lang="el-GR" sz="2400" b="1" dirty="0" smtClean="0">
              <a:solidFill>
                <a:schemeClr val="tx1"/>
              </a:solidFill>
            </a:rPr>
            <a:t>(Προώθηση)</a:t>
          </a:r>
          <a:endParaRPr lang="el-GR" sz="2400" b="1" dirty="0">
            <a:solidFill>
              <a:schemeClr val="tx1"/>
            </a:solidFill>
          </a:endParaRPr>
        </a:p>
      </dgm:t>
    </dgm:pt>
    <dgm:pt modelId="{910F4C8F-02E7-449C-81C7-E301F30A0FD7}" type="parTrans" cxnId="{6D029B39-13ED-4DF1-809C-BBF331A13F37}">
      <dgm:prSet/>
      <dgm:spPr/>
      <dgm:t>
        <a:bodyPr/>
        <a:lstStyle/>
        <a:p>
          <a:endParaRPr lang="el-GR"/>
        </a:p>
      </dgm:t>
    </dgm:pt>
    <dgm:pt modelId="{D0A007C8-A77F-4F6D-AE7B-455C48EE8589}" type="sibTrans" cxnId="{6D029B39-13ED-4DF1-809C-BBF331A13F37}">
      <dgm:prSet/>
      <dgm:spPr/>
      <dgm:t>
        <a:bodyPr/>
        <a:lstStyle/>
        <a:p>
          <a:endParaRPr lang="el-GR"/>
        </a:p>
      </dgm:t>
    </dgm:pt>
    <dgm:pt modelId="{1CF70BDF-BEAC-464D-8E38-7768E811F857}">
      <dgm:prSet phldrT="[Κείμενο]" custT="1"/>
      <dgm:spPr/>
      <dgm:t>
        <a:bodyPr/>
        <a:lstStyle/>
        <a:p>
          <a:pPr algn="ctr"/>
          <a:r>
            <a:rPr lang="el-GR" sz="4800" b="1" dirty="0" smtClean="0">
              <a:solidFill>
                <a:schemeClr val="tx1"/>
              </a:solidFill>
            </a:rPr>
            <a:t>Τράπεζες </a:t>
          </a:r>
          <a:endParaRPr lang="el-GR" sz="2500" b="1" dirty="0">
            <a:solidFill>
              <a:schemeClr val="tx1"/>
            </a:solidFill>
          </a:endParaRPr>
        </a:p>
      </dgm:t>
    </dgm:pt>
    <dgm:pt modelId="{7A537CF1-9D80-46AF-84F2-AC132E984DF4}" type="parTrans" cxnId="{C2D58CA5-9906-4736-81FC-CCE398435FF8}">
      <dgm:prSet/>
      <dgm:spPr/>
      <dgm:t>
        <a:bodyPr/>
        <a:lstStyle/>
        <a:p>
          <a:endParaRPr lang="el-GR"/>
        </a:p>
      </dgm:t>
    </dgm:pt>
    <dgm:pt modelId="{8323C040-C9C3-42FA-8A22-33550EA9D1E9}" type="sibTrans" cxnId="{C2D58CA5-9906-4736-81FC-CCE398435FF8}">
      <dgm:prSet/>
      <dgm:spPr/>
      <dgm:t>
        <a:bodyPr/>
        <a:lstStyle/>
        <a:p>
          <a:endParaRPr lang="el-GR"/>
        </a:p>
      </dgm:t>
    </dgm:pt>
    <dgm:pt modelId="{6CD5586A-E4C2-4F6F-AE0E-7837DF64889C}">
      <dgm:prSet phldrT="[Κείμενο]"/>
      <dgm:spPr/>
      <dgm:t>
        <a:bodyPr/>
        <a:lstStyle/>
        <a:p>
          <a:r>
            <a:rPr lang="el-GR" b="1" dirty="0" smtClean="0">
              <a:solidFill>
                <a:schemeClr val="tx1"/>
              </a:solidFill>
            </a:rPr>
            <a:t>Ενίσχυση</a:t>
          </a:r>
        </a:p>
        <a:p>
          <a:r>
            <a:rPr lang="el-GR" b="1" dirty="0" smtClean="0">
              <a:solidFill>
                <a:schemeClr val="tx1"/>
              </a:solidFill>
            </a:rPr>
            <a:t>Ελληνικής Αγοράς</a:t>
          </a:r>
          <a:endParaRPr lang="el-GR" b="1" dirty="0">
            <a:solidFill>
              <a:schemeClr val="tx1"/>
            </a:solidFill>
          </a:endParaRPr>
        </a:p>
      </dgm:t>
    </dgm:pt>
    <dgm:pt modelId="{B4FFA1A3-DD13-4577-BD46-DD58B4AA4C29}" type="parTrans" cxnId="{1656FF83-E7AA-4B1F-AF5D-B03FB06311CD}">
      <dgm:prSet/>
      <dgm:spPr/>
      <dgm:t>
        <a:bodyPr/>
        <a:lstStyle/>
        <a:p>
          <a:endParaRPr lang="el-GR"/>
        </a:p>
      </dgm:t>
    </dgm:pt>
    <dgm:pt modelId="{EFC23A53-1265-49B2-8F1C-14069357082C}" type="sibTrans" cxnId="{1656FF83-E7AA-4B1F-AF5D-B03FB06311CD}">
      <dgm:prSet/>
      <dgm:spPr/>
      <dgm:t>
        <a:bodyPr/>
        <a:lstStyle/>
        <a:p>
          <a:endParaRPr lang="el-GR"/>
        </a:p>
      </dgm:t>
    </dgm:pt>
    <dgm:pt modelId="{20132982-860D-4C56-8A59-99E1A8F9CF19}" type="pres">
      <dgm:prSet presAssocID="{CB6D117B-B8B6-4893-A259-1A5B43954835}" presName="Name0" presStyleCnt="0">
        <dgm:presLayoutVars>
          <dgm:dir/>
          <dgm:resizeHandles val="exact"/>
        </dgm:presLayoutVars>
      </dgm:prSet>
      <dgm:spPr/>
    </dgm:pt>
    <dgm:pt modelId="{4AE6FE52-2C76-4E43-B821-DCB75E4BD8D1}" type="pres">
      <dgm:prSet presAssocID="{CB6D117B-B8B6-4893-A259-1A5B43954835}" presName="vNodes" presStyleCnt="0"/>
      <dgm:spPr/>
    </dgm:pt>
    <dgm:pt modelId="{4EB46E00-6F99-4F8C-8E26-52A208EB5939}" type="pres">
      <dgm:prSet presAssocID="{C483F33B-BEAE-481A-BA52-25B313B6025C}" presName="node" presStyleLbl="node1" presStyleIdx="0" presStyleCnt="4" custScaleX="501270" custScaleY="11837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DCA590C-33A4-4437-AA0F-408BCF86338B}" type="pres">
      <dgm:prSet presAssocID="{4130565A-04CE-4841-BEFD-EF5D6519ABDF}" presName="spacerT" presStyleCnt="0"/>
      <dgm:spPr/>
    </dgm:pt>
    <dgm:pt modelId="{D65A97D1-79A6-4E0A-8C44-C3F5D97E7476}" type="pres">
      <dgm:prSet presAssocID="{4130565A-04CE-4841-BEFD-EF5D6519ABDF}" presName="sibTrans" presStyleLbl="sibTrans2D1" presStyleIdx="0" presStyleCnt="3"/>
      <dgm:spPr/>
      <dgm:t>
        <a:bodyPr/>
        <a:lstStyle/>
        <a:p>
          <a:endParaRPr lang="el-GR"/>
        </a:p>
      </dgm:t>
    </dgm:pt>
    <dgm:pt modelId="{C58A4BCE-33E6-4A32-8A9B-49AECD7F7C42}" type="pres">
      <dgm:prSet presAssocID="{4130565A-04CE-4841-BEFD-EF5D6519ABDF}" presName="spacerB" presStyleCnt="0"/>
      <dgm:spPr/>
    </dgm:pt>
    <dgm:pt modelId="{6F0B468C-BF11-429C-B993-74C71E560B74}" type="pres">
      <dgm:prSet presAssocID="{068CCFC0-BF07-478E-BD97-D8309EEF622E}" presName="node" presStyleLbl="node1" presStyleIdx="1" presStyleCnt="4" custScaleX="24312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A6407A6-E01B-4000-A4F7-D0EFE600F725}" type="pres">
      <dgm:prSet presAssocID="{D0A007C8-A77F-4F6D-AE7B-455C48EE8589}" presName="spacerT" presStyleCnt="0"/>
      <dgm:spPr/>
    </dgm:pt>
    <dgm:pt modelId="{7259D5BB-A3A3-4168-B845-460DD9FDF0BA}" type="pres">
      <dgm:prSet presAssocID="{D0A007C8-A77F-4F6D-AE7B-455C48EE8589}" presName="sibTrans" presStyleLbl="sibTrans2D1" presStyleIdx="1" presStyleCnt="3"/>
      <dgm:spPr/>
      <dgm:t>
        <a:bodyPr/>
        <a:lstStyle/>
        <a:p>
          <a:endParaRPr lang="el-GR"/>
        </a:p>
      </dgm:t>
    </dgm:pt>
    <dgm:pt modelId="{960742AE-0A15-4B1A-AF52-82FDEBDA4535}" type="pres">
      <dgm:prSet presAssocID="{D0A007C8-A77F-4F6D-AE7B-455C48EE8589}" presName="spacerB" presStyleCnt="0"/>
      <dgm:spPr/>
    </dgm:pt>
    <dgm:pt modelId="{A4DF21DC-49F6-412D-A6E1-D136CC38DDE3}" type="pres">
      <dgm:prSet presAssocID="{1CF70BDF-BEAC-464D-8E38-7768E811F857}" presName="node" presStyleLbl="node1" presStyleIdx="2" presStyleCnt="4" custScaleX="459701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C54B283-84E8-4914-9EC5-B31EABBE85C6}" type="pres">
      <dgm:prSet presAssocID="{CB6D117B-B8B6-4893-A259-1A5B43954835}" presName="sibTransLast" presStyleLbl="sibTrans2D1" presStyleIdx="2" presStyleCnt="3"/>
      <dgm:spPr/>
      <dgm:t>
        <a:bodyPr/>
        <a:lstStyle/>
        <a:p>
          <a:endParaRPr lang="el-GR"/>
        </a:p>
      </dgm:t>
    </dgm:pt>
    <dgm:pt modelId="{5F4E4301-DFBD-41DD-8B71-DD5BF96D76FB}" type="pres">
      <dgm:prSet presAssocID="{CB6D117B-B8B6-4893-A259-1A5B43954835}" presName="connectorText" presStyleLbl="sibTrans2D1" presStyleIdx="2" presStyleCnt="3"/>
      <dgm:spPr/>
      <dgm:t>
        <a:bodyPr/>
        <a:lstStyle/>
        <a:p>
          <a:endParaRPr lang="el-GR"/>
        </a:p>
      </dgm:t>
    </dgm:pt>
    <dgm:pt modelId="{788E2FFA-483E-4980-AAA2-000D7DFB31A2}" type="pres">
      <dgm:prSet presAssocID="{CB6D117B-B8B6-4893-A259-1A5B43954835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2DADD065-B464-4238-81B9-4A75723CF0FE}" type="presOf" srcId="{8323C040-C9C3-42FA-8A22-33550EA9D1E9}" destId="{EC54B283-84E8-4914-9EC5-B31EABBE85C6}" srcOrd="0" destOrd="0" presId="urn:microsoft.com/office/officeart/2005/8/layout/equation2"/>
    <dgm:cxn modelId="{9B200B1B-F073-4AD1-B670-8F50D4512152}" type="presOf" srcId="{4130565A-04CE-4841-BEFD-EF5D6519ABDF}" destId="{D65A97D1-79A6-4E0A-8C44-C3F5D97E7476}" srcOrd="0" destOrd="0" presId="urn:microsoft.com/office/officeart/2005/8/layout/equation2"/>
    <dgm:cxn modelId="{F48B2794-0367-441F-8F59-1CF91CDDEC0B}" type="presOf" srcId="{8323C040-C9C3-42FA-8A22-33550EA9D1E9}" destId="{5F4E4301-DFBD-41DD-8B71-DD5BF96D76FB}" srcOrd="1" destOrd="0" presId="urn:microsoft.com/office/officeart/2005/8/layout/equation2"/>
    <dgm:cxn modelId="{1656FF83-E7AA-4B1F-AF5D-B03FB06311CD}" srcId="{CB6D117B-B8B6-4893-A259-1A5B43954835}" destId="{6CD5586A-E4C2-4F6F-AE0E-7837DF64889C}" srcOrd="3" destOrd="0" parTransId="{B4FFA1A3-DD13-4577-BD46-DD58B4AA4C29}" sibTransId="{EFC23A53-1265-49B2-8F1C-14069357082C}"/>
    <dgm:cxn modelId="{6D029B39-13ED-4DF1-809C-BBF331A13F37}" srcId="{CB6D117B-B8B6-4893-A259-1A5B43954835}" destId="{068CCFC0-BF07-478E-BD97-D8309EEF622E}" srcOrd="1" destOrd="0" parTransId="{910F4C8F-02E7-449C-81C7-E301F30A0FD7}" sibTransId="{D0A007C8-A77F-4F6D-AE7B-455C48EE8589}"/>
    <dgm:cxn modelId="{C2D58CA5-9906-4736-81FC-CCE398435FF8}" srcId="{CB6D117B-B8B6-4893-A259-1A5B43954835}" destId="{1CF70BDF-BEAC-464D-8E38-7768E811F857}" srcOrd="2" destOrd="0" parTransId="{7A537CF1-9D80-46AF-84F2-AC132E984DF4}" sibTransId="{8323C040-C9C3-42FA-8A22-33550EA9D1E9}"/>
    <dgm:cxn modelId="{5CC56AC6-368C-49C0-9F61-AC8F92B41D94}" srcId="{CB6D117B-B8B6-4893-A259-1A5B43954835}" destId="{C483F33B-BEAE-481A-BA52-25B313B6025C}" srcOrd="0" destOrd="0" parTransId="{337C9A31-6AEB-46E5-9277-EE6BD867453E}" sibTransId="{4130565A-04CE-4841-BEFD-EF5D6519ABDF}"/>
    <dgm:cxn modelId="{43D1F9C9-B141-4842-90CE-392D788C12B9}" type="presOf" srcId="{D0A007C8-A77F-4F6D-AE7B-455C48EE8589}" destId="{7259D5BB-A3A3-4168-B845-460DD9FDF0BA}" srcOrd="0" destOrd="0" presId="urn:microsoft.com/office/officeart/2005/8/layout/equation2"/>
    <dgm:cxn modelId="{71DDB920-10CF-4F9A-BE9D-626924B9E4FC}" type="presOf" srcId="{CB6D117B-B8B6-4893-A259-1A5B43954835}" destId="{20132982-860D-4C56-8A59-99E1A8F9CF19}" srcOrd="0" destOrd="0" presId="urn:microsoft.com/office/officeart/2005/8/layout/equation2"/>
    <dgm:cxn modelId="{1C8D1543-1425-406E-A4E2-9D1249CE1B90}" type="presOf" srcId="{C483F33B-BEAE-481A-BA52-25B313B6025C}" destId="{4EB46E00-6F99-4F8C-8E26-52A208EB5939}" srcOrd="0" destOrd="0" presId="urn:microsoft.com/office/officeart/2005/8/layout/equation2"/>
    <dgm:cxn modelId="{F4A8E2A2-4938-45CB-8075-5CA0EA08D5AB}" type="presOf" srcId="{6CD5586A-E4C2-4F6F-AE0E-7837DF64889C}" destId="{788E2FFA-483E-4980-AAA2-000D7DFB31A2}" srcOrd="0" destOrd="0" presId="urn:microsoft.com/office/officeart/2005/8/layout/equation2"/>
    <dgm:cxn modelId="{58A4333D-2E0A-4A92-BC3E-9452C8AC39E6}" type="presOf" srcId="{068CCFC0-BF07-478E-BD97-D8309EEF622E}" destId="{6F0B468C-BF11-429C-B993-74C71E560B74}" srcOrd="0" destOrd="0" presId="urn:microsoft.com/office/officeart/2005/8/layout/equation2"/>
    <dgm:cxn modelId="{89F0ACC7-40F2-422A-A7EF-8D885E7D2B06}" type="presOf" srcId="{1CF70BDF-BEAC-464D-8E38-7768E811F857}" destId="{A4DF21DC-49F6-412D-A6E1-D136CC38DDE3}" srcOrd="0" destOrd="0" presId="urn:microsoft.com/office/officeart/2005/8/layout/equation2"/>
    <dgm:cxn modelId="{C0AF70D9-4208-4775-90A4-C22A57750E65}" type="presParOf" srcId="{20132982-860D-4C56-8A59-99E1A8F9CF19}" destId="{4AE6FE52-2C76-4E43-B821-DCB75E4BD8D1}" srcOrd="0" destOrd="0" presId="urn:microsoft.com/office/officeart/2005/8/layout/equation2"/>
    <dgm:cxn modelId="{122FA0F9-C939-4EC9-B84C-66EA28B9C775}" type="presParOf" srcId="{4AE6FE52-2C76-4E43-B821-DCB75E4BD8D1}" destId="{4EB46E00-6F99-4F8C-8E26-52A208EB5939}" srcOrd="0" destOrd="0" presId="urn:microsoft.com/office/officeart/2005/8/layout/equation2"/>
    <dgm:cxn modelId="{3CAE9965-0890-4592-8A60-BB88E3FDBC6E}" type="presParOf" srcId="{4AE6FE52-2C76-4E43-B821-DCB75E4BD8D1}" destId="{CDCA590C-33A4-4437-AA0F-408BCF86338B}" srcOrd="1" destOrd="0" presId="urn:microsoft.com/office/officeart/2005/8/layout/equation2"/>
    <dgm:cxn modelId="{AA7030B7-D214-4F1E-9155-2B61D75D8705}" type="presParOf" srcId="{4AE6FE52-2C76-4E43-B821-DCB75E4BD8D1}" destId="{D65A97D1-79A6-4E0A-8C44-C3F5D97E7476}" srcOrd="2" destOrd="0" presId="urn:microsoft.com/office/officeart/2005/8/layout/equation2"/>
    <dgm:cxn modelId="{F4C270CF-F625-470B-A170-1E857095A5CD}" type="presParOf" srcId="{4AE6FE52-2C76-4E43-B821-DCB75E4BD8D1}" destId="{C58A4BCE-33E6-4A32-8A9B-49AECD7F7C42}" srcOrd="3" destOrd="0" presId="urn:microsoft.com/office/officeart/2005/8/layout/equation2"/>
    <dgm:cxn modelId="{5FBB947E-17C0-48A6-9854-B5BBC592AA2F}" type="presParOf" srcId="{4AE6FE52-2C76-4E43-B821-DCB75E4BD8D1}" destId="{6F0B468C-BF11-429C-B993-74C71E560B74}" srcOrd="4" destOrd="0" presId="urn:microsoft.com/office/officeart/2005/8/layout/equation2"/>
    <dgm:cxn modelId="{CFE9F0A8-4EC4-492F-A518-8DFAE1BEE45C}" type="presParOf" srcId="{4AE6FE52-2C76-4E43-B821-DCB75E4BD8D1}" destId="{CA6407A6-E01B-4000-A4F7-D0EFE600F725}" srcOrd="5" destOrd="0" presId="urn:microsoft.com/office/officeart/2005/8/layout/equation2"/>
    <dgm:cxn modelId="{EF496DDA-73E2-4D45-8D5B-F7B820BA66FA}" type="presParOf" srcId="{4AE6FE52-2C76-4E43-B821-DCB75E4BD8D1}" destId="{7259D5BB-A3A3-4168-B845-460DD9FDF0BA}" srcOrd="6" destOrd="0" presId="urn:microsoft.com/office/officeart/2005/8/layout/equation2"/>
    <dgm:cxn modelId="{293F6B54-4852-4AE2-A43F-CD74A8711D4B}" type="presParOf" srcId="{4AE6FE52-2C76-4E43-B821-DCB75E4BD8D1}" destId="{960742AE-0A15-4B1A-AF52-82FDEBDA4535}" srcOrd="7" destOrd="0" presId="urn:microsoft.com/office/officeart/2005/8/layout/equation2"/>
    <dgm:cxn modelId="{8726F549-5B5B-422E-9C68-71317F6FDCCC}" type="presParOf" srcId="{4AE6FE52-2C76-4E43-B821-DCB75E4BD8D1}" destId="{A4DF21DC-49F6-412D-A6E1-D136CC38DDE3}" srcOrd="8" destOrd="0" presId="urn:microsoft.com/office/officeart/2005/8/layout/equation2"/>
    <dgm:cxn modelId="{52B7A0F9-4466-4C7C-949D-E90FF5289B95}" type="presParOf" srcId="{20132982-860D-4C56-8A59-99E1A8F9CF19}" destId="{EC54B283-84E8-4914-9EC5-B31EABBE85C6}" srcOrd="1" destOrd="0" presId="urn:microsoft.com/office/officeart/2005/8/layout/equation2"/>
    <dgm:cxn modelId="{8B4D696B-F2EB-4EA8-9DB1-F0987EF7EA82}" type="presParOf" srcId="{EC54B283-84E8-4914-9EC5-B31EABBE85C6}" destId="{5F4E4301-DFBD-41DD-8B71-DD5BF96D76FB}" srcOrd="0" destOrd="0" presId="urn:microsoft.com/office/officeart/2005/8/layout/equation2"/>
    <dgm:cxn modelId="{42B57EA9-9E33-43A7-8B4E-2A204D69A5AB}" type="presParOf" srcId="{20132982-860D-4C56-8A59-99E1A8F9CF19}" destId="{788E2FFA-483E-4980-AAA2-000D7DFB31A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B46E00-6F99-4F8C-8E26-52A208EB5939}">
      <dsp:nvSpPr>
        <dsp:cNvPr id="0" name=""/>
        <dsp:cNvSpPr/>
      </dsp:nvSpPr>
      <dsp:spPr>
        <a:xfrm>
          <a:off x="363" y="36703"/>
          <a:ext cx="5333349" cy="125943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shade val="8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shade val="8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000" b="1" kern="1200" dirty="0" smtClean="0">
              <a:solidFill>
                <a:schemeClr val="tx1"/>
              </a:solidFill>
            </a:rPr>
            <a:t>Τουρίστας / Επισκέπτης</a:t>
          </a:r>
          <a:endParaRPr lang="el-GR" sz="3200" b="1" kern="1200" dirty="0">
            <a:solidFill>
              <a:schemeClr val="tx1"/>
            </a:solidFill>
          </a:endParaRPr>
        </a:p>
      </dsp:txBody>
      <dsp:txXfrm>
        <a:off x="363" y="36703"/>
        <a:ext cx="5333349" cy="1259439"/>
      </dsp:txXfrm>
    </dsp:sp>
    <dsp:sp modelId="{D65A97D1-79A6-4E0A-8C44-C3F5D97E7476}">
      <dsp:nvSpPr>
        <dsp:cNvPr id="0" name=""/>
        <dsp:cNvSpPr/>
      </dsp:nvSpPr>
      <dsp:spPr>
        <a:xfrm>
          <a:off x="2358487" y="1382536"/>
          <a:ext cx="617101" cy="617101"/>
        </a:xfrm>
        <a:prstGeom prst="mathPlus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000" kern="1200"/>
        </a:p>
      </dsp:txBody>
      <dsp:txXfrm>
        <a:off x="2358487" y="1382536"/>
        <a:ext cx="617101" cy="617101"/>
      </dsp:txXfrm>
    </dsp:sp>
    <dsp:sp modelId="{6F0B468C-BF11-429C-B993-74C71E560B74}">
      <dsp:nvSpPr>
        <dsp:cNvPr id="0" name=""/>
        <dsp:cNvSpPr/>
      </dsp:nvSpPr>
      <dsp:spPr>
        <a:xfrm>
          <a:off x="1373636" y="2086032"/>
          <a:ext cx="2586802" cy="1063967"/>
        </a:xfrm>
        <a:prstGeom prst="ellipse">
          <a:avLst/>
        </a:prstGeom>
        <a:solidFill>
          <a:srgbClr val="D60093"/>
        </a:solidFill>
        <a:ln>
          <a:solidFill>
            <a:srgbClr val="D60093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b="1" kern="1200" dirty="0" smtClean="0">
              <a:solidFill>
                <a:schemeClr val="tx1"/>
              </a:solidFill>
            </a:rPr>
            <a:t>Εμείς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b="1" kern="1200" dirty="0" smtClean="0">
              <a:solidFill>
                <a:schemeClr val="tx1"/>
              </a:solidFill>
            </a:rPr>
            <a:t>(Προώθηση)</a:t>
          </a:r>
          <a:endParaRPr lang="el-GR" sz="2400" b="1" kern="1200" dirty="0">
            <a:solidFill>
              <a:schemeClr val="tx1"/>
            </a:solidFill>
          </a:endParaRPr>
        </a:p>
      </dsp:txBody>
      <dsp:txXfrm>
        <a:off x="1373636" y="2086032"/>
        <a:ext cx="2586802" cy="1063967"/>
      </dsp:txXfrm>
    </dsp:sp>
    <dsp:sp modelId="{7259D5BB-A3A3-4168-B845-460DD9FDF0BA}">
      <dsp:nvSpPr>
        <dsp:cNvPr id="0" name=""/>
        <dsp:cNvSpPr/>
      </dsp:nvSpPr>
      <dsp:spPr>
        <a:xfrm>
          <a:off x="2358487" y="3236393"/>
          <a:ext cx="617101" cy="617101"/>
        </a:xfrm>
        <a:prstGeom prst="mathPlus">
          <a:avLst/>
        </a:prstGeom>
        <a:solidFill>
          <a:schemeClr val="accent3">
            <a:shade val="90000"/>
            <a:hueOff val="7253"/>
            <a:satOff val="-9400"/>
            <a:lumOff val="13707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000" kern="1200"/>
        </a:p>
      </dsp:txBody>
      <dsp:txXfrm>
        <a:off x="2358487" y="3236393"/>
        <a:ext cx="617101" cy="617101"/>
      </dsp:txXfrm>
    </dsp:sp>
    <dsp:sp modelId="{A4DF21DC-49F6-412D-A6E1-D136CC38DDE3}">
      <dsp:nvSpPr>
        <dsp:cNvPr id="0" name=""/>
        <dsp:cNvSpPr/>
      </dsp:nvSpPr>
      <dsp:spPr>
        <a:xfrm>
          <a:off x="221503" y="3939889"/>
          <a:ext cx="4891069" cy="106396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9814"/>
                <a:satOff val="-12797"/>
                <a:lumOff val="19883"/>
                <a:alphaOff val="0"/>
                <a:tint val="92000"/>
                <a:satMod val="170000"/>
              </a:schemeClr>
            </a:gs>
            <a:gs pos="15000">
              <a:schemeClr val="accent3">
                <a:shade val="80000"/>
                <a:hueOff val="9814"/>
                <a:satOff val="-12797"/>
                <a:lumOff val="1988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shade val="80000"/>
                <a:hueOff val="9814"/>
                <a:satOff val="-12797"/>
                <a:lumOff val="1988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shade val="80000"/>
                <a:hueOff val="9814"/>
                <a:satOff val="-12797"/>
                <a:lumOff val="1988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shade val="80000"/>
                <a:hueOff val="9814"/>
                <a:satOff val="-12797"/>
                <a:lumOff val="1988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800" b="1" kern="1200" dirty="0" smtClean="0">
              <a:solidFill>
                <a:schemeClr val="tx1"/>
              </a:solidFill>
            </a:rPr>
            <a:t>Τράπεζες </a:t>
          </a:r>
          <a:endParaRPr lang="el-GR" sz="2500" b="1" kern="1200" dirty="0">
            <a:solidFill>
              <a:schemeClr val="tx1"/>
            </a:solidFill>
          </a:endParaRPr>
        </a:p>
      </dsp:txBody>
      <dsp:txXfrm>
        <a:off x="221503" y="3939889"/>
        <a:ext cx="4891069" cy="1063967"/>
      </dsp:txXfrm>
    </dsp:sp>
    <dsp:sp modelId="{EC54B283-84E8-4914-9EC5-B31EABBE85C6}">
      <dsp:nvSpPr>
        <dsp:cNvPr id="0" name=""/>
        <dsp:cNvSpPr/>
      </dsp:nvSpPr>
      <dsp:spPr>
        <a:xfrm>
          <a:off x="5493308" y="2322382"/>
          <a:ext cx="338341" cy="395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4506"/>
            <a:satOff val="-18800"/>
            <a:lumOff val="27415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/>
        </a:p>
      </dsp:txBody>
      <dsp:txXfrm>
        <a:off x="5493308" y="2322382"/>
        <a:ext cx="338341" cy="395795"/>
      </dsp:txXfrm>
    </dsp:sp>
    <dsp:sp modelId="{788E2FFA-483E-4980-AAA2-000D7DFB31A2}">
      <dsp:nvSpPr>
        <dsp:cNvPr id="0" name=""/>
        <dsp:cNvSpPr/>
      </dsp:nvSpPr>
      <dsp:spPr>
        <a:xfrm>
          <a:off x="5972093" y="1456312"/>
          <a:ext cx="2127935" cy="2127935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14722"/>
                <a:satOff val="-19195"/>
                <a:lumOff val="29825"/>
                <a:alphaOff val="0"/>
                <a:tint val="92000"/>
                <a:satMod val="170000"/>
              </a:schemeClr>
            </a:gs>
            <a:gs pos="15000">
              <a:schemeClr val="accent3">
                <a:shade val="80000"/>
                <a:hueOff val="14722"/>
                <a:satOff val="-19195"/>
                <a:lumOff val="298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shade val="80000"/>
                <a:hueOff val="14722"/>
                <a:satOff val="-19195"/>
                <a:lumOff val="298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shade val="80000"/>
                <a:hueOff val="14722"/>
                <a:satOff val="-19195"/>
                <a:lumOff val="298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shade val="80000"/>
                <a:hueOff val="14722"/>
                <a:satOff val="-19195"/>
                <a:lumOff val="298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b="1" kern="1200" dirty="0" smtClean="0">
              <a:solidFill>
                <a:schemeClr val="tx1"/>
              </a:solidFill>
            </a:rPr>
            <a:t>Ενίσχυση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b="1" kern="1200" dirty="0" smtClean="0">
              <a:solidFill>
                <a:schemeClr val="tx1"/>
              </a:solidFill>
            </a:rPr>
            <a:t>Ελληνικής Αγοράς</a:t>
          </a:r>
          <a:endParaRPr lang="el-GR" sz="2500" b="1" kern="1200" dirty="0">
            <a:solidFill>
              <a:schemeClr val="tx1"/>
            </a:solidFill>
          </a:endParaRPr>
        </a:p>
      </dsp:txBody>
      <dsp:txXfrm>
        <a:off x="5972093" y="1456312"/>
        <a:ext cx="2127935" cy="2127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2" name="21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20" name="19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Έλλειψη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9" name="8 - Διάγραμμα ροής: Διεργασία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- Διάγραμμα ροής: Διεργασία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Πίτα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Κουλούρα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- Θέση τίτλου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Θέση κειμένου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4" name="2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24/4/2016</a:t>
            </a:fld>
            <a:endParaRPr lang="el-GR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l-GR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5" name="14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tour.gov.gr/en/Statistics/statistiki/" TargetMode="External"/><Relationship Id="rId2" Type="http://schemas.openxmlformats.org/officeDocument/2006/relationships/hyperlink" Target="http://www.gnto.gov.gr/el/%CE%A3%CE%A4%CE%91%CE%A4%CE%99%CE%A3%CE%A4%CE%99%CE%9A%CE%91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49022"/>
          </a:xfrm>
        </p:spPr>
        <p:txBody>
          <a:bodyPr anchor="t">
            <a:noAutofit/>
          </a:bodyPr>
          <a:lstStyle/>
          <a:p>
            <a:pPr algn="ctr"/>
            <a:r>
              <a:rPr lang="en-US" sz="6600" b="1" smtClean="0">
                <a:latin typeface="Broadway" pitchFamily="82" charset="0"/>
              </a:rPr>
              <a:t>JIDOX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i="1" dirty="0" smtClean="0"/>
              <a:t>My Tourist Card 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el-GR" sz="66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6444208" y="5661248"/>
            <a:ext cx="2699792" cy="1196752"/>
          </a:xfrm>
        </p:spPr>
        <p:txBody>
          <a:bodyPr>
            <a:normAutofit/>
          </a:bodyPr>
          <a:lstStyle/>
          <a:p>
            <a:r>
              <a:rPr lang="el-GR" dirty="0" smtClean="0"/>
              <a:t>Ομάδα Πειραιά</a:t>
            </a:r>
          </a:p>
          <a:p>
            <a:r>
              <a:rPr lang="el-GR" dirty="0" smtClean="0"/>
              <a:t> 24/04/2016</a:t>
            </a:r>
            <a:endParaRPr lang="el-G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l-GR" dirty="0" smtClean="0"/>
              <a:t>Γενικές Πληροφορίες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 anchor="t"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el-GR" sz="2800" dirty="0" smtClean="0"/>
              <a:t>Είδος Ιστοσελίδας. </a:t>
            </a:r>
          </a:p>
          <a:p>
            <a:pPr marL="541782" indent="-514350">
              <a:buFont typeface="+mj-lt"/>
              <a:buAutoNum type="arabicPeriod"/>
            </a:pPr>
            <a:r>
              <a:rPr lang="el-GR" sz="2800" dirty="0" smtClean="0"/>
              <a:t>Δωρεάν Παροχή Πληροφοριών.</a:t>
            </a:r>
          </a:p>
          <a:p>
            <a:pPr marL="541782" indent="-514350">
              <a:buFont typeface="+mj-lt"/>
              <a:buAutoNum type="arabicPeriod"/>
            </a:pPr>
            <a:r>
              <a:rPr lang="el-GR" sz="2800" dirty="0" smtClean="0"/>
              <a:t>Απαιτούμενη Εγγραφή.</a:t>
            </a:r>
          </a:p>
          <a:p>
            <a:pPr marL="541782" indent="-514350">
              <a:buFont typeface="+mj-lt"/>
              <a:buAutoNum type="arabicPeriod"/>
            </a:pPr>
            <a:r>
              <a:rPr lang="el-GR" sz="2800" dirty="0" smtClean="0"/>
              <a:t>Απαιτουμένη Χρήση Διαδικτύου.</a:t>
            </a:r>
          </a:p>
          <a:p>
            <a:pPr marL="541782" indent="-514350">
              <a:buFont typeface="+mj-lt"/>
              <a:buAutoNum type="arabicPeriod"/>
            </a:pPr>
            <a:r>
              <a:rPr lang="el-GR" sz="2800" dirty="0" smtClean="0"/>
              <a:t>Δυνατότητα Έκδοσης Κάρτας. </a:t>
            </a:r>
          </a:p>
          <a:p>
            <a:pPr marL="541782" indent="-514350"/>
            <a:endParaRPr lang="el-G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l-GR" dirty="0" smtClean="0"/>
              <a:t>Δυνατότητες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027872" cy="4819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l-GR" dirty="0" smtClean="0"/>
              <a:t>Συνδέει Τράπεζες 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Φιλικό στον Χρήστη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Εύκολη Πρόσβαση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Επαναφόρτιση Κάρτας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Άμεση Πληροφόρηση για τον Λογαριασμό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Εκπτώσεις σε Συνεργαζόμενες Επιχείρησης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Δίνει κίνητρο στον τουρίστα να επιστρέψει.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Ενισχύει την ανταγωνιστικότητα της τουριστικής αγοράς. </a:t>
            </a:r>
          </a:p>
          <a:p>
            <a:endParaRPr lang="el-GR" dirty="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 anchor="t"/>
          <a:lstStyle/>
          <a:p>
            <a:pPr algn="ctr"/>
            <a:r>
              <a:rPr lang="el-GR" dirty="0" smtClean="0"/>
              <a:t>Ιδέα Λειτουργίας</a:t>
            </a:r>
            <a:endParaRPr lang="el-GR" dirty="0"/>
          </a:p>
        </p:txBody>
      </p:sp>
      <p:graphicFrame>
        <p:nvGraphicFramePr>
          <p:cNvPr id="4" name="3 - Διάγραμμα"/>
          <p:cNvGraphicFramePr/>
          <p:nvPr/>
        </p:nvGraphicFramePr>
        <p:xfrm>
          <a:off x="1043608" y="1484784"/>
          <a:ext cx="810039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Τρόποι Πληρωμής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713312"/>
          </a:xfrm>
        </p:spPr>
        <p:txBody>
          <a:bodyPr/>
          <a:lstStyle/>
          <a:p>
            <a:r>
              <a:rPr lang="el-GR" dirty="0" smtClean="0"/>
              <a:t>Κλασσική Κάρτα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Μέσω Τηλεφώνου</a:t>
            </a:r>
            <a:endParaRPr lang="el-GR" dirty="0"/>
          </a:p>
        </p:txBody>
      </p:sp>
      <p:pic>
        <p:nvPicPr>
          <p:cNvPr id="6" name="5 - Εικόνα" descr="Credit-cards-close-up-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348880"/>
            <a:ext cx="3203848" cy="3284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- Εικόνα" descr="cr1400_smartphonescan-500x37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2348880"/>
            <a:ext cx="3318619" cy="324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l-GR" dirty="0" smtClean="0"/>
              <a:t>Μελλοντικές Δυνατότητες </a:t>
            </a:r>
            <a:r>
              <a:rPr lang="el-GR" b="1" u="sng" dirty="0" smtClean="0"/>
              <a:t>Ανάπτυξης Εξέλιξης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7406640" cy="4392488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arenR"/>
            </a:pPr>
            <a:r>
              <a:rPr lang="el-GR" dirty="0" smtClean="0"/>
              <a:t>Σε μορφή </a:t>
            </a:r>
            <a:r>
              <a:rPr lang="en-US" dirty="0" smtClean="0"/>
              <a:t>App</a:t>
            </a:r>
            <a:r>
              <a:rPr lang="el-GR" dirty="0" smtClean="0"/>
              <a:t>.</a:t>
            </a:r>
            <a:r>
              <a:rPr lang="en-US" dirty="0" smtClean="0"/>
              <a:t> ( Android-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l-GR" dirty="0" smtClean="0"/>
          </a:p>
          <a:p>
            <a:pPr marL="541782" indent="-514350">
              <a:buFont typeface="+mj-lt"/>
              <a:buAutoNum type="arabicParenR"/>
            </a:pPr>
            <a:r>
              <a:rPr lang="el-GR" dirty="0" smtClean="0"/>
              <a:t>Επέκταση Πανελλαδικά.</a:t>
            </a:r>
          </a:p>
          <a:p>
            <a:pPr marL="541782" indent="-514350">
              <a:buFont typeface="+mj-lt"/>
              <a:buAutoNum type="arabicParenR"/>
            </a:pPr>
            <a:r>
              <a:rPr lang="el-GR" dirty="0" smtClean="0"/>
              <a:t>Εισαγωγή χαρτών. (Με σχετικές πληροφορίες για την τοποθεσία των επιχειρήσεων.)</a:t>
            </a:r>
          </a:p>
          <a:p>
            <a:pPr marL="541782" indent="-514350">
              <a:buFont typeface="+mj-lt"/>
              <a:buAutoNum type="arabicParenR"/>
            </a:pPr>
            <a:r>
              <a:rPr lang="en-US" dirty="0" smtClean="0"/>
              <a:t>Loyalty Points </a:t>
            </a:r>
            <a:r>
              <a:rPr lang="el-GR" dirty="0" smtClean="0"/>
              <a:t>/ </a:t>
            </a:r>
            <a:r>
              <a:rPr lang="en-US" dirty="0" smtClean="0"/>
              <a:t>Go4More .</a:t>
            </a:r>
            <a:endParaRPr lang="el-GR" dirty="0" smtClean="0"/>
          </a:p>
          <a:p>
            <a:pPr marL="541782" indent="-514350">
              <a:buFont typeface="+mj-lt"/>
              <a:buAutoNum type="arabicParenR"/>
            </a:pPr>
            <a:r>
              <a:rPr lang="el-GR" dirty="0" smtClean="0"/>
              <a:t>Παγκόσμια Επέκταση.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TextBox"/>
          <p:cNvSpPr txBox="1"/>
          <p:nvPr/>
        </p:nvSpPr>
        <p:spPr>
          <a:xfrm>
            <a:off x="827584" y="260649"/>
            <a:ext cx="7416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Πηγές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827584" y="836712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 smtClean="0">
                <a:hlinkClick r:id="rId2"/>
              </a:rPr>
              <a:t>http://www.gnto.gov.gr/el/%CE%A3%CE%A4%CE%91%CE%A4%CE%99%CE%A3%CE%A4%CE%99%CE%9A%CE%91</a:t>
            </a:r>
            <a:endParaRPr lang="el-GR" sz="2400" dirty="0" smtClean="0"/>
          </a:p>
          <a:p>
            <a:pPr marL="342900" indent="-342900">
              <a:buFont typeface="+mj-lt"/>
              <a:buAutoNum type="alphaLcPeriod"/>
            </a:pPr>
            <a:endParaRPr lang="el-GR" sz="24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400" dirty="0" smtClean="0">
                <a:hlinkClick r:id="rId3"/>
              </a:rPr>
              <a:t>http://www.mintour.gov.gr/en/Statistics/statistiki/</a:t>
            </a:r>
            <a:endParaRPr lang="el-GR" sz="2400" dirty="0" smtClean="0"/>
          </a:p>
          <a:p>
            <a:pPr marL="342900" indent="-342900">
              <a:buFont typeface="+mj-lt"/>
              <a:buAutoNum type="alphaLcPeriod"/>
            </a:pPr>
            <a:endParaRPr lang="el-GR" sz="2400" dirty="0" smtClean="0"/>
          </a:p>
          <a:p>
            <a:pPr marL="342900" indent="-342900">
              <a:buFont typeface="+mj-lt"/>
              <a:buAutoNum type="alphaLcPeriod"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hutterstock_99539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Ηλιοστάσιο">
  <a:themeElements>
    <a:clrScheme name="Ηλιοστάσιο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Ηλιοστάσιο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Ηλιοστάσιο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123</Words>
  <Application>Microsoft Office PowerPoint</Application>
  <PresentationFormat>Προβολή στην οθόνη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Ηλιοστάσιο</vt:lpstr>
      <vt:lpstr>JIDOX My Tourist Card  </vt:lpstr>
      <vt:lpstr>Γενικές Πληροφορίες</vt:lpstr>
      <vt:lpstr>Δυνατότητες</vt:lpstr>
      <vt:lpstr>Ιδέα Λειτουργίας</vt:lpstr>
      <vt:lpstr>Τρόποι Πληρωμής</vt:lpstr>
      <vt:lpstr>Μελλοντικές Δυνατότητες Ανάπτυξης Εξέλιξης.</vt:lpstr>
      <vt:lpstr>Διαφάνεια 7</vt:lpstr>
      <vt:lpstr>Διαφάνεια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 My Tourist Card  </dc:title>
  <dc:creator>Jo</dc:creator>
  <cp:lastModifiedBy>Jo</cp:lastModifiedBy>
  <cp:revision>31</cp:revision>
  <dcterms:created xsi:type="dcterms:W3CDTF">2016-04-23T18:35:09Z</dcterms:created>
  <dcterms:modified xsi:type="dcterms:W3CDTF">2016-04-24T11:56:05Z</dcterms:modified>
</cp:coreProperties>
</file>