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70" r:id="rId5"/>
    <p:sldId id="281" r:id="rId6"/>
    <p:sldId id="257" r:id="rId7"/>
    <p:sldId id="256" r:id="rId8"/>
    <p:sldId id="314" r:id="rId9"/>
    <p:sldId id="315" r:id="rId10"/>
    <p:sldId id="30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  <p14:sldId id="281"/>
          </p14:sldIdLst>
        </p14:section>
        <p14:section name="Problem" id="{B3722385-FBB2-468F-965A-7B63E17B98FE}">
          <p14:sldIdLst>
            <p14:sldId id="257"/>
            <p14:sldId id="256"/>
            <p14:sldId id="314"/>
          </p14:sldIdLst>
        </p14:section>
        <p14:section name="Solution" id="{6F810BF0-EDC2-41F7-95E5-BBAB83EAF059}">
          <p14:sldIdLst/>
        </p14:section>
        <p14:section name="Market" id="{C48C19BF-9578-4868-9537-E16713293419}">
          <p14:sldIdLst/>
        </p14:section>
        <p14:section name="Data" id="{A6AA84DB-BB6C-4422-AD76-071ED167E871}">
          <p14:sldIdLst/>
        </p14:section>
        <p14:section name="Team" id="{6B5E1466-F08A-478B-99C7-9FF5F0CE64D6}">
          <p14:sldIdLst/>
        </p14:section>
        <p14:section name="Plan" id="{6D3F5E76-E530-496F-B9CA-420499884FC3}">
          <p14:sldIdLst>
            <p14:sldId id="315"/>
            <p14:sldId id="307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/>
        </p14:section>
        <p14:section name="Extra Slides" id="{B66D28B3-FC7A-459D-9A0A-07F7429E300F}">
          <p14:sldIdLst/>
        </p14:section>
        <p14:section name="Thank you :)" id="{9711DD4E-2C7C-4731-884F-6603BC75517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3" autoAdjust="0"/>
    <p:restoredTop sz="94712" autoAdjust="0"/>
  </p:normalViewPr>
  <p:slideViewPr>
    <p:cSldViewPr snapToGrid="0">
      <p:cViewPr>
        <p:scale>
          <a:sx n="90" d="100"/>
          <a:sy n="90" d="100"/>
        </p:scale>
        <p:origin x="-216" y="440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8190-0A1A-E644-B72D-D027F6538E77}" type="datetimeFigureOut">
              <a:rPr lang="fr-FR" smtClean="0"/>
              <a:t>24/04/2016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E694-4681-CE4A-A8CF-15532387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74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www.slidor.fr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>
                <a:latin typeface="HelveticaNeue-UltraLight" panose="02000206000000020004" pitchFamily="50"/>
              </a:rPr>
              <a:t>Proudly</a:t>
            </a:r>
            <a:r>
              <a:rPr lang="fr-FR" sz="4000" dirty="0">
                <a:latin typeface="HelveticaNeue-UltraLight" panose="02000206000000020004" pitchFamily="50"/>
              </a:rPr>
              <a:t> made </a:t>
            </a:r>
            <a:br>
              <a:rPr lang="fr-FR" sz="4000" dirty="0">
                <a:latin typeface="HelveticaNeue-UltraLight" panose="02000206000000020004" pitchFamily="50"/>
              </a:rPr>
            </a:br>
            <a:r>
              <a:rPr lang="fr-FR" sz="4000" dirty="0">
                <a:latin typeface="HelveticaNeue-UltraLight" panose="02000206000000020004" pitchFamily="50"/>
              </a:rPr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Neue-UltraLight" panose="02000206000000020004" pitchFamily="50"/>
              </a:rPr>
              <a:t> 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Slidor.</a:t>
            </a:r>
          </a:p>
          <a:p>
            <a:r>
              <a:rPr lang="fr-FR" sz="4000" dirty="0" err="1">
                <a:latin typeface="HelveticaNeue-UltraLight" panose="02000206000000020004" pitchFamily="5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latin typeface="HelveticaNeue-UltraLight" panose="02000206000000020004" pitchFamily="50"/>
              </a:rPr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spc="6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  <a:sym typeface="Wingdings" panose="05000000000000000000" pitchFamily="2" charset="2"/>
              </a:rPr>
              <a:t>SAY HELLO</a:t>
            </a:r>
            <a:endParaRPr lang="fr-FR" b="0" i="0" spc="600" dirty="0">
              <a:solidFill>
                <a:schemeClr val="tx1">
                  <a:lumMod val="60000"/>
                  <a:lumOff val="4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8E77ADC1-6FC9-463B-95FF-779DD7154547}" type="datetimeFigureOut">
              <a:rPr lang="fr-FR" smtClean="0"/>
              <a:pPr/>
              <a:t>24/04/2016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6F0746BA-D1AA-4FF4-8D48-BDBC7FF4877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l.wikipedia.org/wiki/%CE%95%CE%BB%CE%BB%CE%B7%CE%BD%CE%B9%CE%BA%CE%AE_%CE%B3%CE%BB%CF%8E%CF%83%CF%83%CE%B1#.CE.95.CE.BB.CE.BB.CE.B7.CE.BD.CE.B9.CF.83.CF.84.CE.B9.CE.BA.CE.AE_.CE.BA.CE.BF.CE.B9.CE.BD.CE.AE" TargetMode="External"/><Relationship Id="rId4" Type="http://schemas.openxmlformats.org/officeDocument/2006/relationships/hyperlink" Target="https://el.wiktionary.org/wiki/%CF%83%CF%8D%CE%BD" TargetMode="External"/><Relationship Id="rId5" Type="http://schemas.openxmlformats.org/officeDocument/2006/relationships/hyperlink" Target="https://el.wiktionary.org/wiki/%E1%BC%95%CE%BD%CF%89%CF%83%CE%B9%CF%82" TargetMode="External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err="1" smtClean="0">
                <a:latin typeface="Helvetica Neue" charset="0"/>
                <a:ea typeface="Helvetica Neue" charset="0"/>
                <a:cs typeface="Helvetica Neue" charset="0"/>
              </a:rPr>
              <a:t>SynenosiS</a:t>
            </a:r>
            <a:endParaRPr lang="fr-FR" sz="3600" spc="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00" y="4298669"/>
            <a:ext cx="116967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l-GR" sz="3600" dirty="0"/>
              <a:t>Η απάντηση στην ενοποίηση των </a:t>
            </a:r>
            <a:r>
              <a:rPr lang="el-GR" sz="3600" dirty="0" smtClean="0"/>
              <a:t>τραπεζικών σας δεδομένων</a:t>
            </a:r>
            <a:endParaRPr lang="fr-FR" sz="36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723781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51965" cy="1311128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Outstanding</a:t>
            </a:r>
            <a:r>
              <a:rPr lang="fr-FR" dirty="0"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r="5450"/>
          <a:stretch>
            <a:fillRect/>
          </a:stretch>
        </p:blipFill>
        <p:spPr>
          <a:xfrm>
            <a:off x="4001907" y="1907253"/>
            <a:ext cx="1588275" cy="1588275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b="50"/>
          <a:stretch>
            <a:fillRect/>
          </a:stretch>
        </p:blipFill>
        <p:spPr>
          <a:xfrm>
            <a:off x="6590165" y="1971675"/>
            <a:ext cx="1589087" cy="1587500"/>
          </a:xfrm>
        </p:spPr>
      </p:pic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Pantelis</a:t>
            </a: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Petridis</a:t>
            </a:r>
            <a: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fr-FR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fr-FR" dirty="0" smtClean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CEO</a:t>
            </a:r>
            <a:endParaRPr lang="fr-FR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8044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Giorgos</a:t>
            </a: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Stratakis</a:t>
            </a: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fr-FR" dirty="0" smtClean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CTO</a:t>
            </a:r>
            <a:endParaRPr lang="fr-FR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6301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Nikolaos</a:t>
            </a: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Stratakis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fr-FR" dirty="0" smtClean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CFO</a:t>
            </a:r>
            <a:endParaRPr lang="fr-FR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Picture Placeholder 19"/>
          <p:cNvSpPr>
            <a:spLocks noGrp="1"/>
          </p:cNvSpPr>
          <p:nvPr/>
        </p:nvSpPr>
        <p:spPr>
          <a:xfrm>
            <a:off x="7248393" y="4117572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23" y="1907253"/>
            <a:ext cx="1611464" cy="161146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616155" y="3813027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Angelos</a:t>
            </a: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Papaioannidis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fr-FR" dirty="0" smtClean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S.A.G.A.P.O.</a:t>
            </a:r>
            <a:endParaRPr lang="fr-FR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1513093"/>
            <a:ext cx="4151086" cy="3831818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l-GR" sz="5400" dirty="0" smtClean="0">
                <a:latin typeface="Helvetica Neue Thin" charset="0"/>
                <a:ea typeface="Helvetica Neue Thin" charset="0"/>
                <a:cs typeface="Helvetica Neue Thin" charset="0"/>
              </a:rPr>
              <a:t>Το τοπίο εν</a:t>
            </a:r>
            <a:r>
              <a:rPr lang="en-US" sz="5400" dirty="0" smtClean="0">
                <a:latin typeface="Helvetica Neue Thin" charset="0"/>
                <a:ea typeface="Helvetica Neue Thin" charset="0"/>
                <a:cs typeface="Helvetica Neue Thin" charset="0"/>
              </a:rPr>
              <a:t>o</a:t>
            </a:r>
            <a:r>
              <a:rPr lang="el-GR" sz="5400" dirty="0" smtClean="0">
                <a:latin typeface="Helvetica Neue Thin" charset="0"/>
                <a:ea typeface="Helvetica Neue Thin" charset="0"/>
                <a:cs typeface="Helvetica Neue Thin" charset="0"/>
              </a:rPr>
              <a:t>ποίησης τραπεζικών δεδομένων στην</a:t>
            </a:r>
            <a:r>
              <a:rPr lang="fr-FR" sz="54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l-GR" sz="5400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Ελλάδα.</a:t>
            </a:r>
            <a:endParaRPr lang="fr-FR" sz="54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2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8500" y="137406"/>
            <a:ext cx="11849100" cy="5909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sz="3600" b="1" dirty="0"/>
              <a:t>συνένωση</a:t>
            </a:r>
            <a:r>
              <a:rPr lang="el-GR" sz="3600" dirty="0"/>
              <a:t> &lt; </a:t>
            </a:r>
            <a:r>
              <a:rPr lang="el-GR" sz="3600" i="1" dirty="0">
                <a:hlinkClick r:id="rId3" tooltip="w:Ελληνική γλώσσα"/>
              </a:rPr>
              <a:t>ελληνιστική κοινή</a:t>
            </a:r>
            <a:r>
              <a:rPr lang="el-GR" sz="3600" dirty="0"/>
              <a:t> </a:t>
            </a:r>
            <a:r>
              <a:rPr lang="el-GR" sz="3600" b="1" dirty="0" err="1"/>
              <a:t>συνένωσις</a:t>
            </a:r>
            <a:r>
              <a:rPr lang="el-GR" sz="3600" dirty="0"/>
              <a:t> &lt; </a:t>
            </a:r>
            <a:r>
              <a:rPr lang="el-GR" sz="3600" dirty="0">
                <a:hlinkClick r:id="rId4" tooltip="σύν"/>
              </a:rPr>
              <a:t>σύν</a:t>
            </a:r>
            <a:r>
              <a:rPr lang="el-GR" sz="3600" dirty="0"/>
              <a:t> + </a:t>
            </a:r>
            <a:r>
              <a:rPr lang="el-GR" sz="3600" dirty="0">
                <a:hlinkClick r:id="rId5" tooltip="ἕνωσις"/>
              </a:rPr>
              <a:t>ἕνωσις</a:t>
            </a:r>
            <a:endParaRPr lang="fr-FR" sz="3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3133" y="728337"/>
            <a:ext cx="10210800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l-GR" sz="3000" dirty="0">
                <a:latin typeface="Helvetica Neue Thin" charset="0"/>
                <a:ea typeface="Helvetica Neue Thin" charset="0"/>
                <a:cs typeface="Helvetica Neue Thin" charset="0"/>
              </a:rPr>
              <a:t>Η</a:t>
            </a:r>
            <a:r>
              <a:rPr lang="el-GR" sz="3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l-GR" sz="3000" dirty="0">
                <a:latin typeface="Helvetica Neue Thin" charset="0"/>
                <a:ea typeface="Helvetica Neue Thin" charset="0"/>
                <a:cs typeface="Helvetica Neue Thin" charset="0"/>
              </a:rPr>
              <a:t>ένωση δύο ή περισσότερων ανεξάρτητων στοιχείων που δημιουργεί ένα νέο οργανικό σύνολο</a:t>
            </a:r>
            <a:endParaRPr lang="fr-FR" sz="3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082798"/>
            <a:ext cx="3042356" cy="4148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88933" y="2082797"/>
            <a:ext cx="6984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5C5C5C"/>
                </a:solidFill>
                <a:latin typeface="Helvetica Neue" charset="0"/>
                <a:ea typeface="Helvetica Neue" charset="0"/>
                <a:cs typeface="Helvetica Neue" charset="0"/>
              </a:rPr>
              <a:t>Στόχος της εφαρμογής είναι να διαθέσει ένα ενιαίο </a:t>
            </a:r>
            <a:r>
              <a:rPr lang="el-GR" sz="2400" b="1" dirty="0">
                <a:solidFill>
                  <a:srgbClr val="5C5C5C"/>
                </a:solidFill>
                <a:latin typeface="Helvetica Neue" charset="0"/>
                <a:ea typeface="Helvetica Neue" charset="0"/>
                <a:cs typeface="Helvetica Neue" charset="0"/>
              </a:rPr>
              <a:t>προγραμματιστικό API</a:t>
            </a:r>
            <a:r>
              <a:rPr lang="el-GR" sz="2400" dirty="0">
                <a:solidFill>
                  <a:srgbClr val="5C5C5C"/>
                </a:solidFill>
                <a:latin typeface="Helvetica Neue" charset="0"/>
                <a:ea typeface="Helvetica Neue" charset="0"/>
                <a:cs typeface="Helvetica Neue" charset="0"/>
              </a:rPr>
              <a:t> μέσω του οποίου οι καταναλωτές αυτού να μπορούν να έχουν </a:t>
            </a:r>
            <a:r>
              <a:rPr lang="el-GR" sz="2400" b="1" dirty="0">
                <a:solidFill>
                  <a:srgbClr val="5C5C5C"/>
                </a:solidFill>
                <a:latin typeface="Helvetica Neue" charset="0"/>
                <a:ea typeface="Helvetica Neue" charset="0"/>
                <a:cs typeface="Helvetica Neue" charset="0"/>
              </a:rPr>
              <a:t>πρόσβαση στα δεδομένα των λογαριασμών τους</a:t>
            </a:r>
            <a:r>
              <a:rPr lang="el-GR" sz="2400" dirty="0">
                <a:solidFill>
                  <a:srgbClr val="5C5C5C"/>
                </a:solidFill>
                <a:latin typeface="Helvetica Neue" charset="0"/>
                <a:ea typeface="Helvetica Neue" charset="0"/>
                <a:cs typeface="Helvetica Neue" charset="0"/>
              </a:rPr>
              <a:t> στα διάφορα χρηματοπιστωτικά ιδρύματα.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544264"/>
            <a:ext cx="4481512" cy="934003"/>
          </a:xfrm>
        </p:spPr>
        <p:txBody>
          <a:bodyPr/>
          <a:lstStyle/>
          <a:p>
            <a:r>
              <a:rPr lang="fr-FR" dirty="0" smtClean="0">
                <a:cs typeface="Segoe UI Light" panose="020B0502040204020203" pitchFamily="34" charset="0"/>
              </a:rPr>
              <a:t>Our </a:t>
            </a:r>
            <a:r>
              <a:rPr lang="fr-FR" dirty="0" smtClean="0">
                <a:solidFill>
                  <a:schemeClr val="accent1"/>
                </a:solidFill>
                <a:cs typeface="Segoe UI Light" panose="020B0502040204020203" pitchFamily="34" charset="0"/>
              </a:rPr>
              <a:t>Audience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09" y="1245178"/>
            <a:ext cx="7389091" cy="5091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958" y="1812870"/>
            <a:ext cx="433163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charset="2"/>
              <a:buChar char="Ø"/>
            </a:pPr>
            <a:r>
              <a:rPr lang="fr-FR" dirty="0" err="1">
                <a:latin typeface="Helvetica Neue" charset="0"/>
                <a:ea typeface="Helvetica Neue" charset="0"/>
                <a:cs typeface="Helvetica Neue" charset="0"/>
              </a:rPr>
              <a:t>Personal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 Finance </a:t>
            </a:r>
            <a:r>
              <a:rPr lang="fr-FR" dirty="0" smtClean="0">
                <a:latin typeface="Helvetica Neue" charset="0"/>
                <a:ea typeface="Helvetica Neue" charset="0"/>
                <a:cs typeface="Helvetica Neue" charset="0"/>
              </a:rPr>
              <a:t>Management (PFM)</a:t>
            </a:r>
            <a:endParaRPr lang="fr-F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957" y="2588835"/>
            <a:ext cx="35948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charset="2"/>
              <a:buChar char="Ø"/>
            </a:pP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Cashflow </a:t>
            </a:r>
            <a:r>
              <a:rPr lang="fr-FR" dirty="0" err="1">
                <a:latin typeface="Helvetica Neue" charset="0"/>
                <a:ea typeface="Helvetica Neue" charset="0"/>
                <a:cs typeface="Helvetica Neue" charset="0"/>
              </a:rPr>
              <a:t>Analysis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 / </a:t>
            </a:r>
            <a:r>
              <a:rPr lang="fr-FR" dirty="0" err="1">
                <a:latin typeface="Helvetica Neue" charset="0"/>
                <a:ea typeface="Helvetica Neue" charset="0"/>
                <a:cs typeface="Helvetica Neue" charset="0"/>
              </a:rPr>
              <a:t>Prediction</a:t>
            </a:r>
            <a:endParaRPr lang="fr-F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958" y="3364800"/>
            <a:ext cx="27719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charset="2"/>
              <a:buChar char="Ø"/>
            </a:pPr>
            <a:r>
              <a:rPr lang="fr-FR" dirty="0" err="1">
                <a:latin typeface="Helvetica Neue" charset="0"/>
                <a:ea typeface="Helvetica Neue" charset="0"/>
                <a:cs typeface="Helvetica Neue" charset="0"/>
              </a:rPr>
              <a:t>Accounting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 / </a:t>
            </a:r>
            <a:r>
              <a:rPr lang="fr-FR" dirty="0" err="1">
                <a:latin typeface="Helvetica Neue" charset="0"/>
                <a:ea typeface="Helvetica Neue" charset="0"/>
                <a:cs typeface="Helvetica Neue" charset="0"/>
              </a:rPr>
              <a:t>Invoicing</a:t>
            </a:r>
            <a:endParaRPr lang="fr-F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958" y="4140765"/>
            <a:ext cx="23365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charset="2"/>
              <a:buChar char="Ø"/>
            </a:pP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fr-FR" dirty="0" err="1">
                <a:latin typeface="Helvetica Neue" charset="0"/>
                <a:ea typeface="Helvetica Neue" charset="0"/>
                <a:cs typeface="Helvetica Neue" charset="0"/>
              </a:rPr>
              <a:t>many</a:t>
            </a:r>
            <a:r>
              <a:rPr lang="fr-FR" dirty="0">
                <a:latin typeface="Helvetica Neue" charset="0"/>
                <a:ea typeface="Helvetica Neue" charset="0"/>
                <a:cs typeface="Helvetica Neue" charset="0"/>
              </a:rPr>
              <a:t> more</a:t>
            </a:r>
            <a:r>
              <a:rPr lang="is-IS" dirty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fr-F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544264"/>
            <a:ext cx="4481512" cy="701731"/>
          </a:xfrm>
        </p:spPr>
        <p:txBody>
          <a:bodyPr/>
          <a:lstStyle/>
          <a:p>
            <a:r>
              <a:rPr lang="fr-FR" dirty="0" smtClean="0">
                <a:cs typeface="Segoe UI Light" panose="020B0502040204020203" pitchFamily="34" charset="0"/>
              </a:rPr>
              <a:t>Our </a:t>
            </a:r>
            <a:r>
              <a:rPr lang="fr-FR" dirty="0" err="1" smtClean="0">
                <a:solidFill>
                  <a:schemeClr val="accent1"/>
                </a:solidFill>
                <a:cs typeface="Segoe UI Light" panose="020B0502040204020203" pitchFamily="34" charset="0"/>
              </a:rPr>
              <a:t>Valuation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0" y="1746720"/>
            <a:ext cx="3797300" cy="37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50900" y="2154335"/>
            <a:ext cx="10464800" cy="2015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Learn</a:t>
            </a:r>
            <a:r>
              <a:rPr lang="fr-FR" sz="6000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More:</a:t>
            </a:r>
          </a:p>
          <a:p>
            <a:pPr algn="ctr">
              <a:spcBef>
                <a:spcPts val="600"/>
              </a:spcBef>
            </a:pPr>
            <a:r>
              <a:rPr lang="fr-FR" sz="60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www.synenosis.gr</a:t>
            </a:r>
            <a:endParaRPr lang="fr-FR" sz="60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90000"/>
          </a:lnSpc>
          <a:defRPr sz="2000" smtClean="0">
            <a:latin typeface="Helvetica Neue Thin" charset="0"/>
            <a:ea typeface="Helvetica Neue Thin" charset="0"/>
            <a:cs typeface="Helvetica Neue Thi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80</Words>
  <Application>Microsoft Macintosh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Helvetica Neue</vt:lpstr>
      <vt:lpstr>Helvetica Neue Light</vt:lpstr>
      <vt:lpstr>Helvetica Neue Thin</vt:lpstr>
      <vt:lpstr>HelveticaNeue-UltraLight</vt:lpstr>
      <vt:lpstr>Segoe UI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Slidor;Template;Peetch;PowerPoint</cp:keywords>
  <cp:lastModifiedBy>Angel Pap</cp:lastModifiedBy>
  <cp:revision>182</cp:revision>
  <dcterms:created xsi:type="dcterms:W3CDTF">2015-10-12T10:51:44Z</dcterms:created>
  <dcterms:modified xsi:type="dcterms:W3CDTF">2016-04-24T14:41:13Z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