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  <p:sldMasterId id="2147484001" r:id="rId2"/>
  </p:sldMasterIdLst>
  <p:sldIdLst>
    <p:sldId id="256" r:id="rId3"/>
    <p:sldId id="276" r:id="rId4"/>
    <p:sldId id="281" r:id="rId5"/>
    <p:sldId id="298" r:id="rId6"/>
    <p:sldId id="297" r:id="rId7"/>
    <p:sldId id="299" r:id="rId8"/>
    <p:sldId id="259" r:id="rId9"/>
    <p:sldId id="294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AAD"/>
    <a:srgbClr val="84BE97"/>
    <a:srgbClr val="8DCEC4"/>
    <a:srgbClr val="1CE4A6"/>
    <a:srgbClr val="9B5739"/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11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7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7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9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3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E2B21">
                    <a:lumMod val="90000"/>
                    <a:lumOff val="10000"/>
                  </a:srgbClr>
                </a:solidFill>
              </a:rPr>
              <a:t>Shop friend</a:t>
            </a:r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5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32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3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16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16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54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5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Shop friend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4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715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3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961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97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5307-0101-45EC-AD46-03BE6B0634D2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802F97B-CDE7-493B-9F83-E99326B81904}" type="datetimeFigureOut">
              <a:rPr lang="el-GR" smtClean="0"/>
              <a:t>24/4/2016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A15307-0101-45EC-AD46-03BE6B0634D2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10294" r="4957" b="7843"/>
          <a:stretch/>
        </p:blipFill>
        <p:spPr>
          <a:xfrm>
            <a:off x="10007601" y="95086"/>
            <a:ext cx="1803399" cy="6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802F97B-CDE7-493B-9F83-E99326B81904}" type="datetimeFigureOut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24/4/2016</a:t>
            </a:fld>
            <a:endParaRPr lang="el-GR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A15307-0101-45EC-AD46-03BE6B0634D2}" type="slidenum">
              <a:rPr lang="el-GR" smtClean="0">
                <a:solidFill>
                  <a:srgbClr val="2E2B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l-GR" dirty="0">
              <a:solidFill>
                <a:srgbClr val="2E2B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10294" r="4957" b="7843"/>
          <a:stretch/>
        </p:blipFill>
        <p:spPr>
          <a:xfrm>
            <a:off x="10007601" y="95086"/>
            <a:ext cx="1803399" cy="6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29600" y="5133975"/>
            <a:ext cx="533400" cy="128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944" y="4679787"/>
            <a:ext cx="5553075" cy="14630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opinion you</a:t>
            </a:r>
            <a:r>
              <a:rPr lang="el-GR" sz="4400" dirty="0">
                <a:solidFill>
                  <a:schemeClr val="tx1"/>
                </a:solidFill>
              </a:rPr>
              <a:t> </a:t>
            </a:r>
            <a:r>
              <a:rPr lang="en-US" sz="4400" dirty="0"/>
              <a:t>value</a:t>
            </a:r>
            <a:endParaRPr lang="el-GR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69" y="315391"/>
            <a:ext cx="3474322" cy="41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17" y="1849468"/>
            <a:ext cx="6599583" cy="4223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696" y="2869631"/>
            <a:ext cx="5636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you need advice </a:t>
            </a:r>
          </a:p>
          <a:p>
            <a:r>
              <a:rPr lang="en-US" sz="2800" dirty="0"/>
              <a:t>but the ones you trust are not there… </a:t>
            </a:r>
            <a:endParaRPr lang="el-G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6915" y="4685440"/>
            <a:ext cx="5506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When you see something your friend </a:t>
            </a:r>
          </a:p>
          <a:p>
            <a:r>
              <a:rPr lang="en-US" sz="2800" dirty="0"/>
              <a:t>needs and forget to tell him…</a:t>
            </a:r>
            <a:endParaRPr lang="el-GR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67646" y="4651901"/>
            <a:ext cx="563615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7646" y="5690126"/>
            <a:ext cx="563615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696" y="2869631"/>
            <a:ext cx="563615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2696" y="3907856"/>
            <a:ext cx="5636158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720470" y="29817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73" y="187792"/>
            <a:ext cx="2520846" cy="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705469" y="2467930"/>
            <a:ext cx="801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Easily give and receive advice from people you trust</a:t>
            </a:r>
            <a:endParaRPr lang="el-GR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46911" y="3343939"/>
            <a:ext cx="618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Different expertise…Value of opinion…</a:t>
            </a:r>
            <a:endParaRPr lang="el-G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86270" y="5250846"/>
            <a:ext cx="3953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win-win situation</a:t>
            </a:r>
            <a:endParaRPr lang="el-GR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59940" y="4071663"/>
            <a:ext cx="373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New marketing channel</a:t>
            </a:r>
            <a:endParaRPr lang="el-G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3325091" y="5167717"/>
            <a:ext cx="4959927" cy="914427"/>
          </a:xfrm>
          <a:prstGeom prst="rect">
            <a:avLst/>
          </a:prstGeom>
          <a:noFill/>
          <a:ln w="50800">
            <a:solidFill>
              <a:srgbClr val="84B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20470" y="29817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73" y="187792"/>
            <a:ext cx="2520846" cy="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</a:t>
            </a:r>
            <a:endParaRPr lang="el-G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1"/>
            <a:ext cx="4049455" cy="34530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3065" y="5626219"/>
            <a:ext cx="550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E2B21"/>
                </a:solidFill>
              </a:rPr>
              <a:t>Combined network of all referral programs</a:t>
            </a:r>
            <a:endParaRPr lang="el-GR" sz="2400" dirty="0">
              <a:solidFill>
                <a:srgbClr val="2E2B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20470" y="29817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73" y="187792"/>
            <a:ext cx="2520846" cy="98904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230114" y="2371753"/>
            <a:ext cx="922712" cy="9218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4" y="2346441"/>
            <a:ext cx="989554" cy="1099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5491" y="2933172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 mobile experience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6525491" y="3339476"/>
            <a:ext cx="28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Geolocation through beacons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6554671" y="3773946"/>
            <a:ext cx="32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Engagement through Gamification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6554671" y="415945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Trusted network of users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6554671" y="4562980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 brand loyalty</a:t>
            </a:r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6525491" y="2525726"/>
            <a:ext cx="469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shopping experience in physical stores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6554671" y="4983133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Personalization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6538045" y="2112924"/>
            <a:ext cx="196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Polls for user traffic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62984" y="5403286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Boost sales on small and big companies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253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  <a:endParaRPr lang="el-GR" dirty="0"/>
          </a:p>
        </p:txBody>
      </p:sp>
      <p:sp>
        <p:nvSpPr>
          <p:cNvPr id="43" name="Rectangle 42"/>
          <p:cNvSpPr/>
          <p:nvPr/>
        </p:nvSpPr>
        <p:spPr>
          <a:xfrm>
            <a:off x="629657" y="4045007"/>
            <a:ext cx="28151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E2B21"/>
                </a:solidFill>
              </a:rPr>
              <a:t>Companies with their </a:t>
            </a:r>
            <a:br>
              <a:rPr lang="el-GR" sz="2400" dirty="0">
                <a:solidFill>
                  <a:srgbClr val="2E2B21"/>
                </a:solidFill>
              </a:rPr>
            </a:br>
            <a:r>
              <a:rPr lang="en-US" sz="2400" dirty="0">
                <a:solidFill>
                  <a:srgbClr val="2E2B21"/>
                </a:solidFill>
              </a:rPr>
              <a:t>own </a:t>
            </a:r>
            <a:br>
              <a:rPr lang="el-GR" sz="2400" dirty="0">
                <a:solidFill>
                  <a:srgbClr val="2E2B21"/>
                </a:solidFill>
              </a:rPr>
            </a:br>
            <a:r>
              <a:rPr lang="en-US" sz="2400" dirty="0">
                <a:solidFill>
                  <a:srgbClr val="2E2B21"/>
                </a:solidFill>
              </a:rPr>
              <a:t>referral programs</a:t>
            </a:r>
            <a:endParaRPr lang="el-GR" sz="2400" dirty="0">
              <a:solidFill>
                <a:srgbClr val="2E2B2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9220" y="3053441"/>
            <a:ext cx="1632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2E2B21"/>
                </a:solidFill>
              </a:rPr>
              <a:t>Review sites</a:t>
            </a:r>
          </a:p>
        </p:txBody>
      </p:sp>
      <p:pic>
        <p:nvPicPr>
          <p:cNvPr id="53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88" y="4015244"/>
            <a:ext cx="1455056" cy="350233"/>
          </a:xfrm>
        </p:spPr>
      </p:pic>
      <p:grpSp>
        <p:nvGrpSpPr>
          <p:cNvPr id="10" name="Group 9"/>
          <p:cNvGrpSpPr/>
          <p:nvPr/>
        </p:nvGrpSpPr>
        <p:grpSpPr>
          <a:xfrm>
            <a:off x="4045088" y="1640148"/>
            <a:ext cx="6976504" cy="4311920"/>
            <a:chOff x="1725769" y="1432761"/>
            <a:chExt cx="8261221" cy="5147542"/>
          </a:xfrm>
        </p:grpSpPr>
        <p:grpSp>
          <p:nvGrpSpPr>
            <p:cNvPr id="9" name="Group 8"/>
            <p:cNvGrpSpPr/>
            <p:nvPr/>
          </p:nvGrpSpPr>
          <p:grpSpPr>
            <a:xfrm>
              <a:off x="2403918" y="1432761"/>
              <a:ext cx="7109276" cy="5147542"/>
              <a:chOff x="2403918" y="1432761"/>
              <a:chExt cx="7109276" cy="514754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876207" y="3526511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B1A089">
                        <a:lumMod val="75000"/>
                      </a:srgbClr>
                    </a:solidFill>
                  </a:rPr>
                  <a:t>Shared network</a:t>
                </a:r>
                <a:endParaRPr lang="el-GR" dirty="0">
                  <a:solidFill>
                    <a:srgbClr val="B1A089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03918" y="3526511"/>
                <a:ext cx="1992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B1A089">
                        <a:lumMod val="75000"/>
                      </a:srgbClr>
                    </a:solidFill>
                  </a:rPr>
                  <a:t>Sole brand network</a:t>
                </a:r>
                <a:endParaRPr lang="el-GR" dirty="0">
                  <a:solidFill>
                    <a:srgbClr val="B1A089">
                      <a:lumMod val="75000"/>
                    </a:srgb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27594" y="1432761"/>
                <a:ext cx="158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B1A089">
                        <a:lumMod val="75000"/>
                      </a:srgbClr>
                    </a:solidFill>
                  </a:rPr>
                  <a:t>Mobile channel</a:t>
                </a:r>
                <a:endParaRPr lang="el-GR" dirty="0">
                  <a:solidFill>
                    <a:srgbClr val="B1A089">
                      <a:lumMod val="75000"/>
                    </a:srgb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8130" y="6210971"/>
                <a:ext cx="1392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E2B21"/>
                    </a:solidFill>
                  </a:rPr>
                  <a:t>Web channel</a:t>
                </a:r>
                <a:endParaRPr lang="el-GR" dirty="0">
                  <a:solidFill>
                    <a:srgbClr val="2E2B2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725769" y="1770987"/>
              <a:ext cx="8261221" cy="4439984"/>
              <a:chOff x="1725769" y="1770987"/>
              <a:chExt cx="8261221" cy="4439984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5293217" y="5579906"/>
                <a:ext cx="1262130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508383" y="3976916"/>
                <a:ext cx="200481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6200000">
                <a:off x="5286778" y="2402052"/>
                <a:ext cx="1262130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421700" y="3968120"/>
                <a:ext cx="200481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1725769" y="2011623"/>
                <a:ext cx="8261221" cy="3839242"/>
                <a:chOff x="1725769" y="2011623"/>
                <a:chExt cx="8261221" cy="38392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25769" y="2029995"/>
                  <a:ext cx="2701929" cy="1337523"/>
                  <a:chOff x="1725769" y="2029995"/>
                  <a:chExt cx="2701929" cy="1337523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34" t="16729" r="7603" b="16441"/>
                  <a:stretch/>
                </p:blipFill>
                <p:spPr>
                  <a:xfrm>
                    <a:off x="1725769" y="2873173"/>
                    <a:ext cx="1421242" cy="494345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90" t="8074" r="5784" b="12298"/>
                  <a:stretch/>
                </p:blipFill>
                <p:spPr>
                  <a:xfrm>
                    <a:off x="2894386" y="2029995"/>
                    <a:ext cx="1533312" cy="325397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74830" y="2427669"/>
                    <a:ext cx="1586212" cy="3939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2137896" y="4868737"/>
                  <a:ext cx="2200609" cy="866492"/>
                  <a:chOff x="2137896" y="4868737"/>
                  <a:chExt cx="2200609" cy="866492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37896" y="4868737"/>
                    <a:ext cx="1540591" cy="39645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2466" b="26575"/>
                  <a:stretch/>
                </p:blipFill>
                <p:spPr>
                  <a:xfrm>
                    <a:off x="2509705" y="5424582"/>
                    <a:ext cx="1828800" cy="31064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7784019" y="2011623"/>
                  <a:ext cx="2202971" cy="3839242"/>
                  <a:chOff x="7784019" y="2011623"/>
                  <a:chExt cx="2202971" cy="3839242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35100"/>
                  <a:stretch/>
                </p:blipFill>
                <p:spPr>
                  <a:xfrm>
                    <a:off x="8288865" y="4995131"/>
                    <a:ext cx="1456038" cy="298414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89682" y="2873173"/>
                    <a:ext cx="1097308" cy="277395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054" t="8615" r="4998" b="6380"/>
                  <a:stretch/>
                </p:blipFill>
                <p:spPr>
                  <a:xfrm>
                    <a:off x="7784020" y="2011623"/>
                    <a:ext cx="1809311" cy="687538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84019" y="5513385"/>
                    <a:ext cx="1654317" cy="33748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57" name="TextBox 56"/>
          <p:cNvSpPr txBox="1"/>
          <p:nvPr/>
        </p:nvSpPr>
        <p:spPr>
          <a:xfrm>
            <a:off x="917396" y="2662039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E2B21"/>
                </a:solidFill>
              </a:rPr>
              <a:t>White label sites</a:t>
            </a:r>
            <a:endParaRPr lang="el-GR" sz="2400" dirty="0">
              <a:solidFill>
                <a:srgbClr val="2E2B2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04" y="1844597"/>
            <a:ext cx="1174929" cy="2396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19956" y="4983961"/>
            <a:ext cx="2101636" cy="658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ectangle 33"/>
          <p:cNvSpPr/>
          <p:nvPr/>
        </p:nvSpPr>
        <p:spPr>
          <a:xfrm>
            <a:off x="9720470" y="29817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73" y="187792"/>
            <a:ext cx="2520846" cy="98904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30183" y="2176868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E2B21"/>
                </a:solidFill>
              </a:rPr>
              <a:t>Affiliate networks</a:t>
            </a:r>
            <a:endParaRPr lang="el-GR" sz="2400" dirty="0">
              <a:solidFill>
                <a:srgbClr val="2E2B2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98430" y="1882529"/>
            <a:ext cx="2007835" cy="920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065" y="1651562"/>
            <a:ext cx="2140101" cy="83965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9161209" y="4379736"/>
            <a:ext cx="2365049" cy="81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61" y="5128770"/>
            <a:ext cx="952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2" y="16626"/>
            <a:ext cx="11687012" cy="6758247"/>
          </a:xfrm>
        </p:spPr>
      </p:pic>
    </p:spTree>
    <p:extLst>
      <p:ext uri="{BB962C8B-B14F-4D97-AF65-F5344CB8AC3E}">
        <p14:creationId xmlns:p14="http://schemas.microsoft.com/office/powerpoint/2010/main" val="15038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28783" y="88006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163605" y="564602"/>
            <a:ext cx="2365049" cy="154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1" y="0"/>
            <a:ext cx="913967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48" y="24939"/>
            <a:ext cx="3548084" cy="68580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239491" y="1405112"/>
            <a:ext cx="1030779" cy="103077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360726" y="173583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Scan</a:t>
            </a:r>
            <a:endParaRPr lang="el-GR" dirty="0"/>
          </a:p>
        </p:txBody>
      </p:sp>
      <p:sp>
        <p:nvSpPr>
          <p:cNvPr id="13" name="Oval 12"/>
          <p:cNvSpPr/>
          <p:nvPr/>
        </p:nvSpPr>
        <p:spPr>
          <a:xfrm>
            <a:off x="8698004" y="0"/>
            <a:ext cx="1030779" cy="10307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60B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8800649" y="321748"/>
            <a:ext cx="833883" cy="369332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Send</a:t>
            </a:r>
            <a:endParaRPr lang="el-GR" dirty="0"/>
          </a:p>
        </p:txBody>
      </p:sp>
      <p:sp>
        <p:nvSpPr>
          <p:cNvPr id="15" name="TextBox 14"/>
          <p:cNvSpPr txBox="1"/>
          <p:nvPr/>
        </p:nvSpPr>
        <p:spPr>
          <a:xfrm>
            <a:off x="101328" y="120454"/>
            <a:ext cx="2612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 Store Experience</a:t>
            </a:r>
            <a:endParaRPr lang="el-G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1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12536" cy="6858000"/>
          </a:xfrm>
        </p:spPr>
      </p:pic>
      <p:sp>
        <p:nvSpPr>
          <p:cNvPr id="5" name="Rectangle 4"/>
          <p:cNvSpPr/>
          <p:nvPr/>
        </p:nvSpPr>
        <p:spPr>
          <a:xfrm>
            <a:off x="0" y="-1956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2E2B21"/>
                </a:solidFill>
              </a:rPr>
              <a:t>THANK YOU</a:t>
            </a:r>
            <a:endParaRPr lang="el-GR" sz="5400" dirty="0">
              <a:solidFill>
                <a:srgbClr val="2E2B2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74416" y="5035038"/>
            <a:ext cx="4530621" cy="6942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br>
              <a:rPr lang="en-US" sz="2800" b="1" dirty="0"/>
            </a:br>
            <a:br>
              <a:rPr lang="en-US" sz="2800" b="1" dirty="0"/>
            </a:br>
            <a:r>
              <a:rPr lang="en-US" sz="2800" b="1" i="1" dirty="0"/>
              <a:t>Mark Zuckerberg, Facebook.</a:t>
            </a:r>
            <a:br>
              <a:rPr lang="en-US" sz="2800" b="1" i="1" dirty="0"/>
            </a:br>
            <a:endParaRPr lang="el-GR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33125" y="4461933"/>
            <a:ext cx="11298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Nothing influences people more than a recommendation from a trusted friend.</a:t>
            </a:r>
          </a:p>
          <a:p>
            <a:r>
              <a:rPr lang="en-US" sz="2800" dirty="0"/>
              <a:t>A trusted referral is the holy grail of advertising.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5861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55B3A3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3052</TotalTime>
  <Words>145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1_Integral</vt:lpstr>
      <vt:lpstr>the opinion you value</vt:lpstr>
      <vt:lpstr>problem</vt:lpstr>
      <vt:lpstr>The idea</vt:lpstr>
      <vt:lpstr>Competitive advantages</vt:lpstr>
      <vt:lpstr>competition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MARIASTELLA ANASTASAKI;Kerry Kaidantzi</dc:creator>
  <cp:lastModifiedBy>pc1</cp:lastModifiedBy>
  <cp:revision>137</cp:revision>
  <dcterms:created xsi:type="dcterms:W3CDTF">2015-12-03T21:44:31Z</dcterms:created>
  <dcterms:modified xsi:type="dcterms:W3CDTF">2016-04-24T15:30:13Z</dcterms:modified>
</cp:coreProperties>
</file>